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
  </p:notesMasterIdLst>
  <p:sldIdLst>
    <p:sldId id="302" r:id="rId2"/>
    <p:sldId id="1311" r:id="rId3"/>
    <p:sldId id="1308" r:id="rId4"/>
    <p:sldId id="1309" r:id="rId5"/>
    <p:sldId id="1312" r:id="rId6"/>
    <p:sldId id="1307" r:id="rId7"/>
    <p:sldId id="131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59" d="100"/>
          <a:sy n="59" d="100"/>
        </p:scale>
        <p:origin x="924"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51A44-3D1F-49ED-A36A-637798CD4A46}"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C3BC9-C315-4BFF-BF6A-3438A427B772}" type="slidenum">
              <a:rPr lang="en-US" smtClean="0"/>
              <a:t>‹#›</a:t>
            </a:fld>
            <a:endParaRPr lang="en-US"/>
          </a:p>
        </p:txBody>
      </p:sp>
    </p:spTree>
    <p:extLst>
      <p:ext uri="{BB962C8B-B14F-4D97-AF65-F5344CB8AC3E}">
        <p14:creationId xmlns:p14="http://schemas.microsoft.com/office/powerpoint/2010/main" val="113324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17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35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53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40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9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40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93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6395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202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879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133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52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550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560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127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049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128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8504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610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5/3/2022</a:t>
            </a:r>
          </a:p>
        </p:txBody>
      </p:sp>
      <p:sp>
        <p:nvSpPr>
          <p:cNvPr id="8" name="Footer Placeholder 7"/>
          <p:cNvSpPr>
            <a:spLocks noGrp="1"/>
          </p:cNvSpPr>
          <p:nvPr>
            <p:ph type="ftr" sz="quarter" idx="11"/>
          </p:nvPr>
        </p:nvSpPr>
        <p:spPr/>
        <p:txBody>
          <a:bodyPr/>
          <a:lstStyle/>
          <a:p>
            <a:r>
              <a:rPr lang="en-US"/>
              <a:t>Robert Perry/Synergistic Solutions</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003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164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5/3/2022</a:t>
            </a:r>
          </a:p>
        </p:txBody>
      </p:sp>
      <p:sp>
        <p:nvSpPr>
          <p:cNvPr id="3" name="Footer Placeholder 2"/>
          <p:cNvSpPr>
            <a:spLocks noGrp="1"/>
          </p:cNvSpPr>
          <p:nvPr>
            <p:ph type="ftr" sz="quarter" idx="11"/>
          </p:nvPr>
        </p:nvSpPr>
        <p:spPr/>
        <p:txBody>
          <a:bodyPr/>
          <a:lstStyle/>
          <a:p>
            <a:r>
              <a:rPr lang="en-US"/>
              <a:t>Robert Perry/Synergistic Solutions</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927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265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pPr algn="l"/>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651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r>
              <a:rPr lang="en-US" dirty="0"/>
              <a:t>5/3/2022</a:t>
            </a:r>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r>
              <a:rPr lang="en-US"/>
              <a:t>Robert Perry/Synergistic Solutions</a:t>
            </a:r>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9292211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allwhitebackground.com/plain-vector-white-background.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cs.cpuc.ca.gov/PublishedDocs/Efile/G000/M501/K282/501282487.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www.cpuc.ca.gov/industries-and-topics/electrical-energy/electric-costs/demand-response-dr/demand-flexibility-rulemak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puc.ca.gov/-/media/cpuc-website/divisions/energy-division/documents/demand-response/demand-response-workshops/advanced-der---demand-flexibility-management/track-a-reply-testimony/cesa-r2207005-rebuttal-testimony.pdf" TargetMode="External"/><Relationship Id="rId5" Type="http://schemas.openxmlformats.org/officeDocument/2006/relationships/hyperlink" Target="https://energycentral.com/c/um/how-will-income-graduated-fixed-charges-igfc-proposed-california%E2%80%99s-investor-owned"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puc.ca.gov/-/media/cpuc-website/divisions/energy-division/documents/demand-response/demand-response-workshops/advanced-der---demand-flexibility-management/track-a-reply-testimony/cesa-r2207005-rebuttal-testimony.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pectator.org/income-based-utilities-plan-is-the-most-california-plan-ever/" TargetMode="External"/><Relationship Id="rId4" Type="http://schemas.openxmlformats.org/officeDocument/2006/relationships/hyperlink" Target="https://www.cpuc.ca.gov/industries-and-topics/electrical-energy/electric-costs/demand-response-dr/demand-flexibility-rulemak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andiegouniontribune.com/business/story/2023-04-21/california-senate-gop-blasts-income-based-fixed-charge-on-utility-bills?utm_source=Sailthru&amp;utm_medium=email&amp;utm_campaign=Issue:%202023-04-24%20Utility%20Dive%20Newsletter%20%5Bissue:49882%5D&amp;utm_term=Utility%20Div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andiegouniontribune.com/business/story/2023-04-21/california-senate-gop-blasts-income-based-fixed-charge-on-utility-bills" TargetMode="External"/><Relationship Id="rId3" Type="http://schemas.openxmlformats.org/officeDocument/2006/relationships/hyperlink" Target="https://docs.cpuc.ca.gov/PublishedDocs/Efile/G000/M501/K282/501282487.PDF" TargetMode="External"/><Relationship Id="rId7" Type="http://schemas.openxmlformats.org/officeDocument/2006/relationships/hyperlink" Target="https://spectator.org/income-based-utilities-plan-is-the-most-california-plan-ev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cpuc.ca.gov/industries-and-topics/electrical-energy/electric-costs/demand-response-dr/demand-flexibility-rulemaking" TargetMode="External"/><Relationship Id="rId5" Type="http://schemas.openxmlformats.org/officeDocument/2006/relationships/hyperlink" Target="https://www.cpuc.ca.gov/-/media/cpuc-website/divisions/energy-division/documents/demand-response/demand-response-workshops/advanced-der---demand-flexibility-management/track-a-reply-testimony/cesa-r2207005-rebuttal-testimony.pdf" TargetMode="External"/><Relationship Id="rId4" Type="http://schemas.openxmlformats.org/officeDocument/2006/relationships/hyperlink" Target="https://energycentral.com/c/um/how-will-income-graduated-fixed-charges-igfc-proposed-california%E2%80%99s-investor-own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6811-F5DD-4C37-813E-AEC814614095}"/>
              </a:ext>
            </a:extLst>
          </p:cNvPr>
          <p:cNvSpPr>
            <a:spLocks noGrp="1"/>
          </p:cNvSpPr>
          <p:nvPr>
            <p:ph type="ctrTitle"/>
          </p:nvPr>
        </p:nvSpPr>
        <p:spPr>
          <a:xfrm>
            <a:off x="692204" y="429724"/>
            <a:ext cx="10972800" cy="2313475"/>
          </a:xfrm>
        </p:spPr>
        <p:txBody>
          <a:bodyPr>
            <a:normAutofit/>
          </a:bodyPr>
          <a:lstStyle/>
          <a:p>
            <a:r>
              <a:rPr lang="en-US" sz="5300" b="1" dirty="0">
                <a:solidFill>
                  <a:srgbClr val="00B050"/>
                </a:solidFill>
                <a:latin typeface="Century Gothic" panose="020B0502020202020204" pitchFamily="34" charset="0"/>
                <a:cs typeface="Calibri" panose="020F0502020204030204" pitchFamily="34" charset="0"/>
              </a:rPr>
              <a:t>AB 205: </a:t>
            </a:r>
            <a:br>
              <a:rPr lang="en-US" sz="5300" b="1" dirty="0">
                <a:solidFill>
                  <a:srgbClr val="00B050"/>
                </a:solidFill>
                <a:latin typeface="Century Gothic" panose="020B0502020202020204" pitchFamily="34" charset="0"/>
                <a:cs typeface="Calibri" panose="020F0502020204030204" pitchFamily="34" charset="0"/>
              </a:rPr>
            </a:br>
            <a:r>
              <a:rPr lang="en-US" sz="5300" b="1" dirty="0">
                <a:solidFill>
                  <a:srgbClr val="00B050"/>
                </a:solidFill>
                <a:latin typeface="Century Gothic" panose="020B0502020202020204" pitchFamily="34" charset="0"/>
                <a:cs typeface="Calibri" panose="020F0502020204030204" pitchFamily="34" charset="0"/>
              </a:rPr>
              <a:t>California’s Cautionary Tale</a:t>
            </a:r>
            <a:br>
              <a:rPr lang="en-US" sz="5300" b="1" dirty="0">
                <a:solidFill>
                  <a:srgbClr val="7030A0"/>
                </a:solidFill>
                <a:latin typeface="Century Gothic" panose="020B0502020202020204" pitchFamily="34" charset="0"/>
                <a:cs typeface="Calibri" panose="020F0502020204030204" pitchFamily="34" charset="0"/>
              </a:rPr>
            </a:br>
            <a:endParaRPr lang="en-US" sz="4000" b="1" dirty="0"/>
          </a:p>
        </p:txBody>
      </p:sp>
      <p:sp>
        <p:nvSpPr>
          <p:cNvPr id="3" name="Subtitle 2">
            <a:extLst>
              <a:ext uri="{FF2B5EF4-FFF2-40B4-BE49-F238E27FC236}">
                <a16:creationId xmlns:a16="http://schemas.microsoft.com/office/drawing/2014/main" id="{B3E22E1E-481C-4760-BED8-06CF4B745837}"/>
              </a:ext>
            </a:extLst>
          </p:cNvPr>
          <p:cNvSpPr>
            <a:spLocks noGrp="1"/>
          </p:cNvSpPr>
          <p:nvPr>
            <p:ph type="subTitle" idx="1"/>
          </p:nvPr>
        </p:nvSpPr>
        <p:spPr>
          <a:xfrm>
            <a:off x="2672751" y="3202784"/>
            <a:ext cx="3423249" cy="1673221"/>
          </a:xfrm>
        </p:spPr>
        <p:txBody>
          <a:bodyPr>
            <a:noAutofit/>
          </a:bodyPr>
          <a:lstStyle/>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Robert Perry,</a:t>
            </a: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Principal Analyst</a:t>
            </a:r>
          </a:p>
          <a:p>
            <a:pPr>
              <a:lnSpc>
                <a:spcPct val="100000"/>
              </a:lnSpc>
              <a:spcBef>
                <a:spcPts val="0"/>
              </a:spcBef>
            </a:pPr>
            <a:endParaRPr lang="en-US" sz="2000" b="1" dirty="0">
              <a:solidFill>
                <a:schemeClr val="bg1"/>
              </a:solidFill>
              <a:effectLst/>
              <a:latin typeface="Century Gothic" panose="020B0502020202020204" pitchFamily="34" charset="0"/>
              <a:ea typeface="HGMaruGothicMPRO" panose="020B0400000000000000" pitchFamily="34" charset="-128"/>
            </a:endParaRP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June 22, 2023</a:t>
            </a:r>
          </a:p>
        </p:txBody>
      </p:sp>
      <p:pic>
        <p:nvPicPr>
          <p:cNvPr id="6" name="Picture 5" descr="Logo, icon&#10;&#10;Description automatically generated">
            <a:extLst>
              <a:ext uri="{FF2B5EF4-FFF2-40B4-BE49-F238E27FC236}">
                <a16:creationId xmlns:a16="http://schemas.microsoft.com/office/drawing/2014/main" id="{8D2381AA-F607-433C-BFA8-69375D741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604" y="2743199"/>
            <a:ext cx="2594239" cy="2592390"/>
          </a:xfrm>
          <a:prstGeom prst="rect">
            <a:avLst/>
          </a:prstGeom>
        </p:spPr>
      </p:pic>
    </p:spTree>
    <p:extLst>
      <p:ext uri="{BB962C8B-B14F-4D97-AF65-F5344CB8AC3E}">
        <p14:creationId xmlns:p14="http://schemas.microsoft.com/office/powerpoint/2010/main" val="97570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1257300"/>
          </a:xfrm>
        </p:spPr>
        <p:txBody>
          <a:bodyPr>
            <a:normAutofit/>
          </a:bodyPr>
          <a:lstStyle/>
          <a:p>
            <a:r>
              <a:rPr lang="en-US" b="1" dirty="0">
                <a:solidFill>
                  <a:srgbClr val="00B050"/>
                </a:solidFill>
                <a:latin typeface="Century Gothic" panose="020B0502020202020204" pitchFamily="34" charset="0"/>
              </a:rPr>
              <a:t>Income-Graduated Fixed Charges (IGFC): </a:t>
            </a:r>
            <a:br>
              <a:rPr lang="en-US" b="1" dirty="0">
                <a:solidFill>
                  <a:srgbClr val="00B050"/>
                </a:solidFill>
                <a:latin typeface="Century Gothic" panose="020B0502020202020204" pitchFamily="34" charset="0"/>
              </a:rPr>
            </a:br>
            <a:r>
              <a:rPr lang="en-US" b="1" dirty="0">
                <a:solidFill>
                  <a:srgbClr val="00B050"/>
                </a:solidFill>
                <a:latin typeface="Century Gothic" panose="020B0502020202020204" pitchFamily="34" charset="0"/>
              </a:rPr>
              <a:t>A Road to Hell Paved with Good Intentions</a:t>
            </a:r>
            <a:endParaRPr lang="en-US"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DC9F8F60-91A0-8978-BC67-B50756F6191B}"/>
              </a:ext>
            </a:extLst>
          </p:cNvPr>
          <p:cNvSpPr>
            <a:spLocks noGrp="1"/>
          </p:cNvSpPr>
          <p:nvPr>
            <p:ph idx="1"/>
          </p:nvPr>
        </p:nvSpPr>
        <p:spPr>
          <a:xfrm>
            <a:off x="924444" y="1812897"/>
            <a:ext cx="10353762" cy="4436828"/>
          </a:xfrm>
        </p:spPr>
        <p:txBody>
          <a:bodyPr>
            <a:normAutofit fontScale="92500" lnSpcReduction="20000"/>
          </a:bodyPr>
          <a:lstStyle/>
          <a:p>
            <a:pPr marL="36900" indent="0">
              <a:buNone/>
            </a:pPr>
            <a:r>
              <a:rPr lang="en-US" sz="1800" b="0" i="0" dirty="0">
                <a:solidFill>
                  <a:srgbClr val="000000"/>
                </a:solidFill>
                <a:effectLst/>
                <a:latin typeface="Century Gothic" panose="020B0502020202020204" pitchFamily="34" charset="0"/>
              </a:rPr>
              <a:t>The legislature declared that the intent of AB 205 in modifying Section 739.9 of the Public Utilities Code (PU Code) is as follows:</a:t>
            </a:r>
          </a:p>
          <a:p>
            <a:r>
              <a:rPr lang="en-US" sz="1800" b="0" i="1" dirty="0">
                <a:solidFill>
                  <a:srgbClr val="000000"/>
                </a:solidFill>
                <a:effectLst/>
                <a:latin typeface="Century Gothic" panose="020B0502020202020204" pitchFamily="34" charset="0"/>
              </a:rPr>
              <a:t>[AB 205, 2022, SEC. 14] (b) In regards to </a:t>
            </a:r>
            <a:r>
              <a:rPr lang="en-US" sz="1800" b="0" i="1" u="sng" dirty="0">
                <a:solidFill>
                  <a:srgbClr val="000000"/>
                </a:solidFill>
                <a:effectLst/>
                <a:latin typeface="Century Gothic" panose="020B0502020202020204" pitchFamily="34" charset="0"/>
              </a:rPr>
              <a:t>Section 739.9 of the Public Utilities Code</a:t>
            </a:r>
            <a:r>
              <a:rPr lang="en-US" sz="1800" b="0" i="1" dirty="0">
                <a:solidFill>
                  <a:srgbClr val="000000"/>
                </a:solidFill>
                <a:effectLst/>
                <a:latin typeface="Century Gothic" panose="020B0502020202020204" pitchFamily="34" charset="0"/>
              </a:rPr>
              <a:t>, as amended by this act, it is the intent of the Legislature to do both of the following:</a:t>
            </a:r>
          </a:p>
          <a:p>
            <a:r>
              <a:rPr lang="en-US" sz="1800" b="0" i="1" dirty="0">
                <a:solidFill>
                  <a:srgbClr val="000000"/>
                </a:solidFill>
                <a:effectLst/>
                <a:latin typeface="Century Gothic" panose="020B0502020202020204" pitchFamily="34" charset="0"/>
              </a:rPr>
              <a:t>(1) Authorize the Public Utilities Commission to establish </a:t>
            </a:r>
            <a:r>
              <a:rPr lang="en-US" sz="1800" b="0" i="1" dirty="0">
                <a:solidFill>
                  <a:srgbClr val="000000"/>
                </a:solidFill>
                <a:effectLst/>
                <a:highlight>
                  <a:srgbClr val="FFFF00"/>
                </a:highlight>
                <a:latin typeface="Century Gothic" panose="020B0502020202020204" pitchFamily="34" charset="0"/>
              </a:rPr>
              <a:t>reasonable fixed charges on default residential customer rates to help stabilize rates and equitably allocate and recover costs among residential customers</a:t>
            </a:r>
            <a:r>
              <a:rPr lang="en-US" sz="1800" b="0" i="1" dirty="0">
                <a:solidFill>
                  <a:srgbClr val="000000"/>
                </a:solidFill>
                <a:effectLst/>
                <a:latin typeface="Century Gothic" panose="020B0502020202020204" pitchFamily="34" charset="0"/>
              </a:rPr>
              <a:t> in each electrical corporation’s service territory.</a:t>
            </a:r>
          </a:p>
          <a:p>
            <a:r>
              <a:rPr lang="en-US" sz="1800" b="0" i="1" dirty="0">
                <a:solidFill>
                  <a:srgbClr val="000000"/>
                </a:solidFill>
                <a:effectLst/>
                <a:latin typeface="Century Gothic" panose="020B0502020202020204" pitchFamily="34" charset="0"/>
              </a:rPr>
              <a:t>(2) If the Public Utilities Commission establishes fixed charges on default residential customer rates, ensure that the </a:t>
            </a:r>
            <a:r>
              <a:rPr lang="en-US" sz="1800" b="0" i="1" dirty="0">
                <a:solidFill>
                  <a:srgbClr val="000000"/>
                </a:solidFill>
                <a:effectLst/>
                <a:highlight>
                  <a:srgbClr val="FFFF00"/>
                </a:highlight>
                <a:latin typeface="Century Gothic" panose="020B0502020202020204" pitchFamily="34" charset="0"/>
              </a:rPr>
              <a:t>fixed charges are established to more fairly distribute the burden of supporting the electric system and achieving California’s climate change goals through the fixed charge</a:t>
            </a:r>
            <a:r>
              <a:rPr lang="en-US" sz="1800" b="0" i="1" dirty="0">
                <a:solidFill>
                  <a:srgbClr val="000000"/>
                </a:solidFill>
                <a:effectLst/>
                <a:latin typeface="Century Gothic" panose="020B0502020202020204" pitchFamily="34" charset="0"/>
              </a:rPr>
              <a:t>.</a:t>
            </a:r>
          </a:p>
          <a:p>
            <a:r>
              <a:rPr lang="en-US" sz="1800" b="0" i="0" dirty="0">
                <a:solidFill>
                  <a:srgbClr val="000000"/>
                </a:solidFill>
                <a:effectLst/>
                <a:highlight>
                  <a:srgbClr val="FFFF00"/>
                </a:highlight>
                <a:latin typeface="Century Gothic" panose="020B0502020202020204" pitchFamily="34" charset="0"/>
              </a:rPr>
              <a:t>Prior to AB 205, section 739.9 of the PU Code capped fixed charges in default residential rates to $10 per customer per month</a:t>
            </a:r>
            <a:r>
              <a:rPr lang="en-US" sz="1800" b="0" i="0" dirty="0">
                <a:solidFill>
                  <a:srgbClr val="000000"/>
                </a:solidFill>
                <a:effectLst/>
                <a:latin typeface="Century Gothic" panose="020B0502020202020204" pitchFamily="34" charset="0"/>
              </a:rPr>
              <a:t> for customers not enrolled in the CARE program and $5 per customer per month for CARE customers. AB 205 lifts those restrictions. </a:t>
            </a:r>
          </a:p>
          <a:p>
            <a:pPr marL="36900" indent="0">
              <a:buNone/>
            </a:pPr>
            <a:r>
              <a:rPr lang="en-US" sz="1500" u="sng" dirty="0">
                <a:solidFill>
                  <a:srgbClr val="000000"/>
                </a:solidFill>
                <a:effectLst/>
                <a:latin typeface="Century Gothic" panose="020B0502020202020204" pitchFamily="34" charset="0"/>
              </a:rPr>
              <a:t>Source</a:t>
            </a:r>
            <a:r>
              <a:rPr lang="en-US" sz="1500" dirty="0">
                <a:solidFill>
                  <a:srgbClr val="000000"/>
                </a:solidFill>
                <a:effectLst/>
                <a:latin typeface="Century Gothic" panose="020B0502020202020204" pitchFamily="34" charset="0"/>
              </a:rPr>
              <a:t>: </a:t>
            </a:r>
            <a:r>
              <a:rPr lang="en-US" sz="1500"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R.22-07-005, Phase 1 Track A: Income Graduated Fixed Charge Guidance Memo</a:t>
            </a:r>
            <a:endParaRPr lang="en-US" sz="1500" b="0" i="0" dirty="0">
              <a:solidFill>
                <a:srgbClr val="0070C0"/>
              </a:solidFill>
              <a:effectLst/>
              <a:latin typeface="Century Gothic" panose="020B0502020202020204" pitchFamily="34" charset="0"/>
            </a:endParaRPr>
          </a:p>
          <a:p>
            <a:pPr marL="36900" indent="0">
              <a:buNone/>
            </a:pPr>
            <a:endParaRPr lang="en-US" dirty="0"/>
          </a:p>
        </p:txBody>
      </p:sp>
    </p:spTree>
    <p:extLst>
      <p:ext uri="{BB962C8B-B14F-4D97-AF65-F5344CB8AC3E}">
        <p14:creationId xmlns:p14="http://schemas.microsoft.com/office/powerpoint/2010/main" val="68725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573368" y="17571"/>
            <a:ext cx="11125347" cy="1257300"/>
          </a:xfrm>
        </p:spPr>
        <p:txBody>
          <a:bodyPr>
            <a:normAutofit/>
          </a:bodyPr>
          <a:lstStyle/>
          <a:p>
            <a:r>
              <a:rPr lang="en-US" b="1" dirty="0">
                <a:solidFill>
                  <a:srgbClr val="00B050"/>
                </a:solidFill>
                <a:latin typeface="Century Gothic" panose="020B0502020202020204" pitchFamily="34" charset="0"/>
              </a:rPr>
              <a:t>AB 205: IGFC Unintended Consequences</a:t>
            </a:r>
            <a:endParaRPr lang="en-US"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pic>
        <p:nvPicPr>
          <p:cNvPr id="10" name="Content Placeholder 9" descr="A picture containing text, number, screenshot, font&#10;&#10;Description automatically generated">
            <a:extLst>
              <a:ext uri="{FF2B5EF4-FFF2-40B4-BE49-F238E27FC236}">
                <a16:creationId xmlns:a16="http://schemas.microsoft.com/office/drawing/2014/main" id="{9991F04D-AD48-E4F1-E3C9-072924A6E6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2423" y="1005044"/>
            <a:ext cx="6106292" cy="2973417"/>
          </a:xfrm>
        </p:spPr>
      </p:pic>
      <p:pic>
        <p:nvPicPr>
          <p:cNvPr id="12" name="Picture 11" descr="A picture containing text, receipt, font, screenshot&#10;&#10;Description automatically generated">
            <a:extLst>
              <a:ext uri="{FF2B5EF4-FFF2-40B4-BE49-F238E27FC236}">
                <a16:creationId xmlns:a16="http://schemas.microsoft.com/office/drawing/2014/main" id="{55F3602C-DDBE-8F53-3379-399984037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23" y="929713"/>
            <a:ext cx="5394500" cy="3130826"/>
          </a:xfrm>
          <a:prstGeom prst="rect">
            <a:avLst/>
          </a:prstGeom>
        </p:spPr>
      </p:pic>
      <p:sp>
        <p:nvSpPr>
          <p:cNvPr id="14" name="TextBox 13">
            <a:extLst>
              <a:ext uri="{FF2B5EF4-FFF2-40B4-BE49-F238E27FC236}">
                <a16:creationId xmlns:a16="http://schemas.microsoft.com/office/drawing/2014/main" id="{B8C6E76F-C1E9-46C8-36CC-5F66F4351DB7}"/>
              </a:ext>
            </a:extLst>
          </p:cNvPr>
          <p:cNvSpPr txBox="1"/>
          <p:nvPr/>
        </p:nvSpPr>
        <p:spPr>
          <a:xfrm>
            <a:off x="573368" y="4135870"/>
            <a:ext cx="11534818" cy="2215991"/>
          </a:xfrm>
          <a:prstGeom prst="rect">
            <a:avLst/>
          </a:prstGeom>
          <a:noFill/>
        </p:spPr>
        <p:txBody>
          <a:bodyPr wrap="square" rtlCol="0">
            <a:spAutoFit/>
          </a:bodyPr>
          <a:lstStyle/>
          <a:p>
            <a:r>
              <a:rPr lang="en-US" sz="1400" i="1" u="sng" dirty="0">
                <a:solidFill>
                  <a:srgbClr val="000000"/>
                </a:solidFill>
                <a:latin typeface="Century Gothic" panose="020B0502020202020204" pitchFamily="34" charset="0"/>
              </a:rPr>
              <a:t>Source</a:t>
            </a:r>
            <a:r>
              <a:rPr lang="en-US" sz="1400" i="1" dirty="0">
                <a:solidFill>
                  <a:srgbClr val="000000"/>
                </a:solidFill>
                <a:latin typeface="Century Gothic" panose="020B0502020202020204" pitchFamily="34" charset="0"/>
              </a:rPr>
              <a:t>: Ahmad </a:t>
            </a:r>
            <a:r>
              <a:rPr lang="en-US" sz="1400" i="1" dirty="0" err="1">
                <a:solidFill>
                  <a:srgbClr val="000000"/>
                </a:solidFill>
                <a:latin typeface="Century Gothic" panose="020B0502020202020204" pitchFamily="34" charset="0"/>
              </a:rPr>
              <a:t>Faraqui</a:t>
            </a:r>
            <a:r>
              <a:rPr lang="en-US" sz="1400" i="1" dirty="0">
                <a:solidFill>
                  <a:srgbClr val="000000"/>
                </a:solidFill>
                <a:latin typeface="Century Gothic" panose="020B0502020202020204" pitchFamily="34" charset="0"/>
              </a:rPr>
              <a:t>, “</a:t>
            </a:r>
            <a:r>
              <a:rPr lang="en-US" sz="1400" i="1"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How will the income-graduated fixed charges (IGFC) proposed by California’s investor-owned utilities affect customer bills?</a:t>
            </a:r>
            <a:r>
              <a:rPr lang="en-US" sz="1400" i="1" dirty="0">
                <a:solidFill>
                  <a:srgbClr val="000000"/>
                </a:solidFill>
                <a:latin typeface="Century Gothic" panose="020B0502020202020204" pitchFamily="34" charset="0"/>
              </a:rPr>
              <a:t>,” </a:t>
            </a:r>
            <a:r>
              <a:rPr lang="en-US" sz="1400" i="1" dirty="0" err="1">
                <a:solidFill>
                  <a:srgbClr val="000000"/>
                </a:solidFill>
                <a:latin typeface="Century Gothic" panose="020B0502020202020204" pitchFamily="34" charset="0"/>
              </a:rPr>
              <a:t>EnergyCentral</a:t>
            </a:r>
            <a:r>
              <a:rPr lang="en-US" sz="1400" i="1" dirty="0">
                <a:solidFill>
                  <a:srgbClr val="000000"/>
                </a:solidFill>
                <a:latin typeface="Century Gothic" panose="020B0502020202020204" pitchFamily="34" charset="0"/>
              </a:rPr>
              <a:t>, April 17, 2023</a:t>
            </a:r>
            <a:endParaRPr lang="en-US" sz="1400" dirty="0"/>
          </a:p>
          <a:p>
            <a:endParaRPr lang="en-US" sz="1400" b="0" i="1" dirty="0">
              <a:solidFill>
                <a:srgbClr val="000000"/>
              </a:solidFill>
              <a:effectLst/>
              <a:latin typeface="Century Gothic" panose="020B0502020202020204" pitchFamily="34" charset="0"/>
            </a:endParaRPr>
          </a:p>
          <a:p>
            <a:r>
              <a:rPr lang="en-US" sz="1800" b="1" i="1" dirty="0">
                <a:solidFill>
                  <a:srgbClr val="000000"/>
                </a:solidFill>
                <a:effectLst/>
                <a:latin typeface="Century Gothic" panose="020B0502020202020204" pitchFamily="34" charset="0"/>
              </a:rPr>
              <a:t>“</a:t>
            </a:r>
            <a:r>
              <a:rPr lang="en-US" sz="1800" b="1" i="1" dirty="0">
                <a:solidFill>
                  <a:srgbClr val="000000"/>
                </a:solidFill>
                <a:effectLst/>
                <a:highlight>
                  <a:srgbClr val="FFFF00"/>
                </a:highlight>
                <a:latin typeface="Century Gothic" panose="020B0502020202020204" pitchFamily="34" charset="0"/>
              </a:rPr>
              <a:t>For a household of four, 650% of the federal poverty level (FPL) is $195,000 per year</a:t>
            </a:r>
            <a:r>
              <a:rPr lang="en-US" sz="1800" b="1" i="1" dirty="0">
                <a:solidFill>
                  <a:srgbClr val="000000"/>
                </a:solidFill>
                <a:effectLst/>
                <a:latin typeface="Century Gothic" panose="020B0502020202020204" pitchFamily="34" charset="0"/>
              </a:rPr>
              <a:t> (based on 2023 guidelines). The California Alternative Rates for Energy (CARE) income threshold is $55,500 for a household of the same size; $69,375 for a Family Electric Rate Assistance (FERA) eligible household.</a:t>
            </a:r>
            <a:r>
              <a:rPr lang="en-US" b="1" i="1" dirty="0">
                <a:solidFill>
                  <a:srgbClr val="000000"/>
                </a:solidFill>
                <a:latin typeface="Century Gothic" panose="020B0502020202020204" pitchFamily="34" charset="0"/>
              </a:rPr>
              <a:t>” </a:t>
            </a:r>
          </a:p>
          <a:p>
            <a:endParaRPr lang="en-US" sz="1400" b="1" i="1" u="sng" dirty="0">
              <a:solidFill>
                <a:srgbClr val="000000"/>
              </a:solidFill>
              <a:latin typeface="Century Gothic" panose="020B0502020202020204" pitchFamily="34" charset="0"/>
            </a:endParaRPr>
          </a:p>
          <a:p>
            <a:r>
              <a:rPr lang="en-US" sz="1400" i="1" u="sng" dirty="0">
                <a:solidFill>
                  <a:srgbClr val="000000"/>
                </a:solidFill>
                <a:latin typeface="Century Gothic" panose="020B0502020202020204" pitchFamily="34" charset="0"/>
              </a:rPr>
              <a:t>Source</a:t>
            </a:r>
            <a:r>
              <a:rPr lang="en-US" sz="1400" i="1" dirty="0">
                <a:solidFill>
                  <a:srgbClr val="000000"/>
                </a:solidFill>
                <a:latin typeface="Century Gothic" panose="020B0502020202020204" pitchFamily="34" charset="0"/>
              </a:rPr>
              <a:t>: Richard McCann (CESA), “</a:t>
            </a:r>
            <a:r>
              <a:rPr lang="en-US" sz="1400" i="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Prepared Rebuttal Testimony of Richard McCann on Behalf of the California</a:t>
            </a:r>
          </a:p>
          <a:p>
            <a:r>
              <a:rPr lang="en-US" sz="1400" i="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Energy Storage Alliance</a:t>
            </a:r>
            <a:r>
              <a:rPr lang="en-US" sz="1400" i="1" dirty="0">
                <a:solidFill>
                  <a:srgbClr val="000000"/>
                </a:solidFill>
                <a:latin typeface="Century Gothic" panose="020B0502020202020204" pitchFamily="34" charset="0"/>
              </a:rPr>
              <a:t>,” </a:t>
            </a:r>
            <a:r>
              <a:rPr lang="en-US" sz="1400" i="1" dirty="0">
                <a:solidFill>
                  <a:srgbClr val="0070C0"/>
                </a:solidFill>
                <a:latin typeface="Century Gothic" panose="020B0502020202020204" pitchFamily="34" charset="0"/>
                <a:hlinkClick r:id="rId7">
                  <a:extLst>
                    <a:ext uri="{A12FA001-AC4F-418D-AE19-62706E023703}">
                      <ahyp:hlinkClr xmlns:ahyp="http://schemas.microsoft.com/office/drawing/2018/hyperlinkcolor" val="tx"/>
                    </a:ext>
                  </a:extLst>
                </a:hlinkClick>
              </a:rPr>
              <a:t>Demand Flexibility Rulemaking (R.22-07-005)</a:t>
            </a:r>
            <a:endParaRPr lang="en-US" sz="1400" dirty="0">
              <a:solidFill>
                <a:srgbClr val="0070C0"/>
              </a:solidFill>
            </a:endParaRPr>
          </a:p>
        </p:txBody>
      </p:sp>
    </p:spTree>
    <p:extLst>
      <p:ext uri="{BB962C8B-B14F-4D97-AF65-F5344CB8AC3E}">
        <p14:creationId xmlns:p14="http://schemas.microsoft.com/office/powerpoint/2010/main" val="221044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913794" y="401759"/>
            <a:ext cx="10528133" cy="926856"/>
          </a:xfrm>
        </p:spPr>
        <p:txBody>
          <a:bodyPr>
            <a:normAutofit/>
          </a:bodyPr>
          <a:lstStyle/>
          <a:p>
            <a:r>
              <a:rPr lang="en-US" b="1" dirty="0">
                <a:solidFill>
                  <a:srgbClr val="00B050"/>
                </a:solidFill>
                <a:latin typeface="Century Gothic" panose="020B0502020202020204" pitchFamily="34" charset="0"/>
              </a:rPr>
              <a:t>IGFC Pros and Cons</a:t>
            </a:r>
            <a:endParaRPr lang="en-US" dirty="0">
              <a:solidFill>
                <a:srgbClr val="00B050"/>
              </a:solidFill>
            </a:endParaRPr>
          </a:p>
        </p:txBody>
      </p:sp>
      <p:sp>
        <p:nvSpPr>
          <p:cNvPr id="3" name="Content Placeholder 2">
            <a:extLst>
              <a:ext uri="{FF2B5EF4-FFF2-40B4-BE49-F238E27FC236}">
                <a16:creationId xmlns:a16="http://schemas.microsoft.com/office/drawing/2014/main" id="{BE8B8A02-6CAB-478B-8F65-FAB9AAD8E935}"/>
              </a:ext>
            </a:extLst>
          </p:cNvPr>
          <p:cNvSpPr>
            <a:spLocks noGrp="1"/>
          </p:cNvSpPr>
          <p:nvPr>
            <p:ph idx="1"/>
          </p:nvPr>
        </p:nvSpPr>
        <p:spPr>
          <a:xfrm>
            <a:off x="782797" y="1328615"/>
            <a:ext cx="10659130" cy="4931509"/>
          </a:xfrm>
        </p:spPr>
        <p:txBody>
          <a:bodyPr>
            <a:normAutofit/>
          </a:bodyPr>
          <a:lstStyle/>
          <a:p>
            <a:pPr marL="0" marR="0" lvl="0" indent="0">
              <a:lnSpc>
                <a:spcPct val="107000"/>
              </a:lnSpc>
              <a:spcBef>
                <a:spcPts val="0"/>
              </a:spcBef>
              <a:spcAft>
                <a:spcPts val="1200"/>
              </a:spcAft>
              <a:buNone/>
            </a:pPr>
            <a:r>
              <a:rPr lang="en-US" sz="1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FOR: Prof. Severin </a:t>
            </a:r>
            <a:r>
              <a:rPr lang="en-US" sz="1900" b="1"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Borenstein</a:t>
            </a:r>
            <a:r>
              <a:rPr lang="en-US" sz="1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(UC Berkeley)</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900" dirty="0">
                <a:solidFill>
                  <a:schemeClr val="bg1"/>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[Infrastructure] costs</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are currently being passed to customers through the kilowatt per hour usage rate, which is now </a:t>
            </a:r>
            <a:r>
              <a:rPr lang="en-US" sz="1900" dirty="0">
                <a:solidFill>
                  <a:schemeClr val="bg1"/>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three to four times higher than the actual cost of providing electricity</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according to </a:t>
            </a:r>
            <a:r>
              <a:rPr lang="en-US" sz="19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Borenstein</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1200"/>
              </a:spcAft>
              <a:buNone/>
            </a:pP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“It’s massively distorting the electricity system,” </a:t>
            </a:r>
            <a:r>
              <a:rPr lang="en-US" sz="19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Borenstein</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says — so </a:t>
            </a:r>
            <a:r>
              <a:rPr lang="en-US" sz="1900" dirty="0">
                <a:solidFill>
                  <a:schemeClr val="bg1"/>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the proposal is meant to rectify this by making the usage rate more reflective of the actual cost of providing electricity</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and by making up that lost revenue through the fixed monthly charge.</a:t>
            </a:r>
          </a:p>
          <a:p>
            <a:pPr marL="0" marR="0" lvl="0" indent="0">
              <a:lnSpc>
                <a:spcPct val="107000"/>
              </a:lnSpc>
              <a:spcBef>
                <a:spcPts val="0"/>
              </a:spcBef>
              <a:spcAft>
                <a:spcPts val="1200"/>
              </a:spcAft>
              <a:buNone/>
            </a:pPr>
            <a:r>
              <a:rPr lang="en-US" sz="1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AGAINST: Economist Ahmad </a:t>
            </a:r>
            <a:r>
              <a:rPr lang="en-US" sz="1900" b="1"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Faraqui</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“My view is: The legislature really wants to assist the low-income customers, and I'm all for that,” </a:t>
            </a:r>
            <a:r>
              <a:rPr lang="en-US" sz="19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Faruqui</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says. “</a:t>
            </a:r>
            <a:r>
              <a:rPr lang="en-US" sz="1900" dirty="0">
                <a:solidFill>
                  <a:schemeClr val="bg1"/>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Do it with a tax code, do not do it through the rate design, because there is no cost basis for saying that high-income customers are more expensive to serve than low-income customers</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1200"/>
              </a:spcAft>
              <a:buNone/>
            </a:pPr>
            <a:r>
              <a:rPr lang="en-US" sz="19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Faruqui</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says the fixed charges are much higher than the charges of peer utilities departments in other cities and countries — </a:t>
            </a:r>
            <a:r>
              <a:rPr lang="en-US" sz="1900" dirty="0">
                <a:solidFill>
                  <a:schemeClr val="bg1"/>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while the lowest-income customers would see a benefit, many middle class customers will actually see their bills go up</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1200"/>
              </a:spcAft>
              <a:buNone/>
            </a:pPr>
            <a:endPar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5"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Tree>
    <p:extLst>
      <p:ext uri="{BB962C8B-B14F-4D97-AF65-F5344CB8AC3E}">
        <p14:creationId xmlns:p14="http://schemas.microsoft.com/office/powerpoint/2010/main" val="116297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913795" y="401759"/>
            <a:ext cx="10282954" cy="926856"/>
          </a:xfrm>
        </p:spPr>
        <p:txBody>
          <a:bodyPr>
            <a:normAutofit/>
          </a:bodyPr>
          <a:lstStyle/>
          <a:p>
            <a:r>
              <a:rPr lang="en-US" b="1" dirty="0">
                <a:solidFill>
                  <a:srgbClr val="00B050"/>
                </a:solidFill>
                <a:latin typeface="Century Gothic" panose="020B0502020202020204" pitchFamily="34" charset="0"/>
              </a:rPr>
              <a:t>IGFC Pros and Cons</a:t>
            </a:r>
            <a:endParaRPr lang="en-US" dirty="0">
              <a:solidFill>
                <a:srgbClr val="00B050"/>
              </a:solidFill>
            </a:endParaRPr>
          </a:p>
        </p:txBody>
      </p:sp>
      <p:sp>
        <p:nvSpPr>
          <p:cNvPr id="3" name="Content Placeholder 2">
            <a:extLst>
              <a:ext uri="{FF2B5EF4-FFF2-40B4-BE49-F238E27FC236}">
                <a16:creationId xmlns:a16="http://schemas.microsoft.com/office/drawing/2014/main" id="{BE8B8A02-6CAB-478B-8F65-FAB9AAD8E935}"/>
              </a:ext>
            </a:extLst>
          </p:cNvPr>
          <p:cNvSpPr>
            <a:spLocks noGrp="1"/>
          </p:cNvSpPr>
          <p:nvPr>
            <p:ph idx="1"/>
          </p:nvPr>
        </p:nvSpPr>
        <p:spPr>
          <a:xfrm>
            <a:off x="782797" y="1176793"/>
            <a:ext cx="10659130" cy="5279448"/>
          </a:xfrm>
        </p:spPr>
        <p:txBody>
          <a:bodyPr>
            <a:normAutofit fontScale="92500" lnSpcReduction="10000"/>
          </a:bodyPr>
          <a:lstStyle/>
          <a:p>
            <a:pPr marL="0" marR="0" lvl="0" indent="0">
              <a:lnSpc>
                <a:spcPct val="107000"/>
              </a:lnSpc>
              <a:spcBef>
                <a:spcPts val="0"/>
              </a:spcBef>
              <a:spcAft>
                <a:spcPts val="1200"/>
              </a:spcAft>
              <a:buNone/>
            </a:pPr>
            <a:r>
              <a:rPr lang="en-US" sz="1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AGAINST: Richard McCann (CESA)</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900" dirty="0">
                <a:solidFill>
                  <a:schemeClr val="bg1"/>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Fixed charges, by definition, are not appropriate tools for achieving a flexible rate design</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which is this rulemaking’s core focus. The more revenue collected through flat, fixed charges each month, the less revenue is collected through volumetric rates. Thus, the strength of the price signal that can be influential to augmenting customer behavior and choice via a flexible rate design is dampened when paired with </a:t>
            </a:r>
            <a:r>
              <a:rPr lang="en-US" sz="1900" dirty="0">
                <a:solidFill>
                  <a:schemeClr val="bg1"/>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a high fixed charge, which cannot be avoided by the customer, and thus does not communicate anything to a customer about how their behavior</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could benefit the grid or themselves through bill savings or adoption of new energy technologies.”</a:t>
            </a:r>
            <a:endParaRPr lang="en-US" sz="1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36900" indent="0">
              <a:buNone/>
            </a:pPr>
            <a:r>
              <a:rPr lang="en-US" sz="1500" i="1" u="sng" dirty="0">
                <a:solidFill>
                  <a:srgbClr val="000000"/>
                </a:solidFill>
                <a:latin typeface="Century Gothic" panose="020B0502020202020204" pitchFamily="34" charset="0"/>
              </a:rPr>
              <a:t>Source</a:t>
            </a:r>
            <a:r>
              <a:rPr lang="en-US" sz="1500" i="1" dirty="0">
                <a:solidFill>
                  <a:srgbClr val="000000"/>
                </a:solidFill>
                <a:latin typeface="Century Gothic" panose="020B0502020202020204" pitchFamily="34" charset="0"/>
              </a:rPr>
              <a:t>: Richard McCann (CESA), “</a:t>
            </a:r>
            <a:r>
              <a:rPr lang="en-US" sz="1500" i="1"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Prepared Rebuttal Testimony of Richard McCann on Behalf of the California Energy Storage Alliance</a:t>
            </a:r>
            <a:r>
              <a:rPr lang="en-US" sz="1500" i="1" dirty="0">
                <a:solidFill>
                  <a:srgbClr val="000000"/>
                </a:solidFill>
                <a:latin typeface="Century Gothic" panose="020B0502020202020204" pitchFamily="34" charset="0"/>
              </a:rPr>
              <a:t>,” </a:t>
            </a:r>
            <a:r>
              <a:rPr lang="en-US" sz="1500" i="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Demand Flexibility Rulemaking (R.22-07-005)</a:t>
            </a:r>
            <a:endParaRPr lang="en-US" sz="1500" i="1" dirty="0">
              <a:solidFill>
                <a:srgbClr val="0070C0"/>
              </a:solidFill>
              <a:latin typeface="Century Gothic" panose="020B0502020202020204" pitchFamily="34" charset="0"/>
            </a:endParaRPr>
          </a:p>
          <a:p>
            <a:pPr marL="36900" indent="0">
              <a:buNone/>
            </a:pPr>
            <a:endParaRPr lang="en-US" sz="1600" i="1" dirty="0">
              <a:solidFill>
                <a:srgbClr val="0070C0"/>
              </a:solidFill>
              <a:latin typeface="Century Gothic" panose="020B0502020202020204" pitchFamily="34" charset="0"/>
            </a:endParaRPr>
          </a:p>
          <a:p>
            <a:pPr marL="0" marR="0" lvl="0" indent="0">
              <a:lnSpc>
                <a:spcPct val="107000"/>
              </a:lnSpc>
              <a:spcBef>
                <a:spcPts val="0"/>
              </a:spcBef>
              <a:spcAft>
                <a:spcPts val="1200"/>
              </a:spcAft>
              <a:buNone/>
            </a:pPr>
            <a:r>
              <a:rPr lang="en-US" sz="1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AGAINST: Chris Villareal (former CPUC Analyst)</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900" dirty="0">
                <a:solidFill>
                  <a:schemeClr val="bg1"/>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“California’s proposal would shift cost recovery to the fixed portion of customers’ bills, which would remove the price signal to enable energy efficiency and match consumption with grid conditions,”</a:t>
            </a:r>
            <a:r>
              <a:rPr lang="en-US" sz="19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Chris Villarreal, a utility expert, former California Public Utilities Commission analyst, and my colleague at the R Street Institute. He argues that the plan “will make it more difficult to integrate renewable energy and electric vehicles efficiently (and) undermines its clean energy transition.” </a:t>
            </a:r>
          </a:p>
          <a:p>
            <a:pPr marL="0" marR="0" lvl="0" indent="0">
              <a:lnSpc>
                <a:spcPct val="107000"/>
              </a:lnSpc>
              <a:spcBef>
                <a:spcPts val="0"/>
              </a:spcBef>
              <a:spcAft>
                <a:spcPts val="1200"/>
              </a:spcAft>
              <a:buNone/>
            </a:pPr>
            <a:r>
              <a:rPr lang="en-US" sz="1400"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Source</a:t>
            </a: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Stephen </a:t>
            </a:r>
            <a:r>
              <a:rPr lang="en-US" sz="14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Greenhut</a:t>
            </a: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Income-Based Utilities Plan Is the Most California Plan Ever</a:t>
            </a: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The American Prospect, April 19, 2023</a:t>
            </a: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5"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Tree>
    <p:extLst>
      <p:ext uri="{BB962C8B-B14F-4D97-AF65-F5344CB8AC3E}">
        <p14:creationId xmlns:p14="http://schemas.microsoft.com/office/powerpoint/2010/main" val="100005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913795" y="401759"/>
            <a:ext cx="10534488" cy="647813"/>
          </a:xfrm>
        </p:spPr>
        <p:txBody>
          <a:bodyPr>
            <a:normAutofit/>
          </a:bodyPr>
          <a:lstStyle/>
          <a:p>
            <a:r>
              <a:rPr lang="en-US" b="1" dirty="0">
                <a:solidFill>
                  <a:srgbClr val="00B050"/>
                </a:solidFill>
                <a:latin typeface="Century Gothic" panose="020B0502020202020204" pitchFamily="34" charset="0"/>
              </a:rPr>
              <a:t>Takeaways</a:t>
            </a:r>
            <a:endParaRPr lang="en-US" dirty="0">
              <a:solidFill>
                <a:srgbClr val="00B050"/>
              </a:solidFill>
            </a:endParaRPr>
          </a:p>
        </p:txBody>
      </p:sp>
      <p:sp>
        <p:nvSpPr>
          <p:cNvPr id="3" name="Content Placeholder 2">
            <a:extLst>
              <a:ext uri="{FF2B5EF4-FFF2-40B4-BE49-F238E27FC236}">
                <a16:creationId xmlns:a16="http://schemas.microsoft.com/office/drawing/2014/main" id="{BE8B8A02-6CAB-478B-8F65-FAB9AAD8E935}"/>
              </a:ext>
            </a:extLst>
          </p:cNvPr>
          <p:cNvSpPr>
            <a:spLocks noGrp="1"/>
          </p:cNvSpPr>
          <p:nvPr>
            <p:ph idx="1"/>
          </p:nvPr>
        </p:nvSpPr>
        <p:spPr>
          <a:xfrm>
            <a:off x="743718" y="1049572"/>
            <a:ext cx="10955043" cy="5406669"/>
          </a:xfrm>
        </p:spPr>
        <p:txBody>
          <a:bodyPr>
            <a:normAutofit/>
          </a:bodyPr>
          <a:lstStyle/>
          <a:p>
            <a:pPr marL="0" marR="0" lvl="0" indent="0">
              <a:lnSpc>
                <a:spcPct val="107000"/>
              </a:lnSpc>
              <a:spcBef>
                <a:spcPts val="0"/>
              </a:spcBef>
              <a:spcAft>
                <a:spcPts val="1200"/>
              </a:spcAft>
              <a:buNone/>
            </a:pPr>
            <a:r>
              <a:rPr lang="en-US" sz="1800" b="1"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Equity is the goal of AB 205, but not all energy is created equally</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AB 205 claims to create equity by lowering costs for grid energy, which is inherently inferior to distributed energy that is more price stable, reliable and resilient. </a:t>
            </a:r>
            <a:r>
              <a:rPr lang="en-US" sz="1800"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True equity is created through equal access to the future: high quality energy delivered via distributed energy technologies</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1200"/>
              </a:spcAft>
              <a:buNone/>
            </a:pPr>
            <a:r>
              <a:rPr lang="en-US" sz="1800" b="1" u="sng"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IGFC has already become a political football</a:t>
            </a: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“We should be charged based on usage, not on our income,” said Sen. Janet Nguyen, R-Huntington Beach and chair of the GOP caucus, in a phone interview Friday. “It’s unfair that (utility customers) would be paying more than what they’re using. It’s considered a regressive tax.” AB 205 was “jammed through the legislative process in three days with no real deliberation, discussion, or debate on policy committees.” </a:t>
            </a:r>
            <a:r>
              <a:rPr lang="en-US" sz="1800"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Both parties need to forcefully reject AB 205</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US" sz="1800" b="1"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1200"/>
              </a:spcAft>
              <a:buNone/>
            </a:pPr>
            <a:r>
              <a:rPr lang="en-US" sz="1800" b="1"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IGFC is basically a grid access charge</a:t>
            </a: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This charge is assessed prior to consumers receiving one electron via the grid. Although there may be a cost rationale underlying IGFC, most consumers will view these cost increases as a tax wholly unrelated to their energy use.</a:t>
            </a:r>
          </a:p>
          <a:p>
            <a:pPr marL="0" indent="0">
              <a:lnSpc>
                <a:spcPct val="107000"/>
              </a:lnSpc>
              <a:spcBef>
                <a:spcPts val="0"/>
              </a:spcBef>
              <a:spcAft>
                <a:spcPts val="1200"/>
              </a:spcAft>
              <a:buNone/>
            </a:pPr>
            <a:r>
              <a:rPr lang="en-US" sz="1800" b="1"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Grid Defection will become a status symbol</a:t>
            </a: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As IGFC is not static and will increase over time, both property owners and communities will aspire to release themselves by investing in microgrids and municipalization. This trend will directly disadvantage low-income communities.</a:t>
            </a:r>
          </a:p>
          <a:p>
            <a:pPr marL="0" marR="0" lvl="0" indent="0">
              <a:lnSpc>
                <a:spcPct val="107000"/>
              </a:lnSpc>
              <a:spcBef>
                <a:spcPts val="0"/>
              </a:spcBef>
              <a:spcAft>
                <a:spcPts val="1200"/>
              </a:spcAft>
              <a:buNone/>
            </a:pPr>
            <a:endParaRPr lang="en-US" sz="1800" b="1"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5"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Tree>
    <p:extLst>
      <p:ext uri="{BB962C8B-B14F-4D97-AF65-F5344CB8AC3E}">
        <p14:creationId xmlns:p14="http://schemas.microsoft.com/office/powerpoint/2010/main" val="324791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913795" y="401759"/>
            <a:ext cx="10534488" cy="647813"/>
          </a:xfrm>
        </p:spPr>
        <p:txBody>
          <a:bodyPr>
            <a:normAutofit/>
          </a:bodyPr>
          <a:lstStyle/>
          <a:p>
            <a:r>
              <a:rPr lang="en-US" b="1" dirty="0">
                <a:solidFill>
                  <a:srgbClr val="00B050"/>
                </a:solidFill>
                <a:latin typeface="Century Gothic" panose="020B0502020202020204" pitchFamily="34" charset="0"/>
              </a:rPr>
              <a:t>Sources</a:t>
            </a:r>
            <a:endParaRPr lang="en-US" dirty="0">
              <a:solidFill>
                <a:srgbClr val="00B050"/>
              </a:solidFill>
            </a:endParaRPr>
          </a:p>
        </p:txBody>
      </p:sp>
      <p:sp>
        <p:nvSpPr>
          <p:cNvPr id="3" name="Content Placeholder 2">
            <a:extLst>
              <a:ext uri="{FF2B5EF4-FFF2-40B4-BE49-F238E27FC236}">
                <a16:creationId xmlns:a16="http://schemas.microsoft.com/office/drawing/2014/main" id="{BE8B8A02-6CAB-478B-8F65-FAB9AAD8E935}"/>
              </a:ext>
            </a:extLst>
          </p:cNvPr>
          <p:cNvSpPr>
            <a:spLocks noGrp="1"/>
          </p:cNvSpPr>
          <p:nvPr>
            <p:ph idx="1"/>
          </p:nvPr>
        </p:nvSpPr>
        <p:spPr>
          <a:xfrm>
            <a:off x="743718" y="1049572"/>
            <a:ext cx="10955043" cy="5406669"/>
          </a:xfrm>
        </p:spPr>
        <p:txBody>
          <a:bodyPr>
            <a:normAutofit fontScale="92500" lnSpcReduction="10000"/>
          </a:bodyPr>
          <a:lstStyle/>
          <a:p>
            <a:pPr marL="0" marR="0" lvl="0" indent="0">
              <a:lnSpc>
                <a:spcPct val="107000"/>
              </a:lnSpc>
              <a:spcBef>
                <a:spcPts val="0"/>
              </a:spcBef>
              <a:spcAft>
                <a:spcPts val="1200"/>
              </a:spcAft>
              <a:buNone/>
            </a:pP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R.22-07-005, Phase 1 Track A: Income Graduated Fixed Charge Guidance Memo:</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https://docs.cpuc.ca.gov/PublishedDocs/Efile/G000/M501/K282/501282487.PDF</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1200"/>
              </a:spcAft>
              <a:buNone/>
            </a:pP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Ahmad </a:t>
            </a:r>
            <a:r>
              <a:rPr lang="en-US" sz="1800" b="1"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Faraqui</a:t>
            </a: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“How will the income-graduated fixed charges (IGFC) proposed by California’s investor-owned utilities affect customer bills?,” </a:t>
            </a:r>
            <a:r>
              <a:rPr lang="en-US" sz="1800" b="1"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EnergyCentral</a:t>
            </a: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April 17, 2023:</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https://energycentral.com/c/um/how-will-income-graduated-fixed-charges-igfc-proposed-california%E2%80%99s-investor-owned</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1200"/>
              </a:spcAft>
              <a:buNone/>
            </a:pP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Richard McCann (CESA), “Prepared Rebuttal Testimony of Richard McCann on Behalf of the California Energy Storage Alliance,”</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https://www.cpuc.ca.gov/-/media/cpuc-website/divisions/energy-division/documents/demand-response/demand-response-workshops/advanced-der---demand-flexibility-management/track-a-reply-testimony/cesa-r2207005-rebuttal-testimony.pdf</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1200"/>
              </a:spcAft>
              <a:buNone/>
            </a:pP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Demand Flexibility Rulemaking (R.22-07-005):</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https://www.cpuc.ca.gov/industries-and-topics/electrical-energy/electric-costs/demand-response-dr/demand-flexibility-rulemaking</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1200"/>
              </a:spcAft>
              <a:buNone/>
            </a:pP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Stephen </a:t>
            </a:r>
            <a:r>
              <a:rPr lang="en-US" sz="1800" b="1"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Greenhut</a:t>
            </a: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“Income-Based Utilities Plan Is the Most California Plan Ever,” The American Prospect, April 19, 2023:</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https://spectator.org/income-based-utilities-plan-is-the-most-california-plan-ever/</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1200"/>
              </a:spcAft>
              <a:buNone/>
            </a:pPr>
            <a:r>
              <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San Diego Union-Tribune (paywall):</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https://www.sandiegouniontribune.com/business/story/2023-04-21/california-senate-gop-blasts-income-based-fixed-charge-on-utility-bills</a:t>
            </a:r>
            <a:r>
              <a:rPr lang="en-US"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5"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Tree>
    <p:extLst>
      <p:ext uri="{BB962C8B-B14F-4D97-AF65-F5344CB8AC3E}">
        <p14:creationId xmlns:p14="http://schemas.microsoft.com/office/powerpoint/2010/main" val="2582944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383620"/>
      </a:dk2>
      <a:lt2>
        <a:srgbClr val="E2E2E8"/>
      </a:lt2>
      <a:accent1>
        <a:srgbClr val="C38A4D"/>
      </a:accent1>
      <a:accent2>
        <a:srgbClr val="ABA439"/>
      </a:accent2>
      <a:accent3>
        <a:srgbClr val="88AD44"/>
      </a:accent3>
      <a:accent4>
        <a:srgbClr val="60B13B"/>
      </a:accent4>
      <a:accent5>
        <a:srgbClr val="47B452"/>
      </a:accent5>
      <a:accent6>
        <a:srgbClr val="3BB178"/>
      </a:accent6>
      <a:hlink>
        <a:srgbClr val="30905A"/>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10418</TotalTime>
  <Words>1382</Words>
  <Application>Microsoft Office PowerPoint</Application>
  <PresentationFormat>Widescreen</PresentationFormat>
  <Paragraphs>61</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Georgia Pro Cond Light</vt:lpstr>
      <vt:lpstr>Speak Pro</vt:lpstr>
      <vt:lpstr>Wingdings 2</vt:lpstr>
      <vt:lpstr>SlateVTI</vt:lpstr>
      <vt:lpstr>AB 205:  California’s Cautionary Tale </vt:lpstr>
      <vt:lpstr>Income-Graduated Fixed Charges (IGFC):  A Road to Hell Paved with Good Intentions</vt:lpstr>
      <vt:lpstr>AB 205: IGFC Unintended Consequences</vt:lpstr>
      <vt:lpstr>IGFC Pros and Cons</vt:lpstr>
      <vt:lpstr>IGFC Pros and Cons</vt:lpstr>
      <vt:lpstr>Takeaways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Integration: An Energy Transition Prerequisite</dc:title>
  <dc:creator>Robert Perry</dc:creator>
  <cp:lastModifiedBy>Sierra Dall</cp:lastModifiedBy>
  <cp:revision>58</cp:revision>
  <dcterms:created xsi:type="dcterms:W3CDTF">2021-07-26T23:54:34Z</dcterms:created>
  <dcterms:modified xsi:type="dcterms:W3CDTF">2023-07-06T19:50:10Z</dcterms:modified>
</cp:coreProperties>
</file>