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3"/>
  </p:notesMasterIdLst>
  <p:sldIdLst>
    <p:sldId id="522" r:id="rId2"/>
    <p:sldId id="535" r:id="rId3"/>
    <p:sldId id="536" r:id="rId4"/>
    <p:sldId id="537" r:id="rId5"/>
    <p:sldId id="538" r:id="rId6"/>
    <p:sldId id="539" r:id="rId7"/>
    <p:sldId id="526" r:id="rId8"/>
    <p:sldId id="515" r:id="rId9"/>
    <p:sldId id="533" r:id="rId10"/>
    <p:sldId id="534" r:id="rId11"/>
    <p:sldId id="261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>
      <p:cViewPr varScale="1">
        <p:scale>
          <a:sx n="59" d="100"/>
          <a:sy n="59" d="100"/>
        </p:scale>
        <p:origin x="940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2EE196-D5FB-AB45-BA81-4759CAABCABF}" type="datetimeFigureOut">
              <a:rPr lang="en-US" smtClean="0"/>
              <a:t>7/25/2023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90E39B-1B63-E449-8D1D-29A8EEDB01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77324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85114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412822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544856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12613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FC349A-D367-D082-BAD1-951E8510C28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07A1651-D95F-625E-D69C-0F789E7C0A4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000175-A69D-0FDB-7260-59AF6C2503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8F89F-4B80-074A-8F32-BF574434F90E}" type="datetimeFigureOut">
              <a:rPr lang="en-US" smtClean="0"/>
              <a:t>7/25/2023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258389-92F6-E7A4-D6D1-B96FC6029E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9148CA-B3EB-D10B-BF5E-227F5CB796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D5A4D-72A1-D049-A588-7A97A8B3F8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17679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D01331-A932-DABC-7179-28FD956729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844CCF0-D8AC-29CE-F863-91A70E19E10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FCCB3D-DD87-B5C2-D2B5-027D453BCE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8F89F-4B80-074A-8F32-BF574434F90E}" type="datetimeFigureOut">
              <a:rPr lang="en-US" smtClean="0"/>
              <a:t>7/25/2023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14141B-287A-D040-F1D6-1DCDBD0FD1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317AA8-1236-EE90-880B-E2C48A0475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D5A4D-72A1-D049-A588-7A97A8B3F8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6869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47E3568-CA15-45EE-5C31-30924B04CF6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F9BB7CC-609B-5748-93B1-A11931D3A3A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A1FE7E-B8CB-0A67-DDE6-50880F6CE3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8F89F-4B80-074A-8F32-BF574434F90E}" type="datetimeFigureOut">
              <a:rPr lang="en-US" smtClean="0"/>
              <a:t>7/25/2023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97BA50-AE47-5D66-AB32-59546DD52E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E1D375-2FB6-7781-69D6-8B80330267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D5A4D-72A1-D049-A588-7A97A8B3F8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06723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B13E6D-BFF7-5B09-C301-1FEB04DD2F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F3C1E6-AD97-2EA9-49C7-5558CEDAE8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D440AF-2AC4-5424-91BC-53DAF6E9A5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8F89F-4B80-074A-8F32-BF574434F90E}" type="datetimeFigureOut">
              <a:rPr lang="en-US" smtClean="0"/>
              <a:t>7/25/2023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BFAFEE-E559-93E0-0E88-B6B2C12139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E89341-0739-9F73-CF8B-23901D69E4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D5A4D-72A1-D049-A588-7A97A8B3F8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30540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00E05B-FD63-60C3-3309-D9DDEB2608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CB0782C-271E-A000-A019-ACFA54BB83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6F985F-B322-1E18-B400-08968825B9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8F89F-4B80-074A-8F32-BF574434F90E}" type="datetimeFigureOut">
              <a:rPr lang="en-US" smtClean="0"/>
              <a:t>7/25/2023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36D83C-E7C5-4240-88D0-14617CB34F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435182-3ACF-0931-6B57-45E80F8F51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D5A4D-72A1-D049-A588-7A97A8B3F8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36211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97E4EF-C1E1-277A-0C48-7744DFF7B2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D27348-C8B8-4936-FEA2-083130CAC0D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292CD2E-4637-B84F-C1D8-52C25BDE000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8B3F15A-E44C-6F61-00EB-64D3E51A28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8F89F-4B80-074A-8F32-BF574434F90E}" type="datetimeFigureOut">
              <a:rPr lang="en-US" smtClean="0"/>
              <a:t>7/25/2023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2A26B4B-AE10-BE76-468E-BD107869BE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5743B2B-BA79-4D22-7CAB-CF8897A0E6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D5A4D-72A1-D049-A588-7A97A8B3F8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79258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48DA2B-387B-13BB-6564-A1DB1A4A60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752EB4A-40D6-7826-A684-906F98EB17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DDCFDA6-487E-6674-07CC-376001D74E8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12FB78A-5BC8-D1A1-73FD-12F1A0FA310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CEBC023-F018-8884-AD8A-6DBE748335A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9F5B8F9-0310-D1FA-CAE6-3CBED095B0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8F89F-4B80-074A-8F32-BF574434F90E}" type="datetimeFigureOut">
              <a:rPr lang="en-US" smtClean="0"/>
              <a:t>7/25/2023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7DE3B95-4AEF-91D2-A777-0170582075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4896524-92B5-B7BF-A9B2-78D848AE4C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D5A4D-72A1-D049-A588-7A97A8B3F8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15913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0A23BA-DA02-35FC-A66A-B4062F9870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8F8529A-0E23-0773-4AE2-A33E4EABA9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8F89F-4B80-074A-8F32-BF574434F90E}" type="datetimeFigureOut">
              <a:rPr lang="en-US" smtClean="0"/>
              <a:t>7/25/2023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208CD8F-3E2B-3506-EDD9-45E2BB05D0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7B87627-7A06-1EEC-000F-42B26E1902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D5A4D-72A1-D049-A588-7A97A8B3F8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60876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8134523-56F6-6D71-E794-3EDDE701EA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8F89F-4B80-074A-8F32-BF574434F90E}" type="datetimeFigureOut">
              <a:rPr lang="en-US" smtClean="0"/>
              <a:t>7/25/2023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CAD8A5E-B4D7-8CF4-F9D8-20BC2568FA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0D3B586-4066-84CD-DA19-CD7ABA337D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D5A4D-72A1-D049-A588-7A97A8B3F8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93663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1CD232-693B-7FD5-BE37-093C4FD1E1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AD5E3E-1424-84A1-B0FD-EEB0BDF966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585DED8-7CAC-6F9B-3D66-AEF511DC5F7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AAA7873-2D3C-7F98-321E-173220B632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8F89F-4B80-074A-8F32-BF574434F90E}" type="datetimeFigureOut">
              <a:rPr lang="en-US" smtClean="0"/>
              <a:t>7/25/2023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0932E99-7271-568F-9EF3-0A444BB9D2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D2514D0-F66F-B65E-3FD6-526C46EF7D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D5A4D-72A1-D049-A588-7A97A8B3F8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26505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72EDA0-CB31-627D-612F-11044A80DB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8068B05-BF49-5330-7ACD-3194AEA75D1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21E156E-EA41-EBFD-6223-95965416A5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9607840-5078-333E-7DB9-ACB45A9416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8F89F-4B80-074A-8F32-BF574434F90E}" type="datetimeFigureOut">
              <a:rPr lang="en-US" smtClean="0"/>
              <a:t>7/25/2023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502F57D-F191-A37D-40BA-5C2FC3E0FF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43997E3-A9F8-4E2A-59B0-2F11F0F6B7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D5A4D-72A1-D049-A588-7A97A8B3F8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84356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4F1F269-047A-AEF8-DD8F-9AC11009DF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78658CE-01EA-9CBF-8DA0-104934E20F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3EFE9D-4245-C5A0-FF38-F5CF815CB4F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D8F89F-4B80-074A-8F32-BF574434F90E}" type="datetimeFigureOut">
              <a:rPr lang="en-US" smtClean="0"/>
              <a:t>7/25/2023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F8C0EC-90B8-728D-7A3A-04F5469DA60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91B652-0AD4-B249-D7B3-FAD8DC3E67E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7D5A4D-72A1-D049-A588-7A97A8B3F8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46176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mailto:baird@eco-n-law.net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4DA42D-3144-C74E-8F0B-268CEBDA2FE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04235" y="1252358"/>
            <a:ext cx="10373195" cy="1911256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accent6">
                    <a:lumMod val="50000"/>
                  </a:schemeClr>
                </a:solidFill>
                <a:latin typeface="Constantia" panose="02030602050306030303" pitchFamily="18" charset="0"/>
              </a:rPr>
              <a:t>Community and Customer </a:t>
            </a:r>
            <a:br>
              <a:rPr lang="en-US" dirty="0">
                <a:solidFill>
                  <a:schemeClr val="accent6">
                    <a:lumMod val="50000"/>
                  </a:schemeClr>
                </a:solidFill>
                <a:latin typeface="Constantia" panose="02030602050306030303" pitchFamily="18" charset="0"/>
              </a:rPr>
            </a:br>
            <a:r>
              <a:rPr lang="en-US" dirty="0">
                <a:solidFill>
                  <a:schemeClr val="accent6">
                    <a:lumMod val="50000"/>
                  </a:schemeClr>
                </a:solidFill>
                <a:latin typeface="Constantia" panose="02030602050306030303" pitchFamily="18" charset="0"/>
              </a:rPr>
              <a:t>Bill of Rights</a:t>
            </a:r>
            <a:br>
              <a:rPr lang="en-US" dirty="0">
                <a:solidFill>
                  <a:schemeClr val="accent6">
                    <a:lumMod val="50000"/>
                  </a:schemeClr>
                </a:solidFill>
              </a:rPr>
            </a:br>
            <a:endParaRPr lang="en-US" sz="4000" dirty="0">
              <a:latin typeface="Constantia" panose="02030602050306030303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C40CED0-1FAD-344B-A922-CD18E5A98BD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87989" y="3163614"/>
            <a:ext cx="5329279" cy="1655762"/>
          </a:xfrm>
        </p:spPr>
        <p:txBody>
          <a:bodyPr>
            <a:normAutofit/>
          </a:bodyPr>
          <a:lstStyle/>
          <a:p>
            <a:pPr algn="l"/>
            <a:r>
              <a:rPr lang="en-US" sz="2800" dirty="0">
                <a:latin typeface="Constantia" panose="02030602050306030303" pitchFamily="18" charset="0"/>
              </a:rPr>
              <a:t>Municipal Sustainable Energy  Forum</a:t>
            </a:r>
          </a:p>
          <a:p>
            <a:pPr algn="l"/>
            <a:r>
              <a:rPr lang="en-US" sz="2800" dirty="0">
                <a:latin typeface="Constantia" panose="02030602050306030303" pitchFamily="18" charset="0"/>
              </a:rPr>
              <a:t>July 25, 2023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56AA2DD-A2D2-E94F-BA77-6E66B026620E}"/>
              </a:ext>
            </a:extLst>
          </p:cNvPr>
          <p:cNvSpPr txBox="1"/>
          <p:nvPr/>
        </p:nvSpPr>
        <p:spPr>
          <a:xfrm>
            <a:off x="7376837" y="3921908"/>
            <a:ext cx="323914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dirty="0">
                <a:solidFill>
                  <a:schemeClr val="accent6">
                    <a:lumMod val="50000"/>
                  </a:schemeClr>
                </a:solidFill>
                <a:latin typeface="Constantia" panose="02030602050306030303" pitchFamily="18" charset="0"/>
              </a:rPr>
              <a:t>C. Baird Brown</a:t>
            </a:r>
          </a:p>
          <a:p>
            <a:pPr algn="r"/>
            <a:r>
              <a:rPr lang="en-US" sz="2800" dirty="0">
                <a:solidFill>
                  <a:schemeClr val="accent6">
                    <a:lumMod val="50000"/>
                  </a:schemeClr>
                </a:solidFill>
                <a:latin typeface="Constantia" panose="02030602050306030303" pitchFamily="18" charset="0"/>
              </a:rPr>
              <a:t>eco</a:t>
            </a:r>
            <a:r>
              <a:rPr lang="en-US" sz="2800" dirty="0">
                <a:solidFill>
                  <a:srgbClr val="FF0000"/>
                </a:solidFill>
                <a:latin typeface="Constantia" panose="02030602050306030303" pitchFamily="18" charset="0"/>
              </a:rPr>
              <a:t>(</a:t>
            </a:r>
            <a:r>
              <a:rPr lang="en-US" sz="2800" dirty="0">
                <a:solidFill>
                  <a:schemeClr val="accent6">
                    <a:lumMod val="50000"/>
                  </a:schemeClr>
                </a:solidFill>
                <a:latin typeface="Constantia" panose="02030602050306030303" pitchFamily="18" charset="0"/>
              </a:rPr>
              <a:t>n</a:t>
            </a:r>
            <a:r>
              <a:rPr lang="en-US" sz="2800" dirty="0">
                <a:solidFill>
                  <a:srgbClr val="FF0000"/>
                </a:solidFill>
                <a:latin typeface="Constantia" panose="02030602050306030303" pitchFamily="18" charset="0"/>
              </a:rPr>
              <a:t>)</a:t>
            </a:r>
            <a:r>
              <a:rPr lang="en-US" sz="2800" dirty="0">
                <a:solidFill>
                  <a:schemeClr val="accent6">
                    <a:lumMod val="50000"/>
                  </a:schemeClr>
                </a:solidFill>
                <a:latin typeface="Constantia" panose="02030602050306030303" pitchFamily="18" charset="0"/>
              </a:rPr>
              <a:t>law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AC5E94C-B999-AB40-BF71-914FD429E61C}"/>
              </a:ext>
            </a:extLst>
          </p:cNvPr>
          <p:cNvSpPr/>
          <p:nvPr/>
        </p:nvSpPr>
        <p:spPr>
          <a:xfrm>
            <a:off x="728420" y="728421"/>
            <a:ext cx="10724827" cy="5424406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F6C7559-6D6B-6DD7-6342-0F4859CC7580}"/>
              </a:ext>
            </a:extLst>
          </p:cNvPr>
          <p:cNvSpPr txBox="1"/>
          <p:nvPr/>
        </p:nvSpPr>
        <p:spPr>
          <a:xfrm>
            <a:off x="6581079" y="5208338"/>
            <a:ext cx="45842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  <a:latin typeface="Constantia" panose="02030602050306030303" pitchFamily="18" charset="0"/>
              </a:rPr>
              <a:t>‘The economy is a subset of the ecology.”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36516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14FBA440-FE8A-E2AD-19B1-B58978DC59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dirty="0">
                <a:latin typeface="Constantia" panose="02030602050306030303" pitchFamily="18" charset="0"/>
              </a:rPr>
              <a:t> </a:t>
            </a:r>
            <a:r>
              <a:rPr lang="en-US" sz="4800" dirty="0">
                <a:solidFill>
                  <a:schemeClr val="accent6">
                    <a:lumMod val="50000"/>
                  </a:schemeClr>
                </a:solidFill>
                <a:latin typeface="Constantia" panose="02030602050306030303" pitchFamily="18" charset="0"/>
              </a:rPr>
              <a:t>Community Bill of Rights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CD8A3443-ED54-EA49-28BD-ED4A8B84D6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0717" y="1518746"/>
            <a:ext cx="11277600" cy="5023944"/>
          </a:xfrm>
        </p:spPr>
        <p:txBody>
          <a:bodyPr>
            <a:normAutofit/>
          </a:bodyPr>
          <a:lstStyle/>
          <a:p>
            <a:pPr marL="0" marR="189230" indent="0" algn="just">
              <a:lnSpc>
                <a:spcPct val="96000"/>
              </a:lnSpc>
              <a:spcBef>
                <a:spcPts val="635"/>
              </a:spcBef>
              <a:buClr>
                <a:srgbClr val="231F20"/>
              </a:buClr>
              <a:buSzPts val="1100"/>
              <a:buNone/>
              <a:tabLst>
                <a:tab pos="368300" algn="l"/>
              </a:tabLst>
            </a:pPr>
            <a:r>
              <a:rPr lang="en-US" sz="3200" dirty="0">
                <a:solidFill>
                  <a:srgbClr val="231F20"/>
                </a:solidFill>
                <a:effectLst/>
                <a:latin typeface="Constantia" panose="02030602050306030303" pitchFamily="18" charset="0"/>
                <a:ea typeface="Garamond" panose="02020404030301010803" pitchFamily="18" charset="0"/>
                <a:cs typeface="Garamond" panose="02020404030301010803" pitchFamily="18" charset="0"/>
              </a:rPr>
              <a:t>	Each Community:</a:t>
            </a:r>
          </a:p>
          <a:p>
            <a:pPr marR="188595" lvl="1" algn="just">
              <a:lnSpc>
                <a:spcPct val="96000"/>
              </a:lnSpc>
              <a:spcBef>
                <a:spcPts val="640"/>
              </a:spcBef>
              <a:buClr>
                <a:srgbClr val="231F20"/>
              </a:buClr>
              <a:buSzPct val="100000"/>
              <a:tabLst>
                <a:tab pos="368300" algn="l"/>
              </a:tabLst>
            </a:pPr>
            <a:r>
              <a:rPr lang="en-US" sz="2800" dirty="0">
                <a:solidFill>
                  <a:srgbClr val="231F20"/>
                </a:solidFill>
                <a:effectLst/>
                <a:latin typeface="Constantia" panose="02030602050306030303" pitchFamily="18" charset="0"/>
                <a:ea typeface="Garamond" panose="02020404030301010803" pitchFamily="18" charset="0"/>
                <a:cs typeface="Garamond" panose="02020404030301010803" pitchFamily="18" charset="0"/>
              </a:rPr>
              <a:t>May</a:t>
            </a:r>
            <a:r>
              <a:rPr lang="en-US" sz="2800" spc="-45" dirty="0">
                <a:solidFill>
                  <a:srgbClr val="231F20"/>
                </a:solidFill>
                <a:effectLst/>
                <a:latin typeface="Constantia" panose="02030602050306030303" pitchFamily="18" charset="0"/>
                <a:ea typeface="Garamond" panose="02020404030301010803" pitchFamily="18" charset="0"/>
                <a:cs typeface="Garamond" panose="02020404030301010803" pitchFamily="18" charset="0"/>
              </a:rPr>
              <a:t> </a:t>
            </a:r>
            <a:r>
              <a:rPr lang="en-US" sz="2800" dirty="0">
                <a:solidFill>
                  <a:srgbClr val="231F20"/>
                </a:solidFill>
                <a:effectLst/>
                <a:latin typeface="Constantia" panose="02030602050306030303" pitchFamily="18" charset="0"/>
                <a:ea typeface="Garamond" panose="02020404030301010803" pitchFamily="18" charset="0"/>
                <a:cs typeface="Garamond" panose="02020404030301010803" pitchFamily="18" charset="0"/>
              </a:rPr>
              <a:t>purchase</a:t>
            </a:r>
            <a:r>
              <a:rPr lang="en-US" sz="2800" spc="-40" dirty="0">
                <a:solidFill>
                  <a:srgbClr val="231F20"/>
                </a:solidFill>
                <a:effectLst/>
                <a:latin typeface="Constantia" panose="02030602050306030303" pitchFamily="18" charset="0"/>
                <a:ea typeface="Garamond" panose="02020404030301010803" pitchFamily="18" charset="0"/>
                <a:cs typeface="Garamond" panose="02020404030301010803" pitchFamily="18" charset="0"/>
              </a:rPr>
              <a:t> </a:t>
            </a:r>
            <a:r>
              <a:rPr lang="en-US" sz="2800" dirty="0">
                <a:solidFill>
                  <a:srgbClr val="231F20"/>
                </a:solidFill>
                <a:effectLst/>
                <a:latin typeface="Constantia" panose="02030602050306030303" pitchFamily="18" charset="0"/>
                <a:ea typeface="Garamond" panose="02020404030301010803" pitchFamily="18" charset="0"/>
                <a:cs typeface="Garamond" panose="02020404030301010803" pitchFamily="18" charset="0"/>
              </a:rPr>
              <a:t>or</a:t>
            </a:r>
            <a:r>
              <a:rPr lang="en-US" sz="2800" spc="-45" dirty="0">
                <a:solidFill>
                  <a:srgbClr val="231F20"/>
                </a:solidFill>
                <a:effectLst/>
                <a:latin typeface="Constantia" panose="02030602050306030303" pitchFamily="18" charset="0"/>
                <a:ea typeface="Garamond" panose="02020404030301010803" pitchFamily="18" charset="0"/>
                <a:cs typeface="Garamond" panose="02020404030301010803" pitchFamily="18" charset="0"/>
              </a:rPr>
              <a:t> </a:t>
            </a:r>
            <a:r>
              <a:rPr lang="en-US" sz="2800" dirty="0">
                <a:solidFill>
                  <a:srgbClr val="231F20"/>
                </a:solidFill>
                <a:effectLst/>
                <a:latin typeface="Constantia" panose="02030602050306030303" pitchFamily="18" charset="0"/>
                <a:ea typeface="Garamond" panose="02020404030301010803" pitchFamily="18" charset="0"/>
                <a:cs typeface="Garamond" panose="02020404030301010803" pitchFamily="18" charset="0"/>
              </a:rPr>
              <a:t>generate</a:t>
            </a:r>
            <a:r>
              <a:rPr lang="en-US" sz="2800" spc="-40" dirty="0">
                <a:solidFill>
                  <a:srgbClr val="231F20"/>
                </a:solidFill>
                <a:effectLst/>
                <a:latin typeface="Constantia" panose="02030602050306030303" pitchFamily="18" charset="0"/>
                <a:ea typeface="Garamond" panose="02020404030301010803" pitchFamily="18" charset="0"/>
                <a:cs typeface="Garamond" panose="02020404030301010803" pitchFamily="18" charset="0"/>
              </a:rPr>
              <a:t> </a:t>
            </a:r>
            <a:r>
              <a:rPr lang="en-US" sz="2800" dirty="0">
                <a:solidFill>
                  <a:srgbClr val="231F20"/>
                </a:solidFill>
                <a:effectLst/>
                <a:latin typeface="Constantia" panose="02030602050306030303" pitchFamily="18" charset="0"/>
                <a:ea typeface="Garamond" panose="02020404030301010803" pitchFamily="18" charset="0"/>
                <a:cs typeface="Garamond" panose="02020404030301010803" pitchFamily="18" charset="0"/>
              </a:rPr>
              <a:t>energy</a:t>
            </a:r>
            <a:r>
              <a:rPr lang="en-US" sz="2800" spc="-45" dirty="0">
                <a:solidFill>
                  <a:srgbClr val="231F20"/>
                </a:solidFill>
                <a:effectLst/>
                <a:latin typeface="Constantia" panose="02030602050306030303" pitchFamily="18" charset="0"/>
                <a:ea typeface="Garamond" panose="02020404030301010803" pitchFamily="18" charset="0"/>
                <a:cs typeface="Garamond" panose="02020404030301010803" pitchFamily="18" charset="0"/>
              </a:rPr>
              <a:t> </a:t>
            </a:r>
            <a:r>
              <a:rPr lang="en-US" sz="2800" dirty="0">
                <a:solidFill>
                  <a:srgbClr val="231F20"/>
                </a:solidFill>
                <a:effectLst/>
                <a:latin typeface="Constantia" panose="02030602050306030303" pitchFamily="18" charset="0"/>
                <a:ea typeface="Garamond" panose="02020404030301010803" pitchFamily="18" charset="0"/>
                <a:cs typeface="Garamond" panose="02020404030301010803" pitchFamily="18" charset="0"/>
              </a:rPr>
              <a:t>on</a:t>
            </a:r>
            <a:r>
              <a:rPr lang="en-US" sz="2800" spc="-40" dirty="0">
                <a:solidFill>
                  <a:srgbClr val="231F20"/>
                </a:solidFill>
                <a:effectLst/>
                <a:latin typeface="Constantia" panose="02030602050306030303" pitchFamily="18" charset="0"/>
                <a:ea typeface="Garamond" panose="02020404030301010803" pitchFamily="18" charset="0"/>
                <a:cs typeface="Garamond" panose="02020404030301010803" pitchFamily="18" charset="0"/>
              </a:rPr>
              <a:t> </a:t>
            </a:r>
            <a:r>
              <a:rPr lang="en-US" sz="2800" dirty="0">
                <a:solidFill>
                  <a:srgbClr val="231F20"/>
                </a:solidFill>
                <a:effectLst/>
                <a:latin typeface="Constantia" panose="02030602050306030303" pitchFamily="18" charset="0"/>
                <a:ea typeface="Garamond" panose="02020404030301010803" pitchFamily="18" charset="0"/>
                <a:cs typeface="Garamond" panose="02020404030301010803" pitchFamily="18" charset="0"/>
              </a:rPr>
              <a:t>behalf</a:t>
            </a:r>
            <a:r>
              <a:rPr lang="en-US" sz="2800" spc="-45" dirty="0">
                <a:solidFill>
                  <a:srgbClr val="231F20"/>
                </a:solidFill>
                <a:effectLst/>
                <a:latin typeface="Constantia" panose="02030602050306030303" pitchFamily="18" charset="0"/>
                <a:ea typeface="Garamond" panose="02020404030301010803" pitchFamily="18" charset="0"/>
                <a:cs typeface="Garamond" panose="02020404030301010803" pitchFamily="18" charset="0"/>
              </a:rPr>
              <a:t> </a:t>
            </a:r>
            <a:r>
              <a:rPr lang="en-US" sz="2800" dirty="0">
                <a:solidFill>
                  <a:srgbClr val="231F20"/>
                </a:solidFill>
                <a:effectLst/>
                <a:latin typeface="Constantia" panose="02030602050306030303" pitchFamily="18" charset="0"/>
                <a:ea typeface="Garamond" panose="02020404030301010803" pitchFamily="18" charset="0"/>
                <a:cs typeface="Garamond" panose="02020404030301010803" pitchFamily="18" charset="0"/>
              </a:rPr>
              <a:t>of</a:t>
            </a:r>
            <a:r>
              <a:rPr lang="en-US" sz="2800" spc="-40" dirty="0">
                <a:solidFill>
                  <a:srgbClr val="231F20"/>
                </a:solidFill>
                <a:effectLst/>
                <a:latin typeface="Constantia" panose="02030602050306030303" pitchFamily="18" charset="0"/>
                <a:ea typeface="Garamond" panose="02020404030301010803" pitchFamily="18" charset="0"/>
                <a:cs typeface="Garamond" panose="02020404030301010803" pitchFamily="18" charset="0"/>
              </a:rPr>
              <a:t> </a:t>
            </a:r>
            <a:r>
              <a:rPr lang="en-US" sz="2800" dirty="0">
                <a:solidFill>
                  <a:srgbClr val="231F20"/>
                </a:solidFill>
                <a:effectLst/>
                <a:latin typeface="Constantia" panose="02030602050306030303" pitchFamily="18" charset="0"/>
                <a:ea typeface="Garamond" panose="02020404030301010803" pitchFamily="18" charset="0"/>
                <a:cs typeface="Garamond" panose="02020404030301010803" pitchFamily="18" charset="0"/>
              </a:rPr>
              <a:t>its</a:t>
            </a:r>
            <a:r>
              <a:rPr lang="en-US" sz="2800" spc="-45" dirty="0">
                <a:solidFill>
                  <a:srgbClr val="231F20"/>
                </a:solidFill>
                <a:effectLst/>
                <a:latin typeface="Constantia" panose="02030602050306030303" pitchFamily="18" charset="0"/>
                <a:ea typeface="Garamond" panose="02020404030301010803" pitchFamily="18" charset="0"/>
                <a:cs typeface="Garamond" panose="02020404030301010803" pitchFamily="18" charset="0"/>
              </a:rPr>
              <a:t> </a:t>
            </a:r>
            <a:r>
              <a:rPr lang="en-US" sz="2800" dirty="0">
                <a:solidFill>
                  <a:srgbClr val="231F20"/>
                </a:solidFill>
                <a:effectLst/>
                <a:latin typeface="Constantia" panose="02030602050306030303" pitchFamily="18" charset="0"/>
                <a:ea typeface="Garamond" panose="02020404030301010803" pitchFamily="18" charset="0"/>
                <a:cs typeface="Garamond" panose="02020404030301010803" pitchFamily="18" charset="0"/>
              </a:rPr>
              <a:t>citizens directly or through contractual arrangements</a:t>
            </a:r>
            <a:r>
              <a:rPr lang="en-US" sz="2800" spc="5" dirty="0">
                <a:solidFill>
                  <a:srgbClr val="231F20"/>
                </a:solidFill>
                <a:effectLst/>
                <a:latin typeface="Constantia" panose="02030602050306030303" pitchFamily="18" charset="0"/>
                <a:ea typeface="Garamond" panose="02020404030301010803" pitchFamily="18" charset="0"/>
                <a:cs typeface="Garamond" panose="02020404030301010803" pitchFamily="18" charset="0"/>
              </a:rPr>
              <a:t> </a:t>
            </a:r>
            <a:r>
              <a:rPr lang="en-US" sz="2800" dirty="0">
                <a:solidFill>
                  <a:srgbClr val="231F20"/>
                </a:solidFill>
                <a:effectLst/>
                <a:latin typeface="Constantia" panose="02030602050306030303" pitchFamily="18" charset="0"/>
                <a:ea typeface="Garamond" panose="02020404030301010803" pitchFamily="18" charset="0"/>
                <a:cs typeface="Garamond" panose="02020404030301010803" pitchFamily="18" charset="0"/>
              </a:rPr>
              <a:t>with</a:t>
            </a:r>
            <a:r>
              <a:rPr lang="en-US" sz="2800" spc="-5" dirty="0">
                <a:solidFill>
                  <a:srgbClr val="231F20"/>
                </a:solidFill>
                <a:effectLst/>
                <a:latin typeface="Constantia" panose="02030602050306030303" pitchFamily="18" charset="0"/>
                <a:ea typeface="Garamond" panose="02020404030301010803" pitchFamily="18" charset="0"/>
                <a:cs typeface="Garamond" panose="02020404030301010803" pitchFamily="18" charset="0"/>
              </a:rPr>
              <a:t> </a:t>
            </a:r>
            <a:r>
              <a:rPr lang="en-US" sz="2800" dirty="0">
                <a:solidFill>
                  <a:srgbClr val="231F20"/>
                </a:solidFill>
                <a:effectLst/>
                <a:latin typeface="Constantia" panose="02030602050306030303" pitchFamily="18" charset="0"/>
                <a:ea typeface="Garamond" panose="02020404030301010803" pitchFamily="18" charset="0"/>
                <a:cs typeface="Garamond" panose="02020404030301010803" pitchFamily="18" charset="0"/>
              </a:rPr>
              <a:t>third parties</a:t>
            </a:r>
            <a:endParaRPr lang="en-US" sz="2800" dirty="0">
              <a:effectLst/>
              <a:latin typeface="Constantia" panose="02030602050306030303" pitchFamily="18" charset="0"/>
              <a:ea typeface="Garamond" panose="02020404030301010803" pitchFamily="18" charset="0"/>
              <a:cs typeface="Garamond" panose="02020404030301010803" pitchFamily="18" charset="0"/>
            </a:endParaRPr>
          </a:p>
          <a:p>
            <a:pPr lvl="1" algn="just">
              <a:lnSpc>
                <a:spcPct val="96000"/>
              </a:lnSpc>
              <a:spcBef>
                <a:spcPts val="600"/>
              </a:spcBef>
              <a:buClr>
                <a:srgbClr val="231F20"/>
              </a:buClr>
              <a:buSzPct val="100000"/>
              <a:tabLst>
                <a:tab pos="482600" algn="l"/>
              </a:tabLst>
            </a:pPr>
            <a:r>
              <a:rPr lang="en-US" sz="2800" dirty="0">
                <a:solidFill>
                  <a:srgbClr val="231F20"/>
                </a:solidFill>
                <a:latin typeface="Constantia" panose="02030602050306030303" pitchFamily="18" charset="0"/>
              </a:rPr>
              <a:t>Is entitled to prompt, convenient access to information gathered by public utilities about their citizens’ energy use and the energy services the citizens deliver</a:t>
            </a:r>
          </a:p>
          <a:p>
            <a:pPr marR="0" lvl="1" algn="just">
              <a:lnSpc>
                <a:spcPct val="96000"/>
              </a:lnSpc>
              <a:spcBef>
                <a:spcPts val="600"/>
              </a:spcBef>
              <a:spcAft>
                <a:spcPts val="0"/>
              </a:spcAft>
              <a:buClr>
                <a:srgbClr val="231F20"/>
              </a:buClr>
              <a:buSzPct val="100000"/>
              <a:tabLst>
                <a:tab pos="482600" algn="l"/>
              </a:tabLst>
            </a:pPr>
            <a:r>
              <a:rPr lang="en-US" sz="2800" dirty="0">
                <a:solidFill>
                  <a:srgbClr val="231F20"/>
                </a:solidFill>
                <a:effectLst/>
                <a:latin typeface="Constantia" panose="02030602050306030303" pitchFamily="18" charset="0"/>
                <a:ea typeface="Garamond" panose="02020404030301010803" pitchFamily="18" charset="0"/>
                <a:cs typeface="Garamond" panose="02020404030301010803" pitchFamily="18" charset="0"/>
              </a:rPr>
              <a:t>Is entitled to act as an aggregator of energy and</a:t>
            </a:r>
            <a:r>
              <a:rPr lang="en-US" sz="2800" spc="5" dirty="0">
                <a:solidFill>
                  <a:srgbClr val="231F20"/>
                </a:solidFill>
                <a:effectLst/>
                <a:latin typeface="Constantia" panose="02030602050306030303" pitchFamily="18" charset="0"/>
                <a:ea typeface="Garamond" panose="02020404030301010803" pitchFamily="18" charset="0"/>
                <a:cs typeface="Garamond" panose="02020404030301010803" pitchFamily="18" charset="0"/>
              </a:rPr>
              <a:t> </a:t>
            </a:r>
            <a:r>
              <a:rPr lang="en-US" sz="2800" dirty="0">
                <a:solidFill>
                  <a:srgbClr val="231F20"/>
                </a:solidFill>
                <a:effectLst/>
                <a:latin typeface="Constantia" panose="02030602050306030303" pitchFamily="18" charset="0"/>
                <a:ea typeface="Garamond" panose="02020404030301010803" pitchFamily="18" charset="0"/>
                <a:cs typeface="Garamond" panose="02020404030301010803" pitchFamily="18" charset="0"/>
              </a:rPr>
              <a:t>energy</a:t>
            </a:r>
            <a:r>
              <a:rPr lang="en-US" sz="2800" spc="-55" dirty="0">
                <a:solidFill>
                  <a:srgbClr val="231F20"/>
                </a:solidFill>
                <a:effectLst/>
                <a:latin typeface="Constantia" panose="02030602050306030303" pitchFamily="18" charset="0"/>
                <a:ea typeface="Garamond" panose="02020404030301010803" pitchFamily="18" charset="0"/>
                <a:cs typeface="Garamond" panose="02020404030301010803" pitchFamily="18" charset="0"/>
              </a:rPr>
              <a:t> </a:t>
            </a:r>
            <a:r>
              <a:rPr lang="en-US" sz="2800" dirty="0">
                <a:solidFill>
                  <a:srgbClr val="231F20"/>
                </a:solidFill>
                <a:effectLst/>
                <a:latin typeface="Constantia" panose="02030602050306030303" pitchFamily="18" charset="0"/>
                <a:ea typeface="Garamond" panose="02020404030301010803" pitchFamily="18" charset="0"/>
                <a:cs typeface="Garamond" panose="02020404030301010803" pitchFamily="18" charset="0"/>
              </a:rPr>
              <a:t>services</a:t>
            </a:r>
            <a:r>
              <a:rPr lang="en-US" sz="2800" spc="-50" dirty="0">
                <a:solidFill>
                  <a:srgbClr val="231F20"/>
                </a:solidFill>
                <a:effectLst/>
                <a:latin typeface="Constantia" panose="02030602050306030303" pitchFamily="18" charset="0"/>
                <a:ea typeface="Garamond" panose="02020404030301010803" pitchFamily="18" charset="0"/>
                <a:cs typeface="Garamond" panose="02020404030301010803" pitchFamily="18" charset="0"/>
              </a:rPr>
              <a:t> </a:t>
            </a:r>
            <a:r>
              <a:rPr lang="en-US" sz="2800" dirty="0">
                <a:solidFill>
                  <a:srgbClr val="231F20"/>
                </a:solidFill>
                <a:effectLst/>
                <a:latin typeface="Constantia" panose="02030602050306030303" pitchFamily="18" charset="0"/>
                <a:ea typeface="Garamond" panose="02020404030301010803" pitchFamily="18" charset="0"/>
                <a:cs typeface="Garamond" panose="02020404030301010803" pitchFamily="18" charset="0"/>
              </a:rPr>
              <a:t>provided</a:t>
            </a:r>
            <a:r>
              <a:rPr lang="en-US" sz="2800" spc="-50" dirty="0">
                <a:solidFill>
                  <a:srgbClr val="231F20"/>
                </a:solidFill>
                <a:effectLst/>
                <a:latin typeface="Constantia" panose="02030602050306030303" pitchFamily="18" charset="0"/>
                <a:ea typeface="Garamond" panose="02020404030301010803" pitchFamily="18" charset="0"/>
                <a:cs typeface="Garamond" panose="02020404030301010803" pitchFamily="18" charset="0"/>
              </a:rPr>
              <a:t> </a:t>
            </a:r>
            <a:r>
              <a:rPr lang="en-US" sz="2800" dirty="0">
                <a:solidFill>
                  <a:srgbClr val="231F20"/>
                </a:solidFill>
                <a:effectLst/>
                <a:latin typeface="Constantia" panose="02030602050306030303" pitchFamily="18" charset="0"/>
                <a:ea typeface="Garamond" panose="02020404030301010803" pitchFamily="18" charset="0"/>
                <a:cs typeface="Garamond" panose="02020404030301010803" pitchFamily="18" charset="0"/>
              </a:rPr>
              <a:t>to or from</a:t>
            </a:r>
            <a:r>
              <a:rPr lang="en-US" sz="2800" spc="-50" dirty="0">
                <a:solidFill>
                  <a:srgbClr val="231F20"/>
                </a:solidFill>
                <a:effectLst/>
                <a:latin typeface="Constantia" panose="02030602050306030303" pitchFamily="18" charset="0"/>
                <a:ea typeface="Garamond" panose="02020404030301010803" pitchFamily="18" charset="0"/>
                <a:cs typeface="Garamond" panose="02020404030301010803" pitchFamily="18" charset="0"/>
              </a:rPr>
              <a:t> </a:t>
            </a:r>
            <a:r>
              <a:rPr lang="en-US" sz="2800" dirty="0">
                <a:solidFill>
                  <a:srgbClr val="231F20"/>
                </a:solidFill>
                <a:effectLst/>
                <a:latin typeface="Constantia" panose="02030602050306030303" pitchFamily="18" charset="0"/>
                <a:ea typeface="Garamond" panose="02020404030301010803" pitchFamily="18" charset="0"/>
                <a:cs typeface="Garamond" panose="02020404030301010803" pitchFamily="18" charset="0"/>
              </a:rPr>
              <a:t>its</a:t>
            </a:r>
            <a:r>
              <a:rPr lang="en-US" sz="2800" spc="-50" dirty="0">
                <a:solidFill>
                  <a:srgbClr val="231F20"/>
                </a:solidFill>
                <a:effectLst/>
                <a:latin typeface="Constantia" panose="02030602050306030303" pitchFamily="18" charset="0"/>
                <a:ea typeface="Garamond" panose="02020404030301010803" pitchFamily="18" charset="0"/>
                <a:cs typeface="Garamond" panose="02020404030301010803" pitchFamily="18" charset="0"/>
              </a:rPr>
              <a:t> </a:t>
            </a:r>
            <a:r>
              <a:rPr lang="en-US" sz="2800" dirty="0">
                <a:solidFill>
                  <a:srgbClr val="231F20"/>
                </a:solidFill>
                <a:effectLst/>
                <a:latin typeface="Constantia" panose="02030602050306030303" pitchFamily="18" charset="0"/>
                <a:ea typeface="Garamond" panose="02020404030301010803" pitchFamily="18" charset="0"/>
                <a:cs typeface="Garamond" panose="02020404030301010803" pitchFamily="18" charset="0"/>
              </a:rPr>
              <a:t>citizens</a:t>
            </a:r>
            <a:r>
              <a:rPr lang="en-US" sz="2800" spc="-50" dirty="0">
                <a:solidFill>
                  <a:srgbClr val="231F20"/>
                </a:solidFill>
                <a:effectLst/>
                <a:latin typeface="Constantia" panose="02030602050306030303" pitchFamily="18" charset="0"/>
                <a:ea typeface="Garamond" panose="02020404030301010803" pitchFamily="18" charset="0"/>
                <a:cs typeface="Garamond" panose="02020404030301010803" pitchFamily="18" charset="0"/>
              </a:rPr>
              <a:t> </a:t>
            </a:r>
            <a:r>
              <a:rPr lang="en-US" sz="2800" dirty="0">
                <a:solidFill>
                  <a:srgbClr val="231F20"/>
                </a:solidFill>
                <a:effectLst/>
                <a:latin typeface="Constantia" panose="02030602050306030303" pitchFamily="18" charset="0"/>
                <a:ea typeface="Garamond" panose="02020404030301010803" pitchFamily="18" charset="0"/>
                <a:cs typeface="Garamond" panose="02020404030301010803" pitchFamily="18" charset="0"/>
              </a:rPr>
              <a:t>with</a:t>
            </a:r>
            <a:r>
              <a:rPr lang="en-US" sz="2800" spc="-50" dirty="0">
                <a:solidFill>
                  <a:srgbClr val="231F20"/>
                </a:solidFill>
                <a:effectLst/>
                <a:latin typeface="Constantia" panose="02030602050306030303" pitchFamily="18" charset="0"/>
                <a:ea typeface="Garamond" panose="02020404030301010803" pitchFamily="18" charset="0"/>
                <a:cs typeface="Garamond" panose="02020404030301010803" pitchFamily="18" charset="0"/>
              </a:rPr>
              <a:t> </a:t>
            </a:r>
            <a:r>
              <a:rPr lang="en-US" sz="2800" dirty="0">
                <a:solidFill>
                  <a:srgbClr val="231F20"/>
                </a:solidFill>
                <a:effectLst/>
                <a:latin typeface="Constantia" panose="02030602050306030303" pitchFamily="18" charset="0"/>
                <a:ea typeface="Garamond" panose="02020404030301010803" pitchFamily="18" charset="0"/>
                <a:cs typeface="Garamond" panose="02020404030301010803" pitchFamily="18" charset="0"/>
              </a:rPr>
              <a:t>the</a:t>
            </a:r>
            <a:r>
              <a:rPr lang="en-US" sz="2800" spc="-50" dirty="0">
                <a:solidFill>
                  <a:srgbClr val="231F20"/>
                </a:solidFill>
                <a:effectLst/>
                <a:latin typeface="Constantia" panose="02030602050306030303" pitchFamily="18" charset="0"/>
                <a:ea typeface="Garamond" panose="02020404030301010803" pitchFamily="18" charset="0"/>
                <a:cs typeface="Garamond" panose="02020404030301010803" pitchFamily="18" charset="0"/>
              </a:rPr>
              <a:t> </a:t>
            </a:r>
            <a:r>
              <a:rPr lang="en-US" sz="2800" dirty="0">
                <a:solidFill>
                  <a:srgbClr val="231F20"/>
                </a:solidFill>
                <a:effectLst/>
                <a:latin typeface="Constantia" panose="02030602050306030303" pitchFamily="18" charset="0"/>
                <a:ea typeface="Garamond" panose="02020404030301010803" pitchFamily="18" charset="0"/>
                <a:cs typeface="Garamond" panose="02020404030301010803" pitchFamily="18" charset="0"/>
              </a:rPr>
              <a:t>same</a:t>
            </a:r>
            <a:r>
              <a:rPr lang="en-US" sz="2800" spc="-265" dirty="0">
                <a:solidFill>
                  <a:srgbClr val="231F20"/>
                </a:solidFill>
                <a:effectLst/>
                <a:latin typeface="Constantia" panose="02030602050306030303" pitchFamily="18" charset="0"/>
                <a:ea typeface="Garamond" panose="02020404030301010803" pitchFamily="18" charset="0"/>
                <a:cs typeface="Garamond" panose="02020404030301010803" pitchFamily="18" charset="0"/>
              </a:rPr>
              <a:t> </a:t>
            </a:r>
            <a:r>
              <a:rPr lang="en-US" sz="2800" dirty="0">
                <a:solidFill>
                  <a:srgbClr val="231F20"/>
                </a:solidFill>
                <a:effectLst/>
                <a:latin typeface="Constantia" panose="02030602050306030303" pitchFamily="18" charset="0"/>
                <a:ea typeface="Garamond" panose="02020404030301010803" pitchFamily="18" charset="0"/>
                <a:cs typeface="Garamond" panose="02020404030301010803" pitchFamily="18" charset="0"/>
              </a:rPr>
              <a:t>rights</a:t>
            </a:r>
            <a:r>
              <a:rPr lang="en-US" sz="2800" spc="-55" dirty="0">
                <a:solidFill>
                  <a:srgbClr val="231F20"/>
                </a:solidFill>
                <a:effectLst/>
                <a:latin typeface="Constantia" panose="02030602050306030303" pitchFamily="18" charset="0"/>
                <a:ea typeface="Garamond" panose="02020404030301010803" pitchFamily="18" charset="0"/>
                <a:cs typeface="Garamond" panose="02020404030301010803" pitchFamily="18" charset="0"/>
              </a:rPr>
              <a:t> </a:t>
            </a:r>
            <a:r>
              <a:rPr lang="en-US" sz="2800" dirty="0">
                <a:solidFill>
                  <a:srgbClr val="231F20"/>
                </a:solidFill>
                <a:effectLst/>
                <a:latin typeface="Constantia" panose="02030602050306030303" pitchFamily="18" charset="0"/>
                <a:ea typeface="Garamond" panose="02020404030301010803" pitchFamily="18" charset="0"/>
                <a:cs typeface="Garamond" panose="02020404030301010803" pitchFamily="18" charset="0"/>
              </a:rPr>
              <a:t>to</a:t>
            </a:r>
            <a:r>
              <a:rPr lang="en-US" sz="2800" spc="-55" dirty="0">
                <a:solidFill>
                  <a:srgbClr val="231F20"/>
                </a:solidFill>
                <a:effectLst/>
                <a:latin typeface="Constantia" panose="02030602050306030303" pitchFamily="18" charset="0"/>
                <a:ea typeface="Garamond" panose="02020404030301010803" pitchFamily="18" charset="0"/>
                <a:cs typeface="Garamond" panose="02020404030301010803" pitchFamily="18" charset="0"/>
              </a:rPr>
              <a:t> </a:t>
            </a:r>
            <a:r>
              <a:rPr lang="en-US" sz="2800" dirty="0">
                <a:solidFill>
                  <a:srgbClr val="231F20"/>
                </a:solidFill>
                <a:effectLst/>
                <a:latin typeface="Constantia" panose="02030602050306030303" pitchFamily="18" charset="0"/>
                <a:ea typeface="Garamond" panose="02020404030301010803" pitchFamily="18" charset="0"/>
                <a:cs typeface="Garamond" panose="02020404030301010803" pitchFamily="18" charset="0"/>
              </a:rPr>
              <a:t>deliver</a:t>
            </a:r>
            <a:r>
              <a:rPr lang="en-US" sz="2800" spc="-55" dirty="0">
                <a:solidFill>
                  <a:srgbClr val="231F20"/>
                </a:solidFill>
                <a:effectLst/>
                <a:latin typeface="Constantia" panose="02030602050306030303" pitchFamily="18" charset="0"/>
                <a:ea typeface="Garamond" panose="02020404030301010803" pitchFamily="18" charset="0"/>
                <a:cs typeface="Garamond" panose="02020404030301010803" pitchFamily="18" charset="0"/>
              </a:rPr>
              <a:t> </a:t>
            </a:r>
            <a:r>
              <a:rPr lang="en-US" sz="2800" dirty="0">
                <a:solidFill>
                  <a:srgbClr val="231F20"/>
                </a:solidFill>
                <a:effectLst/>
                <a:latin typeface="Constantia" panose="02030602050306030303" pitchFamily="18" charset="0"/>
                <a:ea typeface="Garamond" panose="02020404030301010803" pitchFamily="18" charset="0"/>
                <a:cs typeface="Garamond" panose="02020404030301010803" pitchFamily="18" charset="0"/>
              </a:rPr>
              <a:t>wholesale</a:t>
            </a:r>
            <a:r>
              <a:rPr lang="en-US" sz="2800" spc="-55" dirty="0">
                <a:solidFill>
                  <a:srgbClr val="231F20"/>
                </a:solidFill>
                <a:effectLst/>
                <a:latin typeface="Constantia" panose="02030602050306030303" pitchFamily="18" charset="0"/>
                <a:ea typeface="Garamond" panose="02020404030301010803" pitchFamily="18" charset="0"/>
                <a:cs typeface="Garamond" panose="02020404030301010803" pitchFamily="18" charset="0"/>
              </a:rPr>
              <a:t> </a:t>
            </a:r>
            <a:r>
              <a:rPr lang="en-US" sz="2800" dirty="0">
                <a:solidFill>
                  <a:srgbClr val="231F20"/>
                </a:solidFill>
                <a:effectLst/>
                <a:latin typeface="Constantia" panose="02030602050306030303" pitchFamily="18" charset="0"/>
                <a:ea typeface="Garamond" panose="02020404030301010803" pitchFamily="18" charset="0"/>
                <a:cs typeface="Garamond" panose="02020404030301010803" pitchFamily="18" charset="0"/>
              </a:rPr>
              <a:t>energy</a:t>
            </a:r>
            <a:r>
              <a:rPr lang="en-US" sz="2800" spc="-55" dirty="0">
                <a:solidFill>
                  <a:srgbClr val="231F20"/>
                </a:solidFill>
                <a:effectLst/>
                <a:latin typeface="Constantia" panose="02030602050306030303" pitchFamily="18" charset="0"/>
                <a:ea typeface="Garamond" panose="02020404030301010803" pitchFamily="18" charset="0"/>
                <a:cs typeface="Garamond" panose="02020404030301010803" pitchFamily="18" charset="0"/>
              </a:rPr>
              <a:t> </a:t>
            </a:r>
            <a:r>
              <a:rPr lang="en-US" sz="2800" dirty="0">
                <a:solidFill>
                  <a:srgbClr val="231F20"/>
                </a:solidFill>
                <a:effectLst/>
                <a:latin typeface="Constantia" panose="02030602050306030303" pitchFamily="18" charset="0"/>
                <a:ea typeface="Garamond" panose="02020404030301010803" pitchFamily="18" charset="0"/>
                <a:cs typeface="Garamond" panose="02020404030301010803" pitchFamily="18" charset="0"/>
              </a:rPr>
              <a:t>and</a:t>
            </a:r>
            <a:r>
              <a:rPr lang="en-US" sz="2800" spc="-55" dirty="0">
                <a:solidFill>
                  <a:srgbClr val="231F20"/>
                </a:solidFill>
                <a:effectLst/>
                <a:latin typeface="Constantia" panose="02030602050306030303" pitchFamily="18" charset="0"/>
                <a:ea typeface="Garamond" panose="02020404030301010803" pitchFamily="18" charset="0"/>
                <a:cs typeface="Garamond" panose="02020404030301010803" pitchFamily="18" charset="0"/>
              </a:rPr>
              <a:t> </a:t>
            </a:r>
            <a:r>
              <a:rPr lang="en-US" sz="2800" dirty="0">
                <a:solidFill>
                  <a:srgbClr val="231F20"/>
                </a:solidFill>
                <a:effectLst/>
                <a:latin typeface="Constantia" panose="02030602050306030303" pitchFamily="18" charset="0"/>
                <a:ea typeface="Garamond" panose="02020404030301010803" pitchFamily="18" charset="0"/>
                <a:cs typeface="Garamond" panose="02020404030301010803" pitchFamily="18" charset="0"/>
              </a:rPr>
              <a:t>energy</a:t>
            </a:r>
            <a:r>
              <a:rPr lang="en-US" sz="2800" spc="-55" dirty="0">
                <a:solidFill>
                  <a:srgbClr val="231F20"/>
                </a:solidFill>
                <a:effectLst/>
                <a:latin typeface="Constantia" panose="02030602050306030303" pitchFamily="18" charset="0"/>
                <a:ea typeface="Garamond" panose="02020404030301010803" pitchFamily="18" charset="0"/>
                <a:cs typeface="Garamond" panose="02020404030301010803" pitchFamily="18" charset="0"/>
              </a:rPr>
              <a:t> </a:t>
            </a:r>
            <a:r>
              <a:rPr lang="en-US" sz="2800" dirty="0">
                <a:solidFill>
                  <a:srgbClr val="231F20"/>
                </a:solidFill>
                <a:effectLst/>
                <a:latin typeface="Constantia" panose="02030602050306030303" pitchFamily="18" charset="0"/>
                <a:ea typeface="Garamond" panose="02020404030301010803" pitchFamily="18" charset="0"/>
                <a:cs typeface="Garamond" panose="02020404030301010803" pitchFamily="18" charset="0"/>
              </a:rPr>
              <a:t>services</a:t>
            </a:r>
            <a:r>
              <a:rPr lang="en-US" sz="2800" spc="-265" dirty="0">
                <a:solidFill>
                  <a:srgbClr val="231F20"/>
                </a:solidFill>
                <a:effectLst/>
                <a:latin typeface="Constantia" panose="02030602050306030303" pitchFamily="18" charset="0"/>
                <a:ea typeface="Garamond" panose="02020404030301010803" pitchFamily="18" charset="0"/>
                <a:cs typeface="Garamond" panose="02020404030301010803" pitchFamily="18" charset="0"/>
              </a:rPr>
              <a:t> </a:t>
            </a:r>
            <a:r>
              <a:rPr lang="en-US" sz="2800" dirty="0">
                <a:solidFill>
                  <a:srgbClr val="231F20"/>
                </a:solidFill>
                <a:effectLst/>
                <a:latin typeface="Constantia" panose="02030602050306030303" pitchFamily="18" charset="0"/>
                <a:ea typeface="Garamond" panose="02020404030301010803" pitchFamily="18" charset="0"/>
                <a:cs typeface="Garamond" panose="02020404030301010803" pitchFamily="18" charset="0"/>
              </a:rPr>
              <a:t>as</a:t>
            </a:r>
            <a:r>
              <a:rPr lang="en-US" sz="2800" spc="-10" dirty="0">
                <a:solidFill>
                  <a:srgbClr val="231F20"/>
                </a:solidFill>
                <a:effectLst/>
                <a:latin typeface="Constantia" panose="02030602050306030303" pitchFamily="18" charset="0"/>
                <a:ea typeface="Garamond" panose="02020404030301010803" pitchFamily="18" charset="0"/>
                <a:cs typeface="Garamond" panose="02020404030301010803" pitchFamily="18" charset="0"/>
              </a:rPr>
              <a:t> </a:t>
            </a:r>
            <a:r>
              <a:rPr lang="en-US" sz="2800" dirty="0">
                <a:solidFill>
                  <a:srgbClr val="231F20"/>
                </a:solidFill>
                <a:effectLst/>
                <a:latin typeface="Constantia" panose="02030602050306030303" pitchFamily="18" charset="0"/>
                <a:ea typeface="Garamond" panose="02020404030301010803" pitchFamily="18" charset="0"/>
                <a:cs typeface="Garamond" panose="02020404030301010803" pitchFamily="18" charset="0"/>
              </a:rPr>
              <a:t>its</a:t>
            </a:r>
            <a:r>
              <a:rPr lang="en-US" sz="2800" spc="-5" dirty="0">
                <a:solidFill>
                  <a:srgbClr val="231F20"/>
                </a:solidFill>
                <a:effectLst/>
                <a:latin typeface="Constantia" panose="02030602050306030303" pitchFamily="18" charset="0"/>
                <a:ea typeface="Garamond" panose="02020404030301010803" pitchFamily="18" charset="0"/>
                <a:cs typeface="Garamond" panose="02020404030301010803" pitchFamily="18" charset="0"/>
              </a:rPr>
              <a:t> </a:t>
            </a:r>
            <a:r>
              <a:rPr lang="en-US" sz="2800" dirty="0">
                <a:solidFill>
                  <a:srgbClr val="231F20"/>
                </a:solidFill>
                <a:effectLst/>
                <a:latin typeface="Constantia" panose="02030602050306030303" pitchFamily="18" charset="0"/>
                <a:ea typeface="Garamond" panose="02020404030301010803" pitchFamily="18" charset="0"/>
                <a:cs typeface="Garamond" panose="02020404030301010803" pitchFamily="18" charset="0"/>
              </a:rPr>
              <a:t>citizens</a:t>
            </a:r>
            <a:endParaRPr lang="en-US" sz="2800" dirty="0">
              <a:effectLst/>
              <a:latin typeface="Constantia" panose="02030602050306030303" pitchFamily="18" charset="0"/>
              <a:ea typeface="Garamond" panose="02020404030301010803" pitchFamily="18" charset="0"/>
              <a:cs typeface="Garamond" panose="02020404030301010803" pitchFamily="18" charset="0"/>
            </a:endParaRPr>
          </a:p>
          <a:p>
            <a:endParaRPr lang="en-US" dirty="0">
              <a:effectLst/>
              <a:latin typeface="Constantia" panose="02030602050306030303" pitchFamily="18" charset="0"/>
            </a:endParaRPr>
          </a:p>
          <a:p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647DB3D-E2A7-59B3-1068-0B4E43C7198E}"/>
              </a:ext>
            </a:extLst>
          </p:cNvPr>
          <p:cNvSpPr/>
          <p:nvPr/>
        </p:nvSpPr>
        <p:spPr>
          <a:xfrm>
            <a:off x="336331" y="315310"/>
            <a:ext cx="11529848" cy="6243145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11316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B88E2E-4447-DB49-80AB-9939129F2F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6358" y="681038"/>
            <a:ext cx="10067441" cy="1325563"/>
          </a:xfrm>
        </p:spPr>
        <p:txBody>
          <a:bodyPr>
            <a:normAutofit/>
          </a:bodyPr>
          <a:lstStyle/>
          <a:p>
            <a:r>
              <a:rPr lang="en-US" sz="4800" dirty="0">
                <a:solidFill>
                  <a:schemeClr val="accent6">
                    <a:lumMod val="50000"/>
                  </a:schemeClr>
                </a:solidFill>
                <a:latin typeface="Constantia" panose="02030602050306030303" pitchFamily="18" charset="0"/>
              </a:rPr>
              <a:t>Questions?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96181D-50BA-A949-B84E-9B354E9BA8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77518" y="3125314"/>
            <a:ext cx="6316850" cy="382121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>
                <a:solidFill>
                  <a:schemeClr val="accent6">
                    <a:lumMod val="50000"/>
                  </a:schemeClr>
                </a:solidFill>
                <a:latin typeface="Constantia" panose="02030602050306030303" pitchFamily="18" charset="0"/>
              </a:rPr>
              <a:t>C. Baird Brown</a:t>
            </a:r>
          </a:p>
          <a:p>
            <a:pPr marL="0" indent="0">
              <a:buNone/>
            </a:pPr>
            <a:r>
              <a:rPr lang="en-US" sz="2400" dirty="0">
                <a:solidFill>
                  <a:schemeClr val="accent6">
                    <a:lumMod val="50000"/>
                  </a:schemeClr>
                </a:solidFill>
                <a:latin typeface="Constantia" panose="02030602050306030303" pitchFamily="18" charset="0"/>
              </a:rPr>
              <a:t>eco</a:t>
            </a:r>
            <a:r>
              <a:rPr lang="en-US" sz="2400" dirty="0">
                <a:solidFill>
                  <a:srgbClr val="FF0000"/>
                </a:solidFill>
                <a:latin typeface="Constantia" panose="02030602050306030303" pitchFamily="18" charset="0"/>
              </a:rPr>
              <a:t>(</a:t>
            </a:r>
            <a:r>
              <a:rPr lang="en-US" sz="2400" dirty="0">
                <a:solidFill>
                  <a:schemeClr val="accent6">
                    <a:lumMod val="50000"/>
                  </a:schemeClr>
                </a:solidFill>
                <a:latin typeface="Constantia" panose="02030602050306030303" pitchFamily="18" charset="0"/>
              </a:rPr>
              <a:t>n</a:t>
            </a:r>
            <a:r>
              <a:rPr lang="en-US" sz="2400" dirty="0">
                <a:solidFill>
                  <a:srgbClr val="FF0000"/>
                </a:solidFill>
                <a:latin typeface="Constantia" panose="02030602050306030303" pitchFamily="18" charset="0"/>
              </a:rPr>
              <a:t>)</a:t>
            </a:r>
            <a:r>
              <a:rPr lang="en-US" sz="2400" dirty="0">
                <a:solidFill>
                  <a:schemeClr val="accent6">
                    <a:lumMod val="50000"/>
                  </a:schemeClr>
                </a:solidFill>
                <a:latin typeface="Constantia" panose="02030602050306030303" pitchFamily="18" charset="0"/>
              </a:rPr>
              <a:t>law </a:t>
            </a:r>
            <a:r>
              <a:rPr lang="en-US" sz="1800" dirty="0">
                <a:solidFill>
                  <a:schemeClr val="accent6">
                    <a:lumMod val="50000"/>
                  </a:schemeClr>
                </a:solidFill>
                <a:latin typeface="Constantia" panose="02030602050306030303" pitchFamily="18" charset="0"/>
              </a:rPr>
              <a:t>LLC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accent6">
                    <a:lumMod val="50000"/>
                  </a:schemeClr>
                </a:solidFill>
                <a:latin typeface="Constantia" panose="02030602050306030303" pitchFamily="18" charset="0"/>
              </a:rPr>
              <a:t>p. 215-586-6615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accent6">
                    <a:lumMod val="50000"/>
                  </a:schemeClr>
                </a:solidFill>
                <a:latin typeface="Constantia" panose="02030602050306030303" pitchFamily="18" charset="0"/>
                <a:hlinkClick r:id="rId2"/>
              </a:rPr>
              <a:t>baird@eco-n-law.net</a:t>
            </a:r>
            <a:endParaRPr lang="en-US" sz="2000" dirty="0">
              <a:solidFill>
                <a:schemeClr val="accent6">
                  <a:lumMod val="50000"/>
                </a:schemeClr>
              </a:solidFill>
              <a:latin typeface="Constantia" panose="02030602050306030303" pitchFamily="18" charset="0"/>
            </a:endParaRPr>
          </a:p>
          <a:p>
            <a:pPr marL="0" indent="0">
              <a:buNone/>
            </a:pPr>
            <a:r>
              <a:rPr lang="en-US" sz="2000" dirty="0">
                <a:solidFill>
                  <a:schemeClr val="accent6">
                    <a:lumMod val="50000"/>
                  </a:schemeClr>
                </a:solidFill>
                <a:latin typeface="Constantia" panose="02030602050306030303" pitchFamily="18" charset="0"/>
              </a:rPr>
              <a:t>	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88A1EBD-96D7-554E-B650-2FA2688A22D6}"/>
              </a:ext>
            </a:extLst>
          </p:cNvPr>
          <p:cNvSpPr/>
          <p:nvPr/>
        </p:nvSpPr>
        <p:spPr>
          <a:xfrm>
            <a:off x="991892" y="681038"/>
            <a:ext cx="10244379" cy="5487287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CE2B99F-2E56-2447-8DC5-CC0AF4CC241D}"/>
              </a:ext>
            </a:extLst>
          </p:cNvPr>
          <p:cNvSpPr txBox="1"/>
          <p:nvPr/>
        </p:nvSpPr>
        <p:spPr>
          <a:xfrm>
            <a:off x="1735810" y="5362414"/>
            <a:ext cx="45842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  <a:latin typeface="Constantia" panose="02030602050306030303" pitchFamily="18" charset="0"/>
              </a:rPr>
              <a:t>‘The economy is a subset of the ecology.”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88537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1828799" y="687502"/>
            <a:ext cx="8534400" cy="914400"/>
          </a:xfrm>
        </p:spPr>
        <p:txBody>
          <a:bodyPr>
            <a:noAutofit/>
          </a:bodyPr>
          <a:lstStyle/>
          <a:p>
            <a:pPr algn="ctr" eaLnBrk="1" hangingPunct="1"/>
            <a:r>
              <a:rPr lang="en-US" sz="4800" dirty="0">
                <a:solidFill>
                  <a:schemeClr val="accent6">
                    <a:lumMod val="50000"/>
                  </a:schemeClr>
                </a:solidFill>
                <a:latin typeface="Constantia" panose="02030602050306030303" pitchFamily="18" charset="0"/>
              </a:rPr>
              <a:t>Energy System Values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>
          <a:xfrm>
            <a:off x="1032446" y="1917212"/>
            <a:ext cx="10127105" cy="4940788"/>
          </a:xfrm>
        </p:spPr>
        <p:txBody>
          <a:bodyPr>
            <a:normAutofit/>
          </a:bodyPr>
          <a:lstStyle/>
          <a:p>
            <a:pPr marL="457200" indent="-457200"/>
            <a:r>
              <a:rPr lang="en-US" sz="4000" dirty="0">
                <a:latin typeface="Constantia" panose="02030602050306030303" pitchFamily="18" charset="0"/>
              </a:rPr>
              <a:t>Sustainability</a:t>
            </a:r>
          </a:p>
          <a:p>
            <a:pPr marL="457200" indent="-457200"/>
            <a:r>
              <a:rPr lang="en-US" sz="4000" dirty="0">
                <a:latin typeface="Constantia" panose="02030602050306030303" pitchFamily="18" charset="0"/>
              </a:rPr>
              <a:t>Resilience </a:t>
            </a:r>
          </a:p>
          <a:p>
            <a:pPr marL="457200" indent="-457200"/>
            <a:r>
              <a:rPr lang="en-US" sz="4000" dirty="0">
                <a:latin typeface="Constantia" panose="02030602050306030303" pitchFamily="18" charset="0"/>
              </a:rPr>
              <a:t>Energy Justice</a:t>
            </a:r>
          </a:p>
          <a:p>
            <a:r>
              <a:rPr lang="en-US" sz="4000" dirty="0">
                <a:latin typeface="Constantia" panose="02030602050306030303" pitchFamily="18" charset="0"/>
              </a:rPr>
              <a:t>  Effective Democratic Organization</a:t>
            </a:r>
          </a:p>
          <a:p>
            <a:pPr eaLnBrk="1" hangingPunct="1"/>
            <a:endParaRPr lang="en-US" sz="3200" dirty="0">
              <a:latin typeface="Garamond" panose="02020404030301010803" pitchFamily="18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94A424AC-C6F2-AE4A-AFF9-54D126AE824E}"/>
              </a:ext>
            </a:extLst>
          </p:cNvPr>
          <p:cNvSpPr/>
          <p:nvPr/>
        </p:nvSpPr>
        <p:spPr>
          <a:xfrm>
            <a:off x="336331" y="315310"/>
            <a:ext cx="11529848" cy="6243145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5181824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1828799" y="687502"/>
            <a:ext cx="8534400" cy="914400"/>
          </a:xfrm>
        </p:spPr>
        <p:txBody>
          <a:bodyPr>
            <a:noAutofit/>
          </a:bodyPr>
          <a:lstStyle/>
          <a:p>
            <a:pPr algn="ctr" eaLnBrk="1" hangingPunct="1"/>
            <a:r>
              <a:rPr lang="en-US" sz="4800" dirty="0">
                <a:solidFill>
                  <a:schemeClr val="accent6">
                    <a:lumMod val="50000"/>
                  </a:schemeClr>
                </a:solidFill>
                <a:latin typeface="Constantia" panose="02030602050306030303" pitchFamily="18" charset="0"/>
              </a:rPr>
              <a:t>Sustainability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>
          <a:xfrm>
            <a:off x="1032446" y="1528330"/>
            <a:ext cx="10127105" cy="4940788"/>
          </a:xfrm>
        </p:spPr>
        <p:txBody>
          <a:bodyPr>
            <a:normAutofit/>
          </a:bodyPr>
          <a:lstStyle/>
          <a:p>
            <a:pPr marL="457200" indent="-457200"/>
            <a:r>
              <a:rPr lang="en-US" sz="3200" dirty="0">
                <a:latin typeface="Constantia" panose="02030602050306030303" pitchFamily="18" charset="0"/>
              </a:rPr>
              <a:t>Survive the threat of Climate Change</a:t>
            </a:r>
          </a:p>
          <a:p>
            <a:pPr marL="914400" lvl="1" indent="-457200"/>
            <a:r>
              <a:rPr lang="en-US" sz="2800" dirty="0">
                <a:latin typeface="Constantia" panose="02030602050306030303" pitchFamily="18" charset="0"/>
              </a:rPr>
              <a:t>Decarbonization </a:t>
            </a:r>
          </a:p>
          <a:p>
            <a:pPr marL="1371600" lvl="2" indent="-457200"/>
            <a:r>
              <a:rPr lang="en-US" sz="2400" dirty="0">
                <a:latin typeface="Constantia" panose="02030602050306030303" pitchFamily="18" charset="0"/>
              </a:rPr>
              <a:t>World investment at 1/3 of level needed for EIA net zero case</a:t>
            </a:r>
          </a:p>
          <a:p>
            <a:pPr marL="1371600" lvl="2" indent="-457200"/>
            <a:r>
              <a:rPr lang="en-US" sz="2400" dirty="0">
                <a:latin typeface="Constantia" panose="02030602050306030303" pitchFamily="18" charset="0"/>
              </a:rPr>
              <a:t>US Utility investment of $37.3 billion on generation (EEI)</a:t>
            </a:r>
          </a:p>
          <a:p>
            <a:pPr marL="1371600" lvl="2" indent="-457200"/>
            <a:r>
              <a:rPr lang="en-US" sz="2400" dirty="0">
                <a:latin typeface="Constantia" panose="02030602050306030303" pitchFamily="18" charset="0"/>
              </a:rPr>
              <a:t>McKinsey suggested need - $300 billion per year by 2025</a:t>
            </a:r>
          </a:p>
          <a:p>
            <a:pPr marL="914400" lvl="1" indent="-457200"/>
            <a:r>
              <a:rPr lang="en-US" sz="2800" dirty="0">
                <a:latin typeface="Constantia" panose="02030602050306030303" pitchFamily="18" charset="0"/>
              </a:rPr>
              <a:t>Resilience</a:t>
            </a:r>
            <a:endParaRPr lang="en-US" sz="2400" dirty="0">
              <a:latin typeface="Constantia" panose="02030602050306030303" pitchFamily="18" charset="0"/>
            </a:endParaRPr>
          </a:p>
          <a:p>
            <a:pPr marL="457200" indent="-457200"/>
            <a:r>
              <a:rPr lang="en-US" sz="3200" dirty="0">
                <a:latin typeface="Constantia" panose="02030602050306030303" pitchFamily="18" charset="0"/>
              </a:rPr>
              <a:t>Effective Democratic Organization</a:t>
            </a:r>
          </a:p>
          <a:p>
            <a:pPr lvl="1"/>
            <a:r>
              <a:rPr lang="en-US" sz="2800" dirty="0">
                <a:latin typeface="Constantia" panose="02030602050306030303" pitchFamily="18" charset="0"/>
              </a:rPr>
              <a:t>   Local government and community organizations</a:t>
            </a:r>
          </a:p>
          <a:p>
            <a:pPr lvl="1"/>
            <a:r>
              <a:rPr lang="en-US" sz="2800" dirty="0">
                <a:latin typeface="Constantia" panose="02030602050306030303" pitchFamily="18" charset="0"/>
              </a:rPr>
              <a:t>   Energy Regulation – federal / state divide</a:t>
            </a:r>
          </a:p>
          <a:p>
            <a:pPr lvl="1"/>
            <a:r>
              <a:rPr lang="en-US" sz="2800" dirty="0">
                <a:latin typeface="Constantia" panose="02030602050306030303" pitchFamily="18" charset="0"/>
              </a:rPr>
              <a:t>   Support for individual action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94A424AC-C6F2-AE4A-AFF9-54D126AE824E}"/>
              </a:ext>
            </a:extLst>
          </p:cNvPr>
          <p:cNvSpPr/>
          <p:nvPr/>
        </p:nvSpPr>
        <p:spPr>
          <a:xfrm>
            <a:off x="336331" y="315310"/>
            <a:ext cx="11529848" cy="6243145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3646369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1828799" y="687502"/>
            <a:ext cx="8534400" cy="914400"/>
          </a:xfrm>
        </p:spPr>
        <p:txBody>
          <a:bodyPr>
            <a:noAutofit/>
          </a:bodyPr>
          <a:lstStyle/>
          <a:p>
            <a:pPr algn="ctr" eaLnBrk="1" hangingPunct="1"/>
            <a:r>
              <a:rPr lang="en-US" sz="4800" dirty="0">
                <a:solidFill>
                  <a:schemeClr val="accent6">
                    <a:lumMod val="50000"/>
                  </a:schemeClr>
                </a:solidFill>
                <a:latin typeface="Constantia" panose="02030602050306030303" pitchFamily="18" charset="0"/>
              </a:rPr>
              <a:t>Resilience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>
          <a:xfrm>
            <a:off x="1032446" y="1738537"/>
            <a:ext cx="10127105" cy="4940788"/>
          </a:xfrm>
        </p:spPr>
        <p:txBody>
          <a:bodyPr>
            <a:normAutofit/>
          </a:bodyPr>
          <a:lstStyle/>
          <a:p>
            <a:pPr marL="457200" indent="-457200"/>
            <a:r>
              <a:rPr lang="en-US" sz="3200" dirty="0">
                <a:latin typeface="Constantia" panose="02030602050306030303" pitchFamily="18" charset="0"/>
              </a:rPr>
              <a:t>Reserves and Flexibility</a:t>
            </a:r>
          </a:p>
          <a:p>
            <a:pPr marL="457200" indent="-457200"/>
            <a:r>
              <a:rPr lang="en-US" sz="3200" dirty="0">
                <a:latin typeface="Constantia" panose="02030602050306030303" pitchFamily="18" charset="0"/>
              </a:rPr>
              <a:t>A self-healing grid in emergencies</a:t>
            </a:r>
          </a:p>
          <a:p>
            <a:pPr marL="822960" lvl="1" indent="-457200"/>
            <a:r>
              <a:rPr lang="en-US" sz="2200" dirty="0">
                <a:latin typeface="Constantia" panose="02030602050306030303" pitchFamily="18" charset="0"/>
              </a:rPr>
              <a:t>The grid can segment into self-supporting regions and subregions microgrid and </a:t>
            </a:r>
            <a:r>
              <a:rPr lang="en-US" sz="2200" dirty="0" err="1">
                <a:latin typeface="Constantia" panose="02030602050306030303" pitchFamily="18" charset="0"/>
              </a:rPr>
              <a:t>minigrid</a:t>
            </a:r>
            <a:r>
              <a:rPr lang="en-US" sz="2200" dirty="0">
                <a:latin typeface="Constantia" panose="02030602050306030303" pitchFamily="18" charset="0"/>
              </a:rPr>
              <a:t> islands</a:t>
            </a:r>
          </a:p>
          <a:p>
            <a:pPr marL="822960" lvl="1" indent="-457200"/>
            <a:r>
              <a:rPr lang="en-US" dirty="0">
                <a:latin typeface="Constantia" panose="02030602050306030303" pitchFamily="18" charset="0"/>
              </a:rPr>
              <a:t>Each island can serve as its own semiautonomous control area</a:t>
            </a:r>
          </a:p>
          <a:p>
            <a:pPr marL="822960" lvl="1" indent="-457200"/>
            <a:r>
              <a:rPr lang="en-US" dirty="0">
                <a:latin typeface="Constantia" panose="02030602050306030303" pitchFamily="18" charset="0"/>
              </a:rPr>
              <a:t>Each is supplied by Distributed Energy Resources (DER)</a:t>
            </a:r>
          </a:p>
          <a:p>
            <a:pPr marL="822960" lvl="1" indent="-457200"/>
            <a:r>
              <a:rPr lang="en-US" dirty="0">
                <a:latin typeface="Constantia" panose="02030602050306030303" pitchFamily="18" charset="0"/>
              </a:rPr>
              <a:t>The islands can support one another (DERMS)</a:t>
            </a:r>
          </a:p>
          <a:p>
            <a:pPr marL="822960" lvl="1" indent="-457200"/>
            <a:r>
              <a:rPr lang="en-US" dirty="0">
                <a:latin typeface="Constantia" panose="02030602050306030303" pitchFamily="18" charset="0"/>
              </a:rPr>
              <a:t>Transactive energy pricing within and across the islands</a:t>
            </a:r>
          </a:p>
          <a:p>
            <a:pPr marL="365760" indent="-457200"/>
            <a:r>
              <a:rPr lang="en-US" sz="3200" dirty="0">
                <a:latin typeface="Constantia" panose="02030602050306030303" pitchFamily="18" charset="0"/>
              </a:rPr>
              <a:t>Local organizational flexibility and self sufficiency</a:t>
            </a:r>
          </a:p>
          <a:p>
            <a:pPr marL="365760" indent="-457200"/>
            <a:endParaRPr lang="en-US" dirty="0">
              <a:latin typeface="Constantia" panose="02030602050306030303" pitchFamily="18" charset="0"/>
            </a:endParaRPr>
          </a:p>
          <a:p>
            <a:pPr eaLnBrk="1" hangingPunct="1"/>
            <a:endParaRPr lang="en-US" sz="3200" dirty="0">
              <a:latin typeface="Garamond" panose="02020404030301010803" pitchFamily="18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94A424AC-C6F2-AE4A-AFF9-54D126AE824E}"/>
              </a:ext>
            </a:extLst>
          </p:cNvPr>
          <p:cNvSpPr/>
          <p:nvPr/>
        </p:nvSpPr>
        <p:spPr>
          <a:xfrm>
            <a:off x="336331" y="315310"/>
            <a:ext cx="11529848" cy="6243145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107585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1828799" y="687502"/>
            <a:ext cx="8534400" cy="914400"/>
          </a:xfrm>
        </p:spPr>
        <p:txBody>
          <a:bodyPr>
            <a:noAutofit/>
          </a:bodyPr>
          <a:lstStyle/>
          <a:p>
            <a:pPr algn="ctr" eaLnBrk="1" hangingPunct="1"/>
            <a:r>
              <a:rPr lang="en-US" sz="4800" dirty="0">
                <a:solidFill>
                  <a:schemeClr val="accent6">
                    <a:lumMod val="50000"/>
                  </a:schemeClr>
                </a:solidFill>
                <a:latin typeface="Constantia" panose="02030602050306030303" pitchFamily="18" charset="0"/>
              </a:rPr>
              <a:t>Energy Justice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>
          <a:xfrm>
            <a:off x="1032446" y="1780578"/>
            <a:ext cx="10127105" cy="4940788"/>
          </a:xfrm>
        </p:spPr>
        <p:txBody>
          <a:bodyPr>
            <a:normAutofit/>
          </a:bodyPr>
          <a:lstStyle/>
          <a:p>
            <a:pPr marL="285750" marR="24130" indent="-285750" algn="just">
              <a:lnSpc>
                <a:spcPct val="96000"/>
              </a:lnSpc>
              <a:spcBef>
                <a:spcPts val="595"/>
              </a:spcBef>
              <a:buClr>
                <a:srgbClr val="231F20"/>
              </a:buClr>
              <a:buSzPct val="100000"/>
              <a:buFont typeface="Garamond" panose="02020404030301010803" pitchFamily="18" charset="0"/>
              <a:buChar char="•"/>
              <a:tabLst>
                <a:tab pos="368300" algn="l"/>
              </a:tabLst>
            </a:pPr>
            <a:r>
              <a:rPr lang="en-US" dirty="0">
                <a:solidFill>
                  <a:srgbClr val="231F20"/>
                </a:solidFill>
                <a:effectLst/>
                <a:latin typeface="Constantia" panose="02030602050306030303" pitchFamily="18" charset="0"/>
                <a:ea typeface="Garamond" panose="02020404030301010803" pitchFamily="18" charset="0"/>
                <a:cs typeface="Garamond" panose="02020404030301010803" pitchFamily="18" charset="0"/>
              </a:rPr>
              <a:t>Each</a:t>
            </a:r>
            <a:r>
              <a:rPr lang="en-US" spc="-10" dirty="0">
                <a:solidFill>
                  <a:srgbClr val="231F20"/>
                </a:solidFill>
                <a:effectLst/>
                <a:latin typeface="Constantia" panose="02030602050306030303" pitchFamily="18" charset="0"/>
                <a:ea typeface="Garamond" panose="02020404030301010803" pitchFamily="18" charset="0"/>
                <a:cs typeface="Garamond" panose="02020404030301010803" pitchFamily="18" charset="0"/>
              </a:rPr>
              <a:t> </a:t>
            </a:r>
            <a:r>
              <a:rPr lang="en-US" dirty="0">
                <a:solidFill>
                  <a:srgbClr val="231F20"/>
                </a:solidFill>
                <a:effectLst/>
                <a:latin typeface="Constantia" panose="02030602050306030303" pitchFamily="18" charset="0"/>
                <a:ea typeface="Garamond" panose="02020404030301010803" pitchFamily="18" charset="0"/>
                <a:cs typeface="Garamond" panose="02020404030301010803" pitchFamily="18" charset="0"/>
              </a:rPr>
              <a:t>person is entitled to access to energy to support life, health,</a:t>
            </a:r>
            <a:r>
              <a:rPr lang="en-US" spc="-260" dirty="0">
                <a:solidFill>
                  <a:srgbClr val="231F20"/>
                </a:solidFill>
                <a:effectLst/>
                <a:latin typeface="Constantia" panose="02030602050306030303" pitchFamily="18" charset="0"/>
                <a:ea typeface="Garamond" panose="02020404030301010803" pitchFamily="18" charset="0"/>
                <a:cs typeface="Garamond" panose="02020404030301010803" pitchFamily="18" charset="0"/>
              </a:rPr>
              <a:t> </a:t>
            </a:r>
            <a:r>
              <a:rPr lang="en-US" dirty="0">
                <a:solidFill>
                  <a:srgbClr val="231F20"/>
                </a:solidFill>
                <a:effectLst/>
                <a:latin typeface="Constantia" panose="02030602050306030303" pitchFamily="18" charset="0"/>
                <a:ea typeface="Garamond" panose="02020404030301010803" pitchFamily="18" charset="0"/>
                <a:cs typeface="Garamond" panose="02020404030301010803" pitchFamily="18" charset="0"/>
              </a:rPr>
              <a:t>and participation in</a:t>
            </a:r>
            <a:r>
              <a:rPr lang="en-US" spc="5" dirty="0">
                <a:solidFill>
                  <a:srgbClr val="231F20"/>
                </a:solidFill>
                <a:effectLst/>
                <a:latin typeface="Constantia" panose="02030602050306030303" pitchFamily="18" charset="0"/>
                <a:ea typeface="Garamond" panose="02020404030301010803" pitchFamily="18" charset="0"/>
                <a:cs typeface="Garamond" panose="02020404030301010803" pitchFamily="18" charset="0"/>
              </a:rPr>
              <a:t> </a:t>
            </a:r>
            <a:r>
              <a:rPr lang="en-US" dirty="0">
                <a:solidFill>
                  <a:srgbClr val="231F20"/>
                </a:solidFill>
                <a:effectLst/>
                <a:latin typeface="Constantia" panose="02030602050306030303" pitchFamily="18" charset="0"/>
                <a:ea typeface="Garamond" panose="02020404030301010803" pitchFamily="18" charset="0"/>
                <a:cs typeface="Garamond" panose="02020404030301010803" pitchFamily="18" charset="0"/>
              </a:rPr>
              <a:t>the culture</a:t>
            </a:r>
            <a:r>
              <a:rPr lang="en-US" spc="5" dirty="0">
                <a:solidFill>
                  <a:srgbClr val="231F20"/>
                </a:solidFill>
                <a:effectLst/>
                <a:latin typeface="Constantia" panose="02030602050306030303" pitchFamily="18" charset="0"/>
                <a:ea typeface="Garamond" panose="02020404030301010803" pitchFamily="18" charset="0"/>
                <a:cs typeface="Garamond" panose="02020404030301010803" pitchFamily="18" charset="0"/>
              </a:rPr>
              <a:t> </a:t>
            </a:r>
            <a:r>
              <a:rPr lang="en-US" dirty="0">
                <a:solidFill>
                  <a:srgbClr val="231F20"/>
                </a:solidFill>
                <a:effectLst/>
                <a:latin typeface="Constantia" panose="02030602050306030303" pitchFamily="18" charset="0"/>
                <a:ea typeface="Garamond" panose="02020404030301010803" pitchFamily="18" charset="0"/>
                <a:cs typeface="Garamond" panose="02020404030301010803" pitchFamily="18" charset="0"/>
              </a:rPr>
              <a:t>and economy</a:t>
            </a:r>
          </a:p>
          <a:p>
            <a:pPr marL="742950" marR="24130" lvl="1" indent="-285750" algn="just">
              <a:lnSpc>
                <a:spcPct val="96000"/>
              </a:lnSpc>
              <a:spcBef>
                <a:spcPts val="595"/>
              </a:spcBef>
              <a:buClr>
                <a:srgbClr val="231F20"/>
              </a:buClr>
              <a:buSzPct val="100000"/>
              <a:buFont typeface="Garamond" panose="02020404030301010803" pitchFamily="18" charset="0"/>
              <a:buChar char="•"/>
              <a:tabLst>
                <a:tab pos="368300" algn="l"/>
              </a:tabLst>
            </a:pPr>
            <a:r>
              <a:rPr lang="en-US" sz="2800" dirty="0">
                <a:latin typeface="Constantia" panose="02030602050306030303" pitchFamily="18" charset="0"/>
              </a:rPr>
              <a:t>Affordable – reduce energy burden</a:t>
            </a:r>
            <a:endParaRPr lang="en-US" sz="2800" dirty="0">
              <a:effectLst/>
              <a:latin typeface="Constantia" panose="02030602050306030303" pitchFamily="18" charset="0"/>
              <a:ea typeface="Garamond" panose="02020404030301010803" pitchFamily="18" charset="0"/>
              <a:cs typeface="Garamond" panose="02020404030301010803" pitchFamily="18" charset="0"/>
            </a:endParaRPr>
          </a:p>
          <a:p>
            <a:pPr marL="285750" marR="24130" indent="-285750" algn="just">
              <a:lnSpc>
                <a:spcPct val="96000"/>
              </a:lnSpc>
              <a:spcBef>
                <a:spcPts val="600"/>
              </a:spcBef>
              <a:buClr>
                <a:srgbClr val="231F20"/>
              </a:buClr>
              <a:buSzPct val="100000"/>
              <a:buFont typeface="Garamond" panose="02020404030301010803" pitchFamily="18" charset="0"/>
              <a:buChar char="•"/>
              <a:tabLst>
                <a:tab pos="368300" algn="l"/>
              </a:tabLst>
            </a:pPr>
            <a:r>
              <a:rPr lang="en-US" dirty="0">
                <a:solidFill>
                  <a:srgbClr val="231F20"/>
                </a:solidFill>
                <a:effectLst/>
                <a:latin typeface="Constantia" panose="02030602050306030303" pitchFamily="18" charset="0"/>
                <a:ea typeface="Garamond" panose="02020404030301010803" pitchFamily="18" charset="0"/>
                <a:cs typeface="Garamond" panose="02020404030301010803" pitchFamily="18" charset="0"/>
              </a:rPr>
              <a:t>Energy production and delivery is safe, reliable and contributes to a healthy local environment and a broader ecosystem that supports a</a:t>
            </a:r>
            <a:r>
              <a:rPr lang="en-US" spc="5" dirty="0">
                <a:solidFill>
                  <a:srgbClr val="231F20"/>
                </a:solidFill>
                <a:effectLst/>
                <a:latin typeface="Constantia" panose="02030602050306030303" pitchFamily="18" charset="0"/>
                <a:ea typeface="Garamond" panose="02020404030301010803" pitchFamily="18" charset="0"/>
                <a:cs typeface="Garamond" panose="02020404030301010803" pitchFamily="18" charset="0"/>
              </a:rPr>
              <a:t> </a:t>
            </a:r>
            <a:r>
              <a:rPr lang="en-US" dirty="0">
                <a:solidFill>
                  <a:srgbClr val="231F20"/>
                </a:solidFill>
                <a:effectLst/>
                <a:latin typeface="Constantia" panose="02030602050306030303" pitchFamily="18" charset="0"/>
                <a:ea typeface="Garamond" panose="02020404030301010803" pitchFamily="18" charset="0"/>
                <a:cs typeface="Garamond" panose="02020404030301010803" pitchFamily="18" charset="0"/>
              </a:rPr>
              <a:t>sustainable</a:t>
            </a:r>
            <a:r>
              <a:rPr lang="en-US" spc="-10" dirty="0">
                <a:solidFill>
                  <a:srgbClr val="231F20"/>
                </a:solidFill>
                <a:effectLst/>
                <a:latin typeface="Constantia" panose="02030602050306030303" pitchFamily="18" charset="0"/>
                <a:ea typeface="Garamond" panose="02020404030301010803" pitchFamily="18" charset="0"/>
                <a:cs typeface="Garamond" panose="02020404030301010803" pitchFamily="18" charset="0"/>
              </a:rPr>
              <a:t> </a:t>
            </a:r>
            <a:r>
              <a:rPr lang="en-US" dirty="0">
                <a:solidFill>
                  <a:srgbClr val="231F20"/>
                </a:solidFill>
                <a:effectLst/>
                <a:latin typeface="Constantia" panose="02030602050306030303" pitchFamily="18" charset="0"/>
                <a:ea typeface="Garamond" panose="02020404030301010803" pitchFamily="18" charset="0"/>
                <a:cs typeface="Garamond" panose="02020404030301010803" pitchFamily="18" charset="0"/>
              </a:rPr>
              <a:t>economy</a:t>
            </a:r>
            <a:endParaRPr lang="en-US" dirty="0">
              <a:effectLst/>
              <a:latin typeface="Constantia" panose="02030602050306030303" pitchFamily="18" charset="0"/>
              <a:ea typeface="Garamond" panose="02020404030301010803" pitchFamily="18" charset="0"/>
              <a:cs typeface="Garamond" panose="02020404030301010803" pitchFamily="18" charset="0"/>
            </a:endParaRPr>
          </a:p>
          <a:p>
            <a:r>
              <a:rPr lang="en-US" dirty="0">
                <a:latin typeface="Constantia" panose="02030602050306030303" pitchFamily="18" charset="0"/>
              </a:rPr>
              <a:t>We remedy historic inequity</a:t>
            </a:r>
          </a:p>
          <a:p>
            <a:pPr lvl="1"/>
            <a:r>
              <a:rPr lang="en-US" sz="2800" dirty="0">
                <a:solidFill>
                  <a:srgbClr val="231F20"/>
                </a:solidFill>
                <a:latin typeface="Constantia" panose="02030602050306030303" pitchFamily="18" charset="0"/>
              </a:rPr>
              <a:t> Provide equal infrastructure</a:t>
            </a:r>
          </a:p>
          <a:p>
            <a:pPr lvl="1"/>
            <a:r>
              <a:rPr lang="en-US" sz="2800" dirty="0">
                <a:solidFill>
                  <a:srgbClr val="231F20"/>
                </a:solidFill>
                <a:latin typeface="Constantia" panose="02030602050306030303" pitchFamily="18" charset="0"/>
              </a:rPr>
              <a:t> Build community wealth not utility shareholder wealth</a:t>
            </a:r>
          </a:p>
          <a:p>
            <a:endParaRPr lang="en-US" dirty="0">
              <a:latin typeface="Constantia" panose="02030602050306030303" pitchFamily="18" charset="0"/>
            </a:endParaRPr>
          </a:p>
          <a:p>
            <a:pPr eaLnBrk="1" hangingPunct="1"/>
            <a:endParaRPr lang="en-US" sz="3200" dirty="0">
              <a:latin typeface="Garamond" panose="02020404030301010803" pitchFamily="18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94A424AC-C6F2-AE4A-AFF9-54D126AE824E}"/>
              </a:ext>
            </a:extLst>
          </p:cNvPr>
          <p:cNvSpPr/>
          <p:nvPr/>
        </p:nvSpPr>
        <p:spPr>
          <a:xfrm>
            <a:off x="336331" y="315310"/>
            <a:ext cx="11529848" cy="6243145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0183445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A487B3-A58D-B344-B110-D9777A45E8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chemeClr val="accent6">
                    <a:lumMod val="50000"/>
                  </a:schemeClr>
                </a:solidFill>
                <a:latin typeface="Constantia" panose="02030602050306030303" pitchFamily="18" charset="0"/>
              </a:rPr>
              <a:t>A Level Playing Field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0ED8D0-C079-BD4B-B66F-B61817547D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583833"/>
          </a:xfrm>
        </p:spPr>
        <p:txBody>
          <a:bodyPr>
            <a:normAutofit lnSpcReduction="10000"/>
          </a:bodyPr>
          <a:lstStyle/>
          <a:p>
            <a:pPr marL="457200" indent="-457200"/>
            <a:r>
              <a:rPr lang="en-US" sz="3000" dirty="0">
                <a:latin typeface="Constantia" panose="02030602050306030303" pitchFamily="18" charset="0"/>
              </a:rPr>
              <a:t>Fair, open markets allow balanced clean energy evolution</a:t>
            </a:r>
          </a:p>
          <a:p>
            <a:pPr lvl="1"/>
            <a:r>
              <a:rPr lang="en-US" sz="2800" dirty="0">
                <a:latin typeface="Constantia" panose="02030602050306030303" pitchFamily="18" charset="0"/>
              </a:rPr>
              <a:t>Market pricing of needed grid services</a:t>
            </a:r>
          </a:p>
          <a:p>
            <a:pPr marL="457200" indent="-457200"/>
            <a:r>
              <a:rPr lang="en-US" sz="3000" dirty="0">
                <a:latin typeface="Constantia" panose="02030602050306030303" pitchFamily="18" charset="0"/>
              </a:rPr>
              <a:t>A single price on carbon</a:t>
            </a:r>
          </a:p>
          <a:p>
            <a:pPr lvl="1"/>
            <a:r>
              <a:rPr lang="en-US" sz="2800" dirty="0">
                <a:latin typeface="Constantia" panose="02030602050306030303" pitchFamily="18" charset="0"/>
              </a:rPr>
              <a:t>Eliminate fuel and technology subsidies</a:t>
            </a:r>
          </a:p>
          <a:p>
            <a:pPr marL="457200" indent="-457200"/>
            <a:r>
              <a:rPr lang="en-US" sz="3000" dirty="0">
                <a:latin typeface="Constantia" panose="02030602050306030303" pitchFamily="18" charset="0"/>
              </a:rPr>
              <a:t>Support for resilience</a:t>
            </a:r>
          </a:p>
          <a:p>
            <a:pPr marL="457200" indent="-457200"/>
            <a:r>
              <a:rPr lang="en-US" sz="3000" dirty="0">
                <a:latin typeface="Constantia" panose="02030602050306030303" pitchFamily="18" charset="0"/>
              </a:rPr>
              <a:t>Regulation of DERs</a:t>
            </a:r>
          </a:p>
          <a:p>
            <a:pPr lvl="1"/>
            <a:r>
              <a:rPr lang="en-US" sz="2600" dirty="0">
                <a:latin typeface="Constantia" panose="02030602050306030303" pitchFamily="18" charset="0"/>
              </a:rPr>
              <a:t>   Interconnection - FERC Proceeding </a:t>
            </a:r>
            <a:r>
              <a:rPr lang="en-US" sz="2600" dirty="0">
                <a:effectLst/>
                <a:latin typeface="Constantia" panose="02030602050306030303" pitchFamily="18" charset="0"/>
              </a:rPr>
              <a:t>RM22-14-000</a:t>
            </a:r>
            <a:endParaRPr lang="en-US" sz="2600" dirty="0">
              <a:latin typeface="Constantia" panose="02030602050306030303" pitchFamily="18" charset="0"/>
            </a:endParaRPr>
          </a:p>
          <a:p>
            <a:pPr marL="914400" lvl="1" indent="-457200"/>
            <a:r>
              <a:rPr lang="en-US" sz="2800" dirty="0">
                <a:latin typeface="Constantia" panose="02030602050306030303" pitchFamily="18" charset="0"/>
              </a:rPr>
              <a:t>Barriers to entry – demand charges, departing load charges</a:t>
            </a:r>
          </a:p>
          <a:p>
            <a:pPr marL="457200" indent="-457200"/>
            <a:r>
              <a:rPr lang="en-US" sz="3000" dirty="0">
                <a:latin typeface="Constantia" panose="02030602050306030303" pitchFamily="18" charset="0"/>
              </a:rPr>
              <a:t>Utility monopoly and financial incentives</a:t>
            </a:r>
          </a:p>
          <a:p>
            <a:pPr marL="914400" lvl="1" indent="-457200"/>
            <a:r>
              <a:rPr lang="en-US" sz="2800" dirty="0">
                <a:latin typeface="Constantia" panose="02030602050306030303" pitchFamily="18" charset="0"/>
              </a:rPr>
              <a:t>Return on performance, not assets</a:t>
            </a:r>
          </a:p>
          <a:p>
            <a:pPr lvl="1"/>
            <a:endParaRPr lang="en-US" dirty="0">
              <a:latin typeface="Constantia" panose="02030602050306030303" pitchFamily="18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679739C-27C9-1A44-92B7-ECE0B4DE77AF}"/>
              </a:ext>
            </a:extLst>
          </p:cNvPr>
          <p:cNvSpPr/>
          <p:nvPr/>
        </p:nvSpPr>
        <p:spPr>
          <a:xfrm>
            <a:off x="471340" y="365125"/>
            <a:ext cx="11227324" cy="6127750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6685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3F2661-E7CF-884F-BB91-3A699C9EBA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41342" y="456049"/>
            <a:ext cx="9912457" cy="1325563"/>
          </a:xfrm>
        </p:spPr>
        <p:txBody>
          <a:bodyPr>
            <a:normAutofit/>
          </a:bodyPr>
          <a:lstStyle/>
          <a:p>
            <a:pPr algn="ctr"/>
            <a:r>
              <a:rPr lang="en-US" sz="4800" dirty="0">
                <a:solidFill>
                  <a:schemeClr val="accent6">
                    <a:lumMod val="50000"/>
                  </a:schemeClr>
                </a:solidFill>
                <a:latin typeface="Constantia" panose="02030602050306030303" pitchFamily="18" charset="0"/>
              </a:rPr>
              <a:t>A Transactive Energy Tariff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77EF4D-9D9A-A847-8609-0324ED49DC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84879" y="1556360"/>
            <a:ext cx="10268920" cy="4801578"/>
          </a:xfrm>
        </p:spPr>
        <p:txBody>
          <a:bodyPr>
            <a:normAutofit/>
          </a:bodyPr>
          <a:lstStyle/>
          <a:p>
            <a:r>
              <a:rPr lang="en-US" sz="3200" dirty="0">
                <a:latin typeface="Constantia" panose="02030602050306030303" pitchFamily="18" charset="0"/>
              </a:rPr>
              <a:t>Provides local, real-time prices for demand response and energy export – all can play</a:t>
            </a:r>
          </a:p>
          <a:p>
            <a:r>
              <a:rPr lang="en-US" sz="3200" dirty="0">
                <a:latin typeface="Constantia" panose="02030602050306030303" pitchFamily="18" charset="0"/>
              </a:rPr>
              <a:t>Protects the system by pricing congestion on the transmission and distribution system</a:t>
            </a:r>
          </a:p>
          <a:p>
            <a:r>
              <a:rPr lang="en-US" sz="3200" dirty="0">
                <a:latin typeface="Constantia" panose="02030602050306030303" pitchFamily="18" charset="0"/>
              </a:rPr>
              <a:t>Reduces customer cost </a:t>
            </a:r>
          </a:p>
          <a:p>
            <a:pPr lvl="1"/>
            <a:r>
              <a:rPr lang="en-US" sz="2800" dirty="0">
                <a:latin typeface="Constantia" panose="02030602050306030303" pitchFamily="18" charset="0"/>
              </a:rPr>
              <a:t>Efficient use of generation, storage by shaping load</a:t>
            </a:r>
          </a:p>
          <a:p>
            <a:pPr lvl="1"/>
            <a:r>
              <a:rPr lang="en-US" sz="2800" dirty="0">
                <a:latin typeface="Constantia" panose="02030602050306030303" pitchFamily="18" charset="0"/>
              </a:rPr>
              <a:t>Reduces operation and maintenance cost</a:t>
            </a:r>
          </a:p>
          <a:p>
            <a:pPr lvl="1"/>
            <a:r>
              <a:rPr lang="en-US" sz="2800" dirty="0">
                <a:latin typeface="Constantia" panose="02030602050306030303" pitchFamily="18" charset="0"/>
              </a:rPr>
              <a:t>Uses lower cost local resources</a:t>
            </a:r>
          </a:p>
          <a:p>
            <a:r>
              <a:rPr lang="en-US" sz="3200" dirty="0">
                <a:latin typeface="Constantia" panose="02030602050306030303" pitchFamily="18" charset="0"/>
              </a:rPr>
              <a:t>Allows market-based operation of grid segments</a:t>
            </a:r>
          </a:p>
          <a:p>
            <a:pPr lvl="1"/>
            <a:endParaRPr lang="en-US" sz="3200" dirty="0">
              <a:latin typeface="Constantia" panose="02030602050306030303" pitchFamily="18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E428C8E-B220-3149-BD7E-C64F958302C1}"/>
              </a:ext>
            </a:extLst>
          </p:cNvPr>
          <p:cNvSpPr/>
          <p:nvPr/>
        </p:nvSpPr>
        <p:spPr>
          <a:xfrm>
            <a:off x="481738" y="500062"/>
            <a:ext cx="11228524" cy="5885240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94063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41F3F6-510B-BB42-B7ED-81D2F523AA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34066" y="320566"/>
            <a:ext cx="8323868" cy="1325563"/>
          </a:xfrm>
        </p:spPr>
        <p:txBody>
          <a:bodyPr/>
          <a:lstStyle/>
          <a:p>
            <a:pPr algn="ctr"/>
            <a:r>
              <a:rPr lang="en-US" dirty="0">
                <a:solidFill>
                  <a:schemeClr val="accent6">
                    <a:lumMod val="50000"/>
                  </a:schemeClr>
                </a:solidFill>
                <a:latin typeface="Constantia" panose="02030602050306030303" pitchFamily="18" charset="0"/>
              </a:rPr>
              <a:t>What Can Communities Do?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06C64D-7D5B-454B-BEEF-5619DD2045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5214" y="1366237"/>
            <a:ext cx="10794124" cy="5085747"/>
          </a:xfrm>
        </p:spPr>
        <p:txBody>
          <a:bodyPr>
            <a:normAutofit/>
          </a:bodyPr>
          <a:lstStyle/>
          <a:p>
            <a:r>
              <a:rPr lang="en-US" sz="3200" dirty="0">
                <a:latin typeface="Constantia" panose="02030602050306030303" pitchFamily="18" charset="0"/>
              </a:rPr>
              <a:t>State utility definitions</a:t>
            </a:r>
          </a:p>
          <a:p>
            <a:pPr lvl="1"/>
            <a:r>
              <a:rPr lang="en-US" sz="2800" dirty="0">
                <a:latin typeface="Constantia" panose="02030602050306030303" pitchFamily="18" charset="0"/>
              </a:rPr>
              <a:t>Anyone who owns or operates generation, transmission, or distribution</a:t>
            </a:r>
          </a:p>
          <a:p>
            <a:pPr lvl="1"/>
            <a:r>
              <a:rPr lang="en-US" sz="2800" dirty="0">
                <a:latin typeface="Constantia" panose="02030602050306030303" pitchFamily="18" charset="0"/>
              </a:rPr>
              <a:t>Wide variety of exceptions, some typical, some one-off</a:t>
            </a:r>
          </a:p>
          <a:p>
            <a:pPr lvl="1"/>
            <a:r>
              <a:rPr lang="en-US" sz="2800" dirty="0">
                <a:latin typeface="Constantia" panose="02030602050306030303" pitchFamily="18" charset="0"/>
              </a:rPr>
              <a:t>Bill of Rights – NV experience</a:t>
            </a:r>
          </a:p>
          <a:p>
            <a:r>
              <a:rPr lang="en-US" sz="3200" dirty="0">
                <a:latin typeface="Constantia" panose="02030602050306030303" pitchFamily="18" charset="0"/>
              </a:rPr>
              <a:t>Strategies</a:t>
            </a:r>
          </a:p>
          <a:p>
            <a:pPr lvl="1"/>
            <a:r>
              <a:rPr lang="en-US" sz="2800" dirty="0">
                <a:latin typeface="Constantia" panose="02030602050306030303" pitchFamily="18" charset="0"/>
              </a:rPr>
              <a:t>Local governmental facilities – energy performance contracting</a:t>
            </a:r>
          </a:p>
          <a:p>
            <a:pPr lvl="1"/>
            <a:r>
              <a:rPr lang="en-US" sz="2800" dirty="0">
                <a:latin typeface="Constantia" panose="02030602050306030303" pitchFamily="18" charset="0"/>
              </a:rPr>
              <a:t>Forming local co-ops</a:t>
            </a:r>
          </a:p>
          <a:p>
            <a:pPr lvl="1"/>
            <a:r>
              <a:rPr lang="en-US" sz="2800" dirty="0">
                <a:latin typeface="Constantia" panose="02030602050306030303" pitchFamily="18" charset="0"/>
              </a:rPr>
              <a:t>Community choice aggregation</a:t>
            </a:r>
          </a:p>
          <a:p>
            <a:pPr lvl="1"/>
            <a:r>
              <a:rPr lang="en-US" sz="2800" dirty="0">
                <a:latin typeface="Constantia" panose="02030602050306030303" pitchFamily="18" charset="0"/>
              </a:rPr>
              <a:t>Virtual power plants</a:t>
            </a:r>
          </a:p>
          <a:p>
            <a:pPr lvl="1"/>
            <a:r>
              <a:rPr lang="en-US" sz="2800" dirty="0">
                <a:latin typeface="Constantia" panose="02030602050306030303" pitchFamily="18" charset="0"/>
              </a:rPr>
              <a:t>Green banks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0CDFD20E-F949-BA43-9CA1-886A8586E06D}"/>
              </a:ext>
            </a:extLst>
          </p:cNvPr>
          <p:cNvSpPr/>
          <p:nvPr/>
        </p:nvSpPr>
        <p:spPr>
          <a:xfrm>
            <a:off x="367862" y="325821"/>
            <a:ext cx="11508828" cy="6211613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22123230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14FBA440-FE8A-E2AD-19B1-B58978DC59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dirty="0">
                <a:latin typeface="Constantia" panose="02030602050306030303" pitchFamily="18" charset="0"/>
              </a:rPr>
              <a:t> </a:t>
            </a:r>
            <a:r>
              <a:rPr lang="en-US" sz="4800" dirty="0">
                <a:solidFill>
                  <a:schemeClr val="accent6">
                    <a:lumMod val="50000"/>
                  </a:schemeClr>
                </a:solidFill>
                <a:latin typeface="Constantia" panose="02030602050306030303" pitchFamily="18" charset="0"/>
              </a:rPr>
              <a:t>Customer Bill of Rights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CD8A3443-ED54-EA49-28BD-ED4A8B84D6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614" y="1518746"/>
            <a:ext cx="11634952" cy="5023944"/>
          </a:xfrm>
        </p:spPr>
        <p:txBody>
          <a:bodyPr>
            <a:normAutofit fontScale="92500"/>
          </a:bodyPr>
          <a:lstStyle/>
          <a:p>
            <a:pPr marL="0" marR="189230" indent="0" algn="just">
              <a:lnSpc>
                <a:spcPct val="96000"/>
              </a:lnSpc>
              <a:spcBef>
                <a:spcPts val="635"/>
              </a:spcBef>
              <a:buClr>
                <a:srgbClr val="231F20"/>
              </a:buClr>
              <a:buSzPts val="1100"/>
              <a:buNone/>
              <a:tabLst>
                <a:tab pos="368300" algn="l"/>
              </a:tabLst>
            </a:pPr>
            <a:r>
              <a:rPr lang="en-US" sz="3200" dirty="0">
                <a:solidFill>
                  <a:srgbClr val="231F20"/>
                </a:solidFill>
                <a:effectLst/>
                <a:latin typeface="Constantia" panose="02030602050306030303" pitchFamily="18" charset="0"/>
                <a:ea typeface="Garamond" panose="02020404030301010803" pitchFamily="18" charset="0"/>
                <a:cs typeface="Garamond" panose="02020404030301010803" pitchFamily="18" charset="0"/>
              </a:rPr>
              <a:t>	Each Customer:</a:t>
            </a:r>
          </a:p>
          <a:p>
            <a:pPr marR="189230" lvl="1" algn="just">
              <a:lnSpc>
                <a:spcPct val="96000"/>
              </a:lnSpc>
              <a:spcBef>
                <a:spcPts val="635"/>
              </a:spcBef>
              <a:buClr>
                <a:srgbClr val="231F20"/>
              </a:buClr>
              <a:buSzPct val="100000"/>
              <a:tabLst>
                <a:tab pos="368300" algn="l"/>
              </a:tabLst>
            </a:pPr>
            <a:r>
              <a:rPr lang="en-US" sz="2800" dirty="0">
                <a:solidFill>
                  <a:srgbClr val="231F20"/>
                </a:solidFill>
                <a:effectLst/>
                <a:latin typeface="Constantia" panose="02030602050306030303" pitchFamily="18" charset="0"/>
                <a:ea typeface="Garamond" panose="02020404030301010803" pitchFamily="18" charset="0"/>
                <a:cs typeface="Garamond" panose="02020404030301010803" pitchFamily="18" charset="0"/>
              </a:rPr>
              <a:t>May generate and manage energy behind its meter</a:t>
            </a:r>
            <a:r>
              <a:rPr lang="en-US" sz="2800" spc="5" dirty="0">
                <a:solidFill>
                  <a:srgbClr val="231F20"/>
                </a:solidFill>
                <a:effectLst/>
                <a:latin typeface="Constantia" panose="02030602050306030303" pitchFamily="18" charset="0"/>
                <a:ea typeface="Garamond" panose="02020404030301010803" pitchFamily="18" charset="0"/>
                <a:cs typeface="Garamond" panose="02020404030301010803" pitchFamily="18" charset="0"/>
              </a:rPr>
              <a:t> </a:t>
            </a:r>
            <a:r>
              <a:rPr lang="en-US" sz="2800" dirty="0">
                <a:solidFill>
                  <a:srgbClr val="231F20"/>
                </a:solidFill>
                <a:effectLst/>
                <a:latin typeface="Constantia" panose="02030602050306030303" pitchFamily="18" charset="0"/>
                <a:ea typeface="Garamond" panose="02020404030301010803" pitchFamily="18" charset="0"/>
                <a:cs typeface="Garamond" panose="02020404030301010803" pitchFamily="18" charset="0"/>
              </a:rPr>
              <a:t>and</a:t>
            </a:r>
            <a:r>
              <a:rPr lang="en-US" sz="2800" spc="5" dirty="0">
                <a:solidFill>
                  <a:srgbClr val="231F20"/>
                </a:solidFill>
                <a:effectLst/>
                <a:latin typeface="Constantia" panose="02030602050306030303" pitchFamily="18" charset="0"/>
                <a:ea typeface="Garamond" panose="02020404030301010803" pitchFamily="18" charset="0"/>
                <a:cs typeface="Garamond" panose="02020404030301010803" pitchFamily="18" charset="0"/>
              </a:rPr>
              <a:t> </a:t>
            </a:r>
            <a:r>
              <a:rPr lang="en-US" sz="2800" dirty="0">
                <a:solidFill>
                  <a:srgbClr val="231F20"/>
                </a:solidFill>
                <a:effectLst/>
                <a:latin typeface="Constantia" panose="02030602050306030303" pitchFamily="18" charset="0"/>
                <a:ea typeface="Garamond" panose="02020404030301010803" pitchFamily="18" charset="0"/>
                <a:cs typeface="Garamond" panose="02020404030301010803" pitchFamily="18" charset="0"/>
              </a:rPr>
              <a:t>contract</a:t>
            </a:r>
            <a:r>
              <a:rPr lang="en-US" sz="2800" spc="5" dirty="0">
                <a:solidFill>
                  <a:srgbClr val="231F20"/>
                </a:solidFill>
                <a:effectLst/>
                <a:latin typeface="Constantia" panose="02030602050306030303" pitchFamily="18" charset="0"/>
                <a:ea typeface="Garamond" panose="02020404030301010803" pitchFamily="18" charset="0"/>
                <a:cs typeface="Garamond" panose="02020404030301010803" pitchFamily="18" charset="0"/>
              </a:rPr>
              <a:t> </a:t>
            </a:r>
            <a:r>
              <a:rPr lang="en-US" sz="2800" dirty="0">
                <a:solidFill>
                  <a:srgbClr val="231F20"/>
                </a:solidFill>
                <a:effectLst/>
                <a:latin typeface="Constantia" panose="02030602050306030303" pitchFamily="18" charset="0"/>
                <a:ea typeface="Garamond" panose="02020404030301010803" pitchFamily="18" charset="0"/>
                <a:cs typeface="Garamond" panose="02020404030301010803" pitchFamily="18" charset="0"/>
              </a:rPr>
              <a:t>with</a:t>
            </a:r>
            <a:r>
              <a:rPr lang="en-US" sz="2800" spc="5" dirty="0">
                <a:solidFill>
                  <a:srgbClr val="231F20"/>
                </a:solidFill>
                <a:effectLst/>
                <a:latin typeface="Constantia" panose="02030602050306030303" pitchFamily="18" charset="0"/>
                <a:ea typeface="Garamond" panose="02020404030301010803" pitchFamily="18" charset="0"/>
                <a:cs typeface="Garamond" panose="02020404030301010803" pitchFamily="18" charset="0"/>
              </a:rPr>
              <a:t> </a:t>
            </a:r>
            <a:r>
              <a:rPr lang="en-US" sz="2800" dirty="0">
                <a:solidFill>
                  <a:srgbClr val="231F20"/>
                </a:solidFill>
                <a:effectLst/>
                <a:latin typeface="Constantia" panose="02030602050306030303" pitchFamily="18" charset="0"/>
                <a:ea typeface="Garamond" panose="02020404030301010803" pitchFamily="18" charset="0"/>
                <a:cs typeface="Garamond" panose="02020404030301010803" pitchFamily="18" charset="0"/>
              </a:rPr>
              <a:t>third</a:t>
            </a:r>
            <a:r>
              <a:rPr lang="en-US" sz="2800" spc="5" dirty="0">
                <a:solidFill>
                  <a:srgbClr val="231F20"/>
                </a:solidFill>
                <a:effectLst/>
                <a:latin typeface="Constantia" panose="02030602050306030303" pitchFamily="18" charset="0"/>
                <a:ea typeface="Garamond" panose="02020404030301010803" pitchFamily="18" charset="0"/>
                <a:cs typeface="Garamond" panose="02020404030301010803" pitchFamily="18" charset="0"/>
              </a:rPr>
              <a:t> </a:t>
            </a:r>
            <a:r>
              <a:rPr lang="en-US" sz="2800" dirty="0">
                <a:solidFill>
                  <a:srgbClr val="231F20"/>
                </a:solidFill>
                <a:effectLst/>
                <a:latin typeface="Constantia" panose="02030602050306030303" pitchFamily="18" charset="0"/>
                <a:ea typeface="Garamond" panose="02020404030301010803" pitchFamily="18" charset="0"/>
                <a:cs typeface="Garamond" panose="02020404030301010803" pitchFamily="18" charset="0"/>
              </a:rPr>
              <a:t>parties</a:t>
            </a:r>
            <a:r>
              <a:rPr lang="en-US" sz="2800" spc="5" dirty="0">
                <a:solidFill>
                  <a:srgbClr val="231F20"/>
                </a:solidFill>
                <a:effectLst/>
                <a:latin typeface="Constantia" panose="02030602050306030303" pitchFamily="18" charset="0"/>
                <a:ea typeface="Garamond" panose="02020404030301010803" pitchFamily="18" charset="0"/>
                <a:cs typeface="Garamond" panose="02020404030301010803" pitchFamily="18" charset="0"/>
              </a:rPr>
              <a:t> </a:t>
            </a:r>
            <a:r>
              <a:rPr lang="en-US" sz="2800" dirty="0">
                <a:solidFill>
                  <a:srgbClr val="231F20"/>
                </a:solidFill>
                <a:effectLst/>
                <a:latin typeface="Constantia" panose="02030602050306030303" pitchFamily="18" charset="0"/>
                <a:ea typeface="Garamond" panose="02020404030301010803" pitchFamily="18" charset="0"/>
                <a:cs typeface="Garamond" panose="02020404030301010803" pitchFamily="18" charset="0"/>
              </a:rPr>
              <a:t>to</a:t>
            </a:r>
            <a:r>
              <a:rPr lang="en-US" sz="2800" spc="5" dirty="0">
                <a:solidFill>
                  <a:srgbClr val="231F20"/>
                </a:solidFill>
                <a:effectLst/>
                <a:latin typeface="Constantia" panose="02030602050306030303" pitchFamily="18" charset="0"/>
                <a:ea typeface="Garamond" panose="02020404030301010803" pitchFamily="18" charset="0"/>
                <a:cs typeface="Garamond" panose="02020404030301010803" pitchFamily="18" charset="0"/>
              </a:rPr>
              <a:t> </a:t>
            </a:r>
            <a:r>
              <a:rPr lang="en-US" sz="2800" dirty="0">
                <a:solidFill>
                  <a:srgbClr val="231F20"/>
                </a:solidFill>
                <a:effectLst/>
                <a:latin typeface="Constantia" panose="02030602050306030303" pitchFamily="18" charset="0"/>
                <a:ea typeface="Garamond" panose="02020404030301010803" pitchFamily="18" charset="0"/>
                <a:cs typeface="Garamond" panose="02020404030301010803" pitchFamily="18" charset="0"/>
              </a:rPr>
              <a:t>assist</a:t>
            </a:r>
            <a:r>
              <a:rPr lang="en-US" sz="2800" spc="5" dirty="0">
                <a:solidFill>
                  <a:srgbClr val="231F20"/>
                </a:solidFill>
                <a:effectLst/>
                <a:latin typeface="Constantia" panose="02030602050306030303" pitchFamily="18" charset="0"/>
                <a:ea typeface="Garamond" panose="02020404030301010803" pitchFamily="18" charset="0"/>
                <a:cs typeface="Garamond" panose="02020404030301010803" pitchFamily="18" charset="0"/>
              </a:rPr>
              <a:t> </a:t>
            </a:r>
            <a:r>
              <a:rPr lang="en-US" sz="2800" dirty="0">
                <a:solidFill>
                  <a:srgbClr val="231F20"/>
                </a:solidFill>
                <a:effectLst/>
                <a:latin typeface="Constantia" panose="02030602050306030303" pitchFamily="18" charset="0"/>
                <a:ea typeface="Garamond" panose="02020404030301010803" pitchFamily="18" charset="0"/>
                <a:cs typeface="Garamond" panose="02020404030301010803" pitchFamily="18" charset="0"/>
              </a:rPr>
              <a:t>them</a:t>
            </a:r>
            <a:r>
              <a:rPr lang="en-US" sz="2800" spc="5" dirty="0">
                <a:solidFill>
                  <a:srgbClr val="231F20"/>
                </a:solidFill>
                <a:effectLst/>
                <a:latin typeface="Constantia" panose="02030602050306030303" pitchFamily="18" charset="0"/>
                <a:ea typeface="Garamond" panose="02020404030301010803" pitchFamily="18" charset="0"/>
                <a:cs typeface="Garamond" panose="02020404030301010803" pitchFamily="18" charset="0"/>
              </a:rPr>
              <a:t> </a:t>
            </a:r>
            <a:r>
              <a:rPr lang="en-US" sz="2800" dirty="0">
                <a:solidFill>
                  <a:srgbClr val="231F20"/>
                </a:solidFill>
                <a:effectLst/>
                <a:latin typeface="Constantia" panose="02030602050306030303" pitchFamily="18" charset="0"/>
                <a:ea typeface="Garamond" panose="02020404030301010803" pitchFamily="18" charset="0"/>
                <a:cs typeface="Garamond" panose="02020404030301010803" pitchFamily="18" charset="0"/>
              </a:rPr>
              <a:t>in</a:t>
            </a:r>
            <a:r>
              <a:rPr lang="en-US" sz="2800" spc="-260" dirty="0">
                <a:solidFill>
                  <a:srgbClr val="231F20"/>
                </a:solidFill>
                <a:effectLst/>
                <a:latin typeface="Constantia" panose="02030602050306030303" pitchFamily="18" charset="0"/>
                <a:ea typeface="Garamond" panose="02020404030301010803" pitchFamily="18" charset="0"/>
                <a:cs typeface="Garamond" panose="02020404030301010803" pitchFamily="18" charset="0"/>
              </a:rPr>
              <a:t> </a:t>
            </a:r>
            <a:r>
              <a:rPr lang="en-US" sz="2800" dirty="0">
                <a:solidFill>
                  <a:srgbClr val="231F20"/>
                </a:solidFill>
                <a:effectLst/>
                <a:latin typeface="Constantia" panose="02030602050306030303" pitchFamily="18" charset="0"/>
                <a:ea typeface="Garamond" panose="02020404030301010803" pitchFamily="18" charset="0"/>
                <a:cs typeface="Garamond" panose="02020404030301010803" pitchFamily="18" charset="0"/>
              </a:rPr>
              <a:t>doing</a:t>
            </a:r>
            <a:r>
              <a:rPr lang="en-US" sz="2800" spc="-10" dirty="0">
                <a:solidFill>
                  <a:srgbClr val="231F20"/>
                </a:solidFill>
                <a:effectLst/>
                <a:latin typeface="Constantia" panose="02030602050306030303" pitchFamily="18" charset="0"/>
                <a:ea typeface="Garamond" panose="02020404030301010803" pitchFamily="18" charset="0"/>
                <a:cs typeface="Garamond" panose="02020404030301010803" pitchFamily="18" charset="0"/>
              </a:rPr>
              <a:t> </a:t>
            </a:r>
            <a:r>
              <a:rPr lang="en-US" sz="2800" dirty="0">
                <a:solidFill>
                  <a:srgbClr val="231F20"/>
                </a:solidFill>
                <a:effectLst/>
                <a:latin typeface="Constantia" panose="02030602050306030303" pitchFamily="18" charset="0"/>
                <a:ea typeface="Garamond" panose="02020404030301010803" pitchFamily="18" charset="0"/>
                <a:cs typeface="Garamond" panose="02020404030301010803" pitchFamily="18" charset="0"/>
              </a:rPr>
              <a:t>so</a:t>
            </a:r>
            <a:endParaRPr lang="en-US" sz="2800" dirty="0">
              <a:effectLst/>
              <a:latin typeface="Constantia" panose="02030602050306030303" pitchFamily="18" charset="0"/>
              <a:ea typeface="Garamond" panose="02020404030301010803" pitchFamily="18" charset="0"/>
              <a:cs typeface="Garamond" panose="02020404030301010803" pitchFamily="18" charset="0"/>
            </a:endParaRPr>
          </a:p>
          <a:p>
            <a:pPr marR="188595" lvl="1" algn="just">
              <a:lnSpc>
                <a:spcPct val="96000"/>
              </a:lnSpc>
              <a:spcBef>
                <a:spcPts val="600"/>
              </a:spcBef>
              <a:spcAft>
                <a:spcPts val="0"/>
              </a:spcAft>
              <a:buClr>
                <a:srgbClr val="231F20"/>
              </a:buClr>
              <a:buSzPct val="100000"/>
              <a:tabLst>
                <a:tab pos="368300" algn="l"/>
              </a:tabLst>
            </a:pPr>
            <a:r>
              <a:rPr lang="en-US" sz="2800" dirty="0">
                <a:solidFill>
                  <a:srgbClr val="231F20"/>
                </a:solidFill>
                <a:effectLst/>
                <a:latin typeface="Constantia" panose="02030602050306030303" pitchFamily="18" charset="0"/>
                <a:ea typeface="Garamond" panose="02020404030301010803" pitchFamily="18" charset="0"/>
                <a:cs typeface="Garamond" panose="02020404030301010803" pitchFamily="18" charset="0"/>
              </a:rPr>
              <a:t>May purchase clean energy from local</a:t>
            </a:r>
            <a:r>
              <a:rPr lang="en-US" sz="2800" spc="5" dirty="0">
                <a:solidFill>
                  <a:srgbClr val="231F20"/>
                </a:solidFill>
                <a:effectLst/>
                <a:latin typeface="Constantia" panose="02030602050306030303" pitchFamily="18" charset="0"/>
                <a:ea typeface="Garamond" panose="02020404030301010803" pitchFamily="18" charset="0"/>
                <a:cs typeface="Garamond" panose="02020404030301010803" pitchFamily="18" charset="0"/>
              </a:rPr>
              <a:t> </a:t>
            </a:r>
            <a:r>
              <a:rPr lang="en-US" sz="2800" dirty="0">
                <a:solidFill>
                  <a:srgbClr val="231F20"/>
                </a:solidFill>
                <a:effectLst/>
                <a:latin typeface="Constantia" panose="02030602050306030303" pitchFamily="18" charset="0"/>
                <a:ea typeface="Garamond" panose="02020404030301010803" pitchFamily="18" charset="0"/>
                <a:cs typeface="Garamond" panose="02020404030301010803" pitchFamily="18" charset="0"/>
              </a:rPr>
              <a:t>providers</a:t>
            </a:r>
            <a:r>
              <a:rPr lang="en-US" sz="2800" spc="5" dirty="0">
                <a:solidFill>
                  <a:srgbClr val="231F20"/>
                </a:solidFill>
                <a:effectLst/>
                <a:latin typeface="Constantia" panose="02030602050306030303" pitchFamily="18" charset="0"/>
                <a:ea typeface="Garamond" panose="02020404030301010803" pitchFamily="18" charset="0"/>
                <a:cs typeface="Garamond" panose="02020404030301010803" pitchFamily="18" charset="0"/>
              </a:rPr>
              <a:t> </a:t>
            </a:r>
            <a:r>
              <a:rPr lang="en-US" sz="2800" dirty="0">
                <a:solidFill>
                  <a:srgbClr val="231F20"/>
                </a:solidFill>
                <a:effectLst/>
                <a:latin typeface="Constantia" panose="02030602050306030303" pitchFamily="18" charset="0"/>
                <a:ea typeface="Garamond" panose="02020404030301010803" pitchFamily="18" charset="0"/>
                <a:cs typeface="Garamond" panose="02020404030301010803" pitchFamily="18" charset="0"/>
              </a:rPr>
              <a:t>through</a:t>
            </a:r>
            <a:r>
              <a:rPr lang="en-US" sz="2800" spc="-40" dirty="0">
                <a:solidFill>
                  <a:srgbClr val="231F20"/>
                </a:solidFill>
                <a:effectLst/>
                <a:latin typeface="Constantia" panose="02030602050306030303" pitchFamily="18" charset="0"/>
                <a:ea typeface="Garamond" panose="02020404030301010803" pitchFamily="18" charset="0"/>
                <a:cs typeface="Garamond" panose="02020404030301010803" pitchFamily="18" charset="0"/>
              </a:rPr>
              <a:t> </a:t>
            </a:r>
            <a:r>
              <a:rPr lang="en-US" sz="2800" dirty="0">
                <a:solidFill>
                  <a:srgbClr val="231F20"/>
                </a:solidFill>
                <a:effectLst/>
                <a:latin typeface="Constantia" panose="02030602050306030303" pitchFamily="18" charset="0"/>
                <a:ea typeface="Garamond" panose="02020404030301010803" pitchFamily="18" charset="0"/>
                <a:cs typeface="Garamond" panose="02020404030301010803" pitchFamily="18" charset="0"/>
              </a:rPr>
              <a:t>its</a:t>
            </a:r>
            <a:r>
              <a:rPr lang="en-US" sz="2800" spc="-40" dirty="0">
                <a:solidFill>
                  <a:srgbClr val="231F20"/>
                </a:solidFill>
                <a:effectLst/>
                <a:latin typeface="Constantia" panose="02030602050306030303" pitchFamily="18" charset="0"/>
                <a:ea typeface="Garamond" panose="02020404030301010803" pitchFamily="18" charset="0"/>
                <a:cs typeface="Garamond" panose="02020404030301010803" pitchFamily="18" charset="0"/>
              </a:rPr>
              <a:t> </a:t>
            </a:r>
            <a:r>
              <a:rPr lang="en-US" sz="2800" dirty="0">
                <a:solidFill>
                  <a:srgbClr val="231F20"/>
                </a:solidFill>
                <a:effectLst/>
                <a:latin typeface="Constantia" panose="02030602050306030303" pitchFamily="18" charset="0"/>
                <a:ea typeface="Garamond" panose="02020404030301010803" pitchFamily="18" charset="0"/>
                <a:cs typeface="Garamond" panose="02020404030301010803" pitchFamily="18" charset="0"/>
              </a:rPr>
              <a:t>own</a:t>
            </a:r>
            <a:r>
              <a:rPr lang="en-US" sz="2800" spc="-40" dirty="0">
                <a:solidFill>
                  <a:srgbClr val="231F20"/>
                </a:solidFill>
                <a:effectLst/>
                <a:latin typeface="Constantia" panose="02030602050306030303" pitchFamily="18" charset="0"/>
                <a:ea typeface="Garamond" panose="02020404030301010803" pitchFamily="18" charset="0"/>
                <a:cs typeface="Garamond" panose="02020404030301010803" pitchFamily="18" charset="0"/>
              </a:rPr>
              <a:t> </a:t>
            </a:r>
            <a:r>
              <a:rPr lang="en-US" sz="2800" dirty="0">
                <a:solidFill>
                  <a:srgbClr val="231F20"/>
                </a:solidFill>
                <a:effectLst/>
                <a:latin typeface="Constantia" panose="02030602050306030303" pitchFamily="18" charset="0"/>
                <a:ea typeface="Garamond" panose="02020404030301010803" pitchFamily="18" charset="0"/>
                <a:cs typeface="Garamond" panose="02020404030301010803" pitchFamily="18" charset="0"/>
              </a:rPr>
              <a:t>or</a:t>
            </a:r>
            <a:r>
              <a:rPr lang="en-US" sz="2800" spc="-35" dirty="0">
                <a:solidFill>
                  <a:srgbClr val="231F20"/>
                </a:solidFill>
                <a:effectLst/>
                <a:latin typeface="Constantia" panose="02030602050306030303" pitchFamily="18" charset="0"/>
                <a:ea typeface="Garamond" panose="02020404030301010803" pitchFamily="18" charset="0"/>
                <a:cs typeface="Garamond" panose="02020404030301010803" pitchFamily="18" charset="0"/>
              </a:rPr>
              <a:t> </a:t>
            </a:r>
            <a:r>
              <a:rPr lang="en-US" sz="2800" dirty="0">
                <a:solidFill>
                  <a:srgbClr val="231F20"/>
                </a:solidFill>
                <a:effectLst/>
                <a:latin typeface="Constantia" panose="02030602050306030303" pitchFamily="18" charset="0"/>
                <a:ea typeface="Garamond" panose="02020404030301010803" pitchFamily="18" charset="0"/>
                <a:cs typeface="Garamond" panose="02020404030301010803" pitchFamily="18" charset="0"/>
              </a:rPr>
              <a:t>the</a:t>
            </a:r>
            <a:r>
              <a:rPr lang="en-US" sz="2800" spc="-40" dirty="0">
                <a:solidFill>
                  <a:srgbClr val="231F20"/>
                </a:solidFill>
                <a:effectLst/>
                <a:latin typeface="Constantia" panose="02030602050306030303" pitchFamily="18" charset="0"/>
                <a:ea typeface="Garamond" panose="02020404030301010803" pitchFamily="18" charset="0"/>
                <a:cs typeface="Garamond" panose="02020404030301010803" pitchFamily="18" charset="0"/>
              </a:rPr>
              <a:t> </a:t>
            </a:r>
            <a:r>
              <a:rPr lang="en-US" sz="2800" dirty="0">
                <a:solidFill>
                  <a:srgbClr val="231F20"/>
                </a:solidFill>
                <a:effectLst/>
                <a:latin typeface="Constantia" panose="02030602050306030303" pitchFamily="18" charset="0"/>
                <a:ea typeface="Garamond" panose="02020404030301010803" pitchFamily="18" charset="0"/>
                <a:cs typeface="Garamond" panose="02020404030301010803" pitchFamily="18" charset="0"/>
              </a:rPr>
              <a:t>provider’s</a:t>
            </a:r>
            <a:r>
              <a:rPr lang="en-US" sz="2800" spc="-40" dirty="0">
                <a:solidFill>
                  <a:srgbClr val="231F20"/>
                </a:solidFill>
                <a:effectLst/>
                <a:latin typeface="Constantia" panose="02030602050306030303" pitchFamily="18" charset="0"/>
                <a:ea typeface="Garamond" panose="02020404030301010803" pitchFamily="18" charset="0"/>
                <a:cs typeface="Garamond" panose="02020404030301010803" pitchFamily="18" charset="0"/>
              </a:rPr>
              <a:t> </a:t>
            </a:r>
            <a:r>
              <a:rPr lang="en-US" sz="2800" dirty="0">
                <a:solidFill>
                  <a:srgbClr val="231F20"/>
                </a:solidFill>
                <a:effectLst/>
                <a:latin typeface="Constantia" panose="02030602050306030303" pitchFamily="18" charset="0"/>
                <a:ea typeface="Garamond" panose="02020404030301010803" pitchFamily="18" charset="0"/>
                <a:cs typeface="Garamond" panose="02020404030301010803" pitchFamily="18" charset="0"/>
              </a:rPr>
              <a:t>distribution</a:t>
            </a:r>
            <a:r>
              <a:rPr lang="en-US" sz="2800" spc="-40" dirty="0">
                <a:solidFill>
                  <a:srgbClr val="231F20"/>
                </a:solidFill>
                <a:effectLst/>
                <a:latin typeface="Constantia" panose="02030602050306030303" pitchFamily="18" charset="0"/>
                <a:ea typeface="Garamond" panose="02020404030301010803" pitchFamily="18" charset="0"/>
                <a:cs typeface="Garamond" panose="02020404030301010803" pitchFamily="18" charset="0"/>
              </a:rPr>
              <a:t> </a:t>
            </a:r>
            <a:r>
              <a:rPr lang="en-US" sz="2800" dirty="0">
                <a:solidFill>
                  <a:srgbClr val="231F20"/>
                </a:solidFill>
                <a:effectLst/>
                <a:latin typeface="Constantia" panose="02030602050306030303" pitchFamily="18" charset="0"/>
                <a:ea typeface="Garamond" panose="02020404030301010803" pitchFamily="18" charset="0"/>
                <a:cs typeface="Garamond" panose="02020404030301010803" pitchFamily="18" charset="0"/>
              </a:rPr>
              <a:t>system</a:t>
            </a:r>
            <a:endParaRPr lang="en-US" sz="2800" dirty="0">
              <a:effectLst/>
              <a:latin typeface="Constantia" panose="02030602050306030303" pitchFamily="18" charset="0"/>
              <a:ea typeface="Garamond" panose="02020404030301010803" pitchFamily="18" charset="0"/>
              <a:cs typeface="Garamond" panose="02020404030301010803" pitchFamily="18" charset="0"/>
            </a:endParaRPr>
          </a:p>
          <a:p>
            <a:pPr marR="189865" lvl="1" algn="just">
              <a:lnSpc>
                <a:spcPct val="96000"/>
              </a:lnSpc>
              <a:spcBef>
                <a:spcPts val="600"/>
              </a:spcBef>
              <a:spcAft>
                <a:spcPts val="0"/>
              </a:spcAft>
              <a:buClr>
                <a:srgbClr val="231F20"/>
              </a:buClr>
              <a:buSzPct val="100000"/>
              <a:tabLst>
                <a:tab pos="368300" algn="l"/>
              </a:tabLst>
            </a:pPr>
            <a:r>
              <a:rPr lang="en-US" sz="2800" dirty="0">
                <a:solidFill>
                  <a:srgbClr val="231F20"/>
                </a:solidFill>
                <a:effectLst/>
                <a:latin typeface="Constantia" panose="02030602050306030303" pitchFamily="18" charset="0"/>
                <a:ea typeface="Garamond" panose="02020404030301010803" pitchFamily="18" charset="0"/>
                <a:cs typeface="Garamond" panose="02020404030301010803" pitchFamily="18" charset="0"/>
              </a:rPr>
              <a:t>May purchase energy through local group or community</a:t>
            </a:r>
            <a:r>
              <a:rPr lang="en-US" sz="2800" spc="-5" dirty="0">
                <a:solidFill>
                  <a:srgbClr val="231F20"/>
                </a:solidFill>
                <a:effectLst/>
                <a:latin typeface="Constantia" panose="02030602050306030303" pitchFamily="18" charset="0"/>
                <a:ea typeface="Garamond" panose="02020404030301010803" pitchFamily="18" charset="0"/>
                <a:cs typeface="Garamond" panose="02020404030301010803" pitchFamily="18" charset="0"/>
              </a:rPr>
              <a:t> </a:t>
            </a:r>
            <a:r>
              <a:rPr lang="en-US" sz="2800" dirty="0">
                <a:solidFill>
                  <a:srgbClr val="231F20"/>
                </a:solidFill>
                <a:effectLst/>
                <a:latin typeface="Constantia" panose="02030602050306030303" pitchFamily="18" charset="0"/>
                <a:ea typeface="Garamond" panose="02020404030301010803" pitchFamily="18" charset="0"/>
                <a:cs typeface="Garamond" panose="02020404030301010803" pitchFamily="18" charset="0"/>
              </a:rPr>
              <a:t>arrangements</a:t>
            </a:r>
            <a:endParaRPr lang="en-US" sz="2800" dirty="0">
              <a:effectLst/>
              <a:latin typeface="Constantia" panose="02030602050306030303" pitchFamily="18" charset="0"/>
              <a:ea typeface="Garamond" panose="02020404030301010803" pitchFamily="18" charset="0"/>
              <a:cs typeface="Garamond" panose="02020404030301010803" pitchFamily="18" charset="0"/>
            </a:endParaRPr>
          </a:p>
          <a:p>
            <a:pPr marR="188595" lvl="1" algn="just">
              <a:lnSpc>
                <a:spcPct val="96000"/>
              </a:lnSpc>
              <a:spcBef>
                <a:spcPts val="600"/>
              </a:spcBef>
              <a:spcAft>
                <a:spcPts val="0"/>
              </a:spcAft>
              <a:buClr>
                <a:srgbClr val="231F20"/>
              </a:buClr>
              <a:buSzPct val="100000"/>
              <a:tabLst>
                <a:tab pos="368300" algn="l"/>
              </a:tabLst>
            </a:pPr>
            <a:r>
              <a:rPr lang="en-US" sz="2800" dirty="0">
                <a:solidFill>
                  <a:srgbClr val="231F20"/>
                </a:solidFill>
                <a:effectLst/>
                <a:latin typeface="Constantia" panose="02030602050306030303" pitchFamily="18" charset="0"/>
                <a:ea typeface="Garamond" panose="02020404030301010803" pitchFamily="18" charset="0"/>
                <a:cs typeface="Garamond" panose="02020404030301010803" pitchFamily="18" charset="0"/>
              </a:rPr>
              <a:t>Is entitled to prompt, convenient access to all information gathered by public utilities regarding its own</a:t>
            </a:r>
            <a:r>
              <a:rPr lang="en-US" sz="2800" spc="5" dirty="0">
                <a:solidFill>
                  <a:srgbClr val="231F20"/>
                </a:solidFill>
                <a:effectLst/>
                <a:latin typeface="Constantia" panose="02030602050306030303" pitchFamily="18" charset="0"/>
                <a:ea typeface="Garamond" panose="02020404030301010803" pitchFamily="18" charset="0"/>
                <a:cs typeface="Garamond" panose="02020404030301010803" pitchFamily="18" charset="0"/>
              </a:rPr>
              <a:t> </a:t>
            </a:r>
            <a:r>
              <a:rPr lang="en-US" sz="2800" dirty="0">
                <a:solidFill>
                  <a:srgbClr val="231F20"/>
                </a:solidFill>
                <a:effectLst/>
                <a:latin typeface="Constantia" panose="02030602050306030303" pitchFamily="18" charset="0"/>
                <a:ea typeface="Garamond" panose="02020404030301010803" pitchFamily="18" charset="0"/>
                <a:cs typeface="Garamond" panose="02020404030301010803" pitchFamily="18" charset="0"/>
              </a:rPr>
              <a:t>energy</a:t>
            </a:r>
            <a:r>
              <a:rPr lang="en-US" sz="2800" spc="-15" dirty="0">
                <a:solidFill>
                  <a:srgbClr val="231F20"/>
                </a:solidFill>
                <a:effectLst/>
                <a:latin typeface="Constantia" panose="02030602050306030303" pitchFamily="18" charset="0"/>
                <a:ea typeface="Garamond" panose="02020404030301010803" pitchFamily="18" charset="0"/>
                <a:cs typeface="Garamond" panose="02020404030301010803" pitchFamily="18" charset="0"/>
              </a:rPr>
              <a:t> </a:t>
            </a:r>
            <a:r>
              <a:rPr lang="en-US" sz="2800" dirty="0">
                <a:solidFill>
                  <a:srgbClr val="231F20"/>
                </a:solidFill>
                <a:effectLst/>
                <a:latin typeface="Constantia" panose="02030602050306030303" pitchFamily="18" charset="0"/>
                <a:ea typeface="Garamond" panose="02020404030301010803" pitchFamily="18" charset="0"/>
                <a:cs typeface="Garamond" panose="02020404030301010803" pitchFamily="18" charset="0"/>
              </a:rPr>
              <a:t>use</a:t>
            </a:r>
            <a:r>
              <a:rPr lang="en-US" sz="2800" spc="-15" dirty="0">
                <a:solidFill>
                  <a:srgbClr val="231F20"/>
                </a:solidFill>
                <a:effectLst/>
                <a:latin typeface="Constantia" panose="02030602050306030303" pitchFamily="18" charset="0"/>
                <a:ea typeface="Garamond" panose="02020404030301010803" pitchFamily="18" charset="0"/>
                <a:cs typeface="Garamond" panose="02020404030301010803" pitchFamily="18" charset="0"/>
              </a:rPr>
              <a:t> </a:t>
            </a:r>
            <a:r>
              <a:rPr lang="en-US" sz="2800" dirty="0">
                <a:solidFill>
                  <a:srgbClr val="231F20"/>
                </a:solidFill>
                <a:effectLst/>
                <a:latin typeface="Constantia" panose="02030602050306030303" pitchFamily="18" charset="0"/>
                <a:ea typeface="Garamond" panose="02020404030301010803" pitchFamily="18" charset="0"/>
                <a:cs typeface="Garamond" panose="02020404030301010803" pitchFamily="18" charset="0"/>
              </a:rPr>
              <a:t>and</a:t>
            </a:r>
            <a:r>
              <a:rPr lang="en-US" sz="2800" spc="-10" dirty="0">
                <a:solidFill>
                  <a:srgbClr val="231F20"/>
                </a:solidFill>
                <a:effectLst/>
                <a:latin typeface="Constantia" panose="02030602050306030303" pitchFamily="18" charset="0"/>
                <a:ea typeface="Garamond" panose="02020404030301010803" pitchFamily="18" charset="0"/>
                <a:cs typeface="Garamond" panose="02020404030301010803" pitchFamily="18" charset="0"/>
              </a:rPr>
              <a:t> </a:t>
            </a:r>
            <a:r>
              <a:rPr lang="en-US" sz="2800" dirty="0">
                <a:solidFill>
                  <a:srgbClr val="231F20"/>
                </a:solidFill>
                <a:effectLst/>
                <a:latin typeface="Constantia" panose="02030602050306030303" pitchFamily="18" charset="0"/>
                <a:ea typeface="Garamond" panose="02020404030301010803" pitchFamily="18" charset="0"/>
                <a:cs typeface="Garamond" panose="02020404030301010803" pitchFamily="18" charset="0"/>
              </a:rPr>
              <a:t>energy</a:t>
            </a:r>
            <a:r>
              <a:rPr lang="en-US" sz="2800" spc="-15" dirty="0">
                <a:solidFill>
                  <a:srgbClr val="231F20"/>
                </a:solidFill>
                <a:effectLst/>
                <a:latin typeface="Constantia" panose="02030602050306030303" pitchFamily="18" charset="0"/>
                <a:ea typeface="Garamond" panose="02020404030301010803" pitchFamily="18" charset="0"/>
                <a:cs typeface="Garamond" panose="02020404030301010803" pitchFamily="18" charset="0"/>
              </a:rPr>
              <a:t> </a:t>
            </a:r>
            <a:r>
              <a:rPr lang="en-US" sz="2800" dirty="0">
                <a:solidFill>
                  <a:srgbClr val="231F20"/>
                </a:solidFill>
                <a:effectLst/>
                <a:latin typeface="Constantia" panose="02030602050306030303" pitchFamily="18" charset="0"/>
                <a:ea typeface="Garamond" panose="02020404030301010803" pitchFamily="18" charset="0"/>
                <a:cs typeface="Garamond" panose="02020404030301010803" pitchFamily="18" charset="0"/>
              </a:rPr>
              <a:t>services</a:t>
            </a:r>
            <a:r>
              <a:rPr lang="en-US" sz="2800" spc="-10" dirty="0">
                <a:solidFill>
                  <a:srgbClr val="231F20"/>
                </a:solidFill>
                <a:effectLst/>
                <a:latin typeface="Constantia" panose="02030602050306030303" pitchFamily="18" charset="0"/>
                <a:ea typeface="Garamond" panose="02020404030301010803" pitchFamily="18" charset="0"/>
                <a:cs typeface="Garamond" panose="02020404030301010803" pitchFamily="18" charset="0"/>
              </a:rPr>
              <a:t> </a:t>
            </a:r>
            <a:r>
              <a:rPr lang="en-US" sz="2800" dirty="0">
                <a:solidFill>
                  <a:srgbClr val="231F20"/>
                </a:solidFill>
                <a:effectLst/>
                <a:latin typeface="Constantia" panose="02030602050306030303" pitchFamily="18" charset="0"/>
                <a:ea typeface="Garamond" panose="02020404030301010803" pitchFamily="18" charset="0"/>
                <a:cs typeface="Garamond" panose="02020404030301010803" pitchFamily="18" charset="0"/>
              </a:rPr>
              <a:t>it</a:t>
            </a:r>
            <a:r>
              <a:rPr lang="en-US" sz="2800" spc="-15" dirty="0">
                <a:solidFill>
                  <a:srgbClr val="231F20"/>
                </a:solidFill>
                <a:effectLst/>
                <a:latin typeface="Constantia" panose="02030602050306030303" pitchFamily="18" charset="0"/>
                <a:ea typeface="Garamond" panose="02020404030301010803" pitchFamily="18" charset="0"/>
                <a:cs typeface="Garamond" panose="02020404030301010803" pitchFamily="18" charset="0"/>
              </a:rPr>
              <a:t> </a:t>
            </a:r>
            <a:r>
              <a:rPr lang="en-US" sz="2800" dirty="0">
                <a:solidFill>
                  <a:srgbClr val="231F20"/>
                </a:solidFill>
                <a:effectLst/>
                <a:latin typeface="Constantia" panose="02030602050306030303" pitchFamily="18" charset="0"/>
                <a:ea typeface="Garamond" panose="02020404030301010803" pitchFamily="18" charset="0"/>
                <a:cs typeface="Garamond" panose="02020404030301010803" pitchFamily="18" charset="0"/>
              </a:rPr>
              <a:t>delivers</a:t>
            </a:r>
            <a:endParaRPr lang="en-US" sz="2800" dirty="0">
              <a:effectLst/>
              <a:latin typeface="Constantia" panose="02030602050306030303" pitchFamily="18" charset="0"/>
              <a:ea typeface="Garamond" panose="02020404030301010803" pitchFamily="18" charset="0"/>
              <a:cs typeface="Garamond" panose="02020404030301010803" pitchFamily="18" charset="0"/>
            </a:endParaRPr>
          </a:p>
          <a:p>
            <a:pPr marR="188595" lvl="1" algn="just">
              <a:lnSpc>
                <a:spcPct val="96000"/>
              </a:lnSpc>
              <a:spcBef>
                <a:spcPts val="600"/>
              </a:spcBef>
              <a:spcAft>
                <a:spcPts val="0"/>
              </a:spcAft>
              <a:buClr>
                <a:srgbClr val="231F20"/>
              </a:buClr>
              <a:buSzPct val="100000"/>
              <a:tabLst>
                <a:tab pos="368300" algn="l"/>
              </a:tabLst>
            </a:pPr>
            <a:r>
              <a:rPr lang="en-US" sz="2800" dirty="0">
                <a:solidFill>
                  <a:srgbClr val="231F20"/>
                </a:solidFill>
                <a:effectLst/>
                <a:latin typeface="Constantia" panose="02030602050306030303" pitchFamily="18" charset="0"/>
                <a:ea typeface="Garamond" panose="02020404030301010803" pitchFamily="18" charset="0"/>
                <a:cs typeface="Garamond" panose="02020404030301010803" pitchFamily="18" charset="0"/>
              </a:rPr>
              <a:t>Is</a:t>
            </a:r>
            <a:r>
              <a:rPr lang="en-US" sz="2800" spc="5" dirty="0">
                <a:solidFill>
                  <a:srgbClr val="231F20"/>
                </a:solidFill>
                <a:effectLst/>
                <a:latin typeface="Constantia" panose="02030602050306030303" pitchFamily="18" charset="0"/>
                <a:ea typeface="Garamond" panose="02020404030301010803" pitchFamily="18" charset="0"/>
                <a:cs typeface="Garamond" panose="02020404030301010803" pitchFamily="18" charset="0"/>
              </a:rPr>
              <a:t> </a:t>
            </a:r>
            <a:r>
              <a:rPr lang="en-US" sz="2800" dirty="0">
                <a:solidFill>
                  <a:srgbClr val="231F20"/>
                </a:solidFill>
                <a:effectLst/>
                <a:latin typeface="Constantia" panose="02030602050306030303" pitchFamily="18" charset="0"/>
                <a:ea typeface="Garamond" panose="02020404030301010803" pitchFamily="18" charset="0"/>
                <a:cs typeface="Garamond" panose="02020404030301010803" pitchFamily="18" charset="0"/>
              </a:rPr>
              <a:t>entitled</a:t>
            </a:r>
            <a:r>
              <a:rPr lang="en-US" sz="2800" spc="5" dirty="0">
                <a:solidFill>
                  <a:srgbClr val="231F20"/>
                </a:solidFill>
                <a:effectLst/>
                <a:latin typeface="Constantia" panose="02030602050306030303" pitchFamily="18" charset="0"/>
                <a:ea typeface="Garamond" panose="02020404030301010803" pitchFamily="18" charset="0"/>
                <a:cs typeface="Garamond" panose="02020404030301010803" pitchFamily="18" charset="0"/>
              </a:rPr>
              <a:t> </a:t>
            </a:r>
            <a:r>
              <a:rPr lang="en-US" sz="2800" dirty="0">
                <a:solidFill>
                  <a:srgbClr val="231F20"/>
                </a:solidFill>
                <a:effectLst/>
                <a:latin typeface="Constantia" panose="02030602050306030303" pitchFamily="18" charset="0"/>
                <a:ea typeface="Garamond" panose="02020404030301010803" pitchFamily="18" charset="0"/>
                <a:cs typeface="Garamond" panose="02020404030301010803" pitchFamily="18" charset="0"/>
              </a:rPr>
              <a:t>to</a:t>
            </a:r>
            <a:r>
              <a:rPr lang="en-US" sz="2800" spc="5" dirty="0">
                <a:solidFill>
                  <a:srgbClr val="231F20"/>
                </a:solidFill>
                <a:effectLst/>
                <a:latin typeface="Constantia" panose="02030602050306030303" pitchFamily="18" charset="0"/>
                <a:ea typeface="Garamond" panose="02020404030301010803" pitchFamily="18" charset="0"/>
                <a:cs typeface="Garamond" panose="02020404030301010803" pitchFamily="18" charset="0"/>
              </a:rPr>
              <a:t> </a:t>
            </a:r>
            <a:r>
              <a:rPr lang="en-US" sz="2800" dirty="0">
                <a:solidFill>
                  <a:srgbClr val="231F20"/>
                </a:solidFill>
                <a:effectLst/>
                <a:latin typeface="Constantia" panose="02030602050306030303" pitchFamily="18" charset="0"/>
                <a:ea typeface="Garamond" panose="02020404030301010803" pitchFamily="18" charset="0"/>
                <a:cs typeface="Garamond" panose="02020404030301010803" pitchFamily="18" charset="0"/>
              </a:rPr>
              <a:t>grid</a:t>
            </a:r>
            <a:r>
              <a:rPr lang="en-US" sz="2800" spc="5" dirty="0">
                <a:solidFill>
                  <a:srgbClr val="231F20"/>
                </a:solidFill>
                <a:effectLst/>
                <a:latin typeface="Constantia" panose="02030602050306030303" pitchFamily="18" charset="0"/>
                <a:ea typeface="Garamond" panose="02020404030301010803" pitchFamily="18" charset="0"/>
                <a:cs typeface="Garamond" panose="02020404030301010803" pitchFamily="18" charset="0"/>
              </a:rPr>
              <a:t> </a:t>
            </a:r>
            <a:r>
              <a:rPr lang="en-US" sz="2800" dirty="0">
                <a:solidFill>
                  <a:srgbClr val="231F20"/>
                </a:solidFill>
                <a:effectLst/>
                <a:latin typeface="Constantia" panose="02030602050306030303" pitchFamily="18" charset="0"/>
                <a:ea typeface="Garamond" panose="02020404030301010803" pitchFamily="18" charset="0"/>
                <a:cs typeface="Garamond" panose="02020404030301010803" pitchFamily="18" charset="0"/>
              </a:rPr>
              <a:t>access</a:t>
            </a:r>
            <a:r>
              <a:rPr lang="en-US" sz="2800" spc="5" dirty="0">
                <a:solidFill>
                  <a:srgbClr val="231F20"/>
                </a:solidFill>
                <a:effectLst/>
                <a:latin typeface="Constantia" panose="02030602050306030303" pitchFamily="18" charset="0"/>
                <a:ea typeface="Garamond" panose="02020404030301010803" pitchFamily="18" charset="0"/>
                <a:cs typeface="Garamond" panose="02020404030301010803" pitchFamily="18" charset="0"/>
              </a:rPr>
              <a:t> </a:t>
            </a:r>
            <a:r>
              <a:rPr lang="en-US" sz="2800" dirty="0">
                <a:solidFill>
                  <a:srgbClr val="231F20"/>
                </a:solidFill>
                <a:effectLst/>
                <a:latin typeface="Constantia" panose="02030602050306030303" pitchFamily="18" charset="0"/>
                <a:ea typeface="Garamond" panose="02020404030301010803" pitchFamily="18" charset="0"/>
                <a:cs typeface="Garamond" panose="02020404030301010803" pitchFamily="18" charset="0"/>
              </a:rPr>
              <a:t>on</a:t>
            </a:r>
            <a:r>
              <a:rPr lang="en-US" sz="2800" spc="5" dirty="0">
                <a:solidFill>
                  <a:srgbClr val="231F20"/>
                </a:solidFill>
                <a:effectLst/>
                <a:latin typeface="Constantia" panose="02030602050306030303" pitchFamily="18" charset="0"/>
                <a:ea typeface="Garamond" panose="02020404030301010803" pitchFamily="18" charset="0"/>
                <a:cs typeface="Garamond" panose="02020404030301010803" pitchFamily="18" charset="0"/>
              </a:rPr>
              <a:t> </a:t>
            </a:r>
            <a:r>
              <a:rPr lang="en-US" sz="2800" dirty="0">
                <a:solidFill>
                  <a:srgbClr val="231F20"/>
                </a:solidFill>
                <a:effectLst/>
                <a:latin typeface="Constantia" panose="02030602050306030303" pitchFamily="18" charset="0"/>
                <a:ea typeface="Garamond" panose="02020404030301010803" pitchFamily="18" charset="0"/>
                <a:cs typeface="Garamond" panose="02020404030301010803" pitchFamily="18" charset="0"/>
              </a:rPr>
              <a:t>a</a:t>
            </a:r>
            <a:r>
              <a:rPr lang="en-US" sz="2800" spc="5" dirty="0">
                <a:solidFill>
                  <a:srgbClr val="231F20"/>
                </a:solidFill>
                <a:effectLst/>
                <a:latin typeface="Constantia" panose="02030602050306030303" pitchFamily="18" charset="0"/>
                <a:ea typeface="Garamond" panose="02020404030301010803" pitchFamily="18" charset="0"/>
                <a:cs typeface="Garamond" panose="02020404030301010803" pitchFamily="18" charset="0"/>
              </a:rPr>
              <a:t> </a:t>
            </a:r>
            <a:r>
              <a:rPr lang="en-US" sz="2800" dirty="0">
                <a:solidFill>
                  <a:srgbClr val="231F20"/>
                </a:solidFill>
                <a:effectLst/>
                <a:latin typeface="Constantia" panose="02030602050306030303" pitchFamily="18" charset="0"/>
                <a:ea typeface="Garamond" panose="02020404030301010803" pitchFamily="18" charset="0"/>
                <a:cs typeface="Garamond" panose="02020404030301010803" pitchFamily="18" charset="0"/>
              </a:rPr>
              <a:t>nondiscriminatory</a:t>
            </a:r>
            <a:r>
              <a:rPr lang="en-US" sz="2800" spc="-260" dirty="0">
                <a:solidFill>
                  <a:srgbClr val="231F20"/>
                </a:solidFill>
                <a:effectLst/>
                <a:latin typeface="Constantia" panose="02030602050306030303" pitchFamily="18" charset="0"/>
                <a:ea typeface="Garamond" panose="02020404030301010803" pitchFamily="18" charset="0"/>
                <a:cs typeface="Garamond" panose="02020404030301010803" pitchFamily="18" charset="0"/>
              </a:rPr>
              <a:t> </a:t>
            </a:r>
            <a:r>
              <a:rPr lang="en-US" sz="2800" dirty="0">
                <a:solidFill>
                  <a:srgbClr val="231F20"/>
                </a:solidFill>
                <a:effectLst/>
                <a:latin typeface="Constantia" panose="02030602050306030303" pitchFamily="18" charset="0"/>
                <a:ea typeface="Garamond" panose="02020404030301010803" pitchFamily="18" charset="0"/>
                <a:cs typeface="Garamond" panose="02020404030301010803" pitchFamily="18" charset="0"/>
              </a:rPr>
              <a:t>basis</a:t>
            </a:r>
            <a:r>
              <a:rPr lang="en-US" sz="2800" spc="-65" dirty="0">
                <a:solidFill>
                  <a:srgbClr val="231F20"/>
                </a:solidFill>
                <a:effectLst/>
                <a:latin typeface="Constantia" panose="02030602050306030303" pitchFamily="18" charset="0"/>
                <a:ea typeface="Garamond" panose="02020404030301010803" pitchFamily="18" charset="0"/>
                <a:cs typeface="Garamond" panose="02020404030301010803" pitchFamily="18" charset="0"/>
              </a:rPr>
              <a:t> </a:t>
            </a:r>
            <a:r>
              <a:rPr lang="en-US" sz="2800" dirty="0">
                <a:solidFill>
                  <a:srgbClr val="231F20"/>
                </a:solidFill>
                <a:effectLst/>
                <a:latin typeface="Constantia" panose="02030602050306030303" pitchFamily="18" charset="0"/>
                <a:ea typeface="Garamond" panose="02020404030301010803" pitchFamily="18" charset="0"/>
                <a:cs typeface="Garamond" panose="02020404030301010803" pitchFamily="18" charset="0"/>
              </a:rPr>
              <a:t>to</a:t>
            </a:r>
            <a:r>
              <a:rPr lang="en-US" sz="2800" spc="-60" dirty="0">
                <a:solidFill>
                  <a:srgbClr val="231F20"/>
                </a:solidFill>
                <a:effectLst/>
                <a:latin typeface="Constantia" panose="02030602050306030303" pitchFamily="18" charset="0"/>
                <a:ea typeface="Garamond" panose="02020404030301010803" pitchFamily="18" charset="0"/>
                <a:cs typeface="Garamond" panose="02020404030301010803" pitchFamily="18" charset="0"/>
              </a:rPr>
              <a:t> </a:t>
            </a:r>
            <a:r>
              <a:rPr lang="en-US" sz="2800" dirty="0">
                <a:solidFill>
                  <a:srgbClr val="231F20"/>
                </a:solidFill>
                <a:effectLst/>
                <a:latin typeface="Constantia" panose="02030602050306030303" pitchFamily="18" charset="0"/>
                <a:ea typeface="Garamond" panose="02020404030301010803" pitchFamily="18" charset="0"/>
                <a:cs typeface="Garamond" panose="02020404030301010803" pitchFamily="18" charset="0"/>
              </a:rPr>
              <a:t>provide</a:t>
            </a:r>
            <a:r>
              <a:rPr lang="en-US" sz="2800" spc="-65" dirty="0">
                <a:solidFill>
                  <a:srgbClr val="231F20"/>
                </a:solidFill>
                <a:effectLst/>
                <a:latin typeface="Constantia" panose="02030602050306030303" pitchFamily="18" charset="0"/>
                <a:ea typeface="Garamond" panose="02020404030301010803" pitchFamily="18" charset="0"/>
                <a:cs typeface="Garamond" panose="02020404030301010803" pitchFamily="18" charset="0"/>
              </a:rPr>
              <a:t> </a:t>
            </a:r>
            <a:r>
              <a:rPr lang="en-US" sz="2800" dirty="0">
                <a:solidFill>
                  <a:srgbClr val="231F20"/>
                </a:solidFill>
                <a:effectLst/>
                <a:latin typeface="Constantia" panose="02030602050306030303" pitchFamily="18" charset="0"/>
                <a:ea typeface="Garamond" panose="02020404030301010803" pitchFamily="18" charset="0"/>
                <a:cs typeface="Garamond" panose="02020404030301010803" pitchFamily="18" charset="0"/>
              </a:rPr>
              <a:t>wholesale</a:t>
            </a:r>
            <a:r>
              <a:rPr lang="en-US" sz="2800" spc="-60" dirty="0">
                <a:solidFill>
                  <a:srgbClr val="231F20"/>
                </a:solidFill>
                <a:effectLst/>
                <a:latin typeface="Constantia" panose="02030602050306030303" pitchFamily="18" charset="0"/>
                <a:ea typeface="Garamond" panose="02020404030301010803" pitchFamily="18" charset="0"/>
                <a:cs typeface="Garamond" panose="02020404030301010803" pitchFamily="18" charset="0"/>
              </a:rPr>
              <a:t> </a:t>
            </a:r>
            <a:r>
              <a:rPr lang="en-US" sz="2800" dirty="0">
                <a:solidFill>
                  <a:srgbClr val="231F20"/>
                </a:solidFill>
                <a:effectLst/>
                <a:latin typeface="Constantia" panose="02030602050306030303" pitchFamily="18" charset="0"/>
                <a:ea typeface="Garamond" panose="02020404030301010803" pitchFamily="18" charset="0"/>
                <a:cs typeface="Garamond" panose="02020404030301010803" pitchFamily="18" charset="0"/>
              </a:rPr>
              <a:t>energy</a:t>
            </a:r>
            <a:r>
              <a:rPr lang="en-US" sz="2800" spc="-65" dirty="0">
                <a:solidFill>
                  <a:srgbClr val="231F20"/>
                </a:solidFill>
                <a:effectLst/>
                <a:latin typeface="Constantia" panose="02030602050306030303" pitchFamily="18" charset="0"/>
                <a:ea typeface="Garamond" panose="02020404030301010803" pitchFamily="18" charset="0"/>
                <a:cs typeface="Garamond" panose="02020404030301010803" pitchFamily="18" charset="0"/>
              </a:rPr>
              <a:t> </a:t>
            </a:r>
            <a:r>
              <a:rPr lang="en-US" sz="2800" dirty="0">
                <a:solidFill>
                  <a:srgbClr val="231F20"/>
                </a:solidFill>
                <a:effectLst/>
                <a:latin typeface="Constantia" panose="02030602050306030303" pitchFamily="18" charset="0"/>
                <a:ea typeface="Garamond" panose="02020404030301010803" pitchFamily="18" charset="0"/>
                <a:cs typeface="Garamond" panose="02020404030301010803" pitchFamily="18" charset="0"/>
              </a:rPr>
              <a:t>and</a:t>
            </a:r>
            <a:r>
              <a:rPr lang="en-US" sz="2800" spc="-60" dirty="0">
                <a:solidFill>
                  <a:srgbClr val="231F20"/>
                </a:solidFill>
                <a:effectLst/>
                <a:latin typeface="Constantia" panose="02030602050306030303" pitchFamily="18" charset="0"/>
                <a:ea typeface="Garamond" panose="02020404030301010803" pitchFamily="18" charset="0"/>
                <a:cs typeface="Garamond" panose="02020404030301010803" pitchFamily="18" charset="0"/>
              </a:rPr>
              <a:t> </a:t>
            </a:r>
            <a:r>
              <a:rPr lang="en-US" sz="2800" dirty="0">
                <a:solidFill>
                  <a:srgbClr val="231F20"/>
                </a:solidFill>
                <a:effectLst/>
                <a:latin typeface="Constantia" panose="02030602050306030303" pitchFamily="18" charset="0"/>
                <a:ea typeface="Garamond" panose="02020404030301010803" pitchFamily="18" charset="0"/>
                <a:cs typeface="Garamond" panose="02020404030301010803" pitchFamily="18" charset="0"/>
              </a:rPr>
              <a:t>energy</a:t>
            </a:r>
            <a:r>
              <a:rPr lang="en-US" sz="2800" spc="-65" dirty="0">
                <a:solidFill>
                  <a:srgbClr val="231F20"/>
                </a:solidFill>
                <a:effectLst/>
                <a:latin typeface="Constantia" panose="02030602050306030303" pitchFamily="18" charset="0"/>
                <a:ea typeface="Garamond" panose="02020404030301010803" pitchFamily="18" charset="0"/>
                <a:cs typeface="Garamond" panose="02020404030301010803" pitchFamily="18" charset="0"/>
              </a:rPr>
              <a:t> </a:t>
            </a:r>
            <a:r>
              <a:rPr lang="en-US" sz="2800" dirty="0">
                <a:solidFill>
                  <a:srgbClr val="231F20"/>
                </a:solidFill>
                <a:effectLst/>
                <a:latin typeface="Constantia" panose="02030602050306030303" pitchFamily="18" charset="0"/>
                <a:ea typeface="Garamond" panose="02020404030301010803" pitchFamily="18" charset="0"/>
                <a:cs typeface="Garamond" panose="02020404030301010803" pitchFamily="18" charset="0"/>
              </a:rPr>
              <a:t>services</a:t>
            </a:r>
            <a:r>
              <a:rPr lang="en-US" sz="2800" spc="-260" dirty="0">
                <a:solidFill>
                  <a:srgbClr val="231F20"/>
                </a:solidFill>
                <a:effectLst/>
                <a:latin typeface="Constantia" panose="02030602050306030303" pitchFamily="18" charset="0"/>
                <a:ea typeface="Garamond" panose="02020404030301010803" pitchFamily="18" charset="0"/>
                <a:cs typeface="Garamond" panose="02020404030301010803" pitchFamily="18" charset="0"/>
              </a:rPr>
              <a:t> </a:t>
            </a:r>
            <a:r>
              <a:rPr lang="en-US" sz="2800" dirty="0">
                <a:solidFill>
                  <a:srgbClr val="231F20"/>
                </a:solidFill>
                <a:effectLst/>
                <a:latin typeface="Constantia" panose="02030602050306030303" pitchFamily="18" charset="0"/>
                <a:ea typeface="Garamond" panose="02020404030301010803" pitchFamily="18" charset="0"/>
                <a:cs typeface="Garamond" panose="02020404030301010803" pitchFamily="18" charset="0"/>
              </a:rPr>
              <a:t>through</a:t>
            </a:r>
            <a:r>
              <a:rPr lang="en-US" sz="2800" spc="-35" dirty="0">
                <a:solidFill>
                  <a:srgbClr val="231F20"/>
                </a:solidFill>
                <a:effectLst/>
                <a:latin typeface="Constantia" panose="02030602050306030303" pitchFamily="18" charset="0"/>
                <a:ea typeface="Garamond" panose="02020404030301010803" pitchFamily="18" charset="0"/>
                <a:cs typeface="Garamond" panose="02020404030301010803" pitchFamily="18" charset="0"/>
              </a:rPr>
              <a:t> </a:t>
            </a:r>
            <a:r>
              <a:rPr lang="en-US" sz="2800" dirty="0">
                <a:solidFill>
                  <a:srgbClr val="231F20"/>
                </a:solidFill>
                <a:effectLst/>
                <a:latin typeface="Constantia" panose="02030602050306030303" pitchFamily="18" charset="0"/>
                <a:ea typeface="Garamond" panose="02020404030301010803" pitchFamily="18" charset="0"/>
                <a:cs typeface="Garamond" panose="02020404030301010803" pitchFamily="18" charset="0"/>
              </a:rPr>
              <a:t>open,</a:t>
            </a:r>
            <a:r>
              <a:rPr lang="en-US" sz="2800" spc="-30" dirty="0">
                <a:solidFill>
                  <a:srgbClr val="231F20"/>
                </a:solidFill>
                <a:effectLst/>
                <a:latin typeface="Constantia" panose="02030602050306030303" pitchFamily="18" charset="0"/>
                <a:ea typeface="Garamond" panose="02020404030301010803" pitchFamily="18" charset="0"/>
                <a:cs typeface="Garamond" panose="02020404030301010803" pitchFamily="18" charset="0"/>
              </a:rPr>
              <a:t> </a:t>
            </a:r>
            <a:r>
              <a:rPr lang="en-US" sz="2800" dirty="0">
                <a:solidFill>
                  <a:srgbClr val="231F20"/>
                </a:solidFill>
                <a:effectLst/>
                <a:latin typeface="Constantia" panose="02030602050306030303" pitchFamily="18" charset="0"/>
                <a:ea typeface="Garamond" panose="02020404030301010803" pitchFamily="18" charset="0"/>
                <a:cs typeface="Garamond" panose="02020404030301010803" pitchFamily="18" charset="0"/>
              </a:rPr>
              <a:t>transparent</a:t>
            </a:r>
            <a:r>
              <a:rPr lang="en-US" sz="2800" spc="-35" dirty="0">
                <a:solidFill>
                  <a:srgbClr val="231F20"/>
                </a:solidFill>
                <a:effectLst/>
                <a:latin typeface="Constantia" panose="02030602050306030303" pitchFamily="18" charset="0"/>
                <a:ea typeface="Garamond" panose="02020404030301010803" pitchFamily="18" charset="0"/>
                <a:cs typeface="Garamond" panose="02020404030301010803" pitchFamily="18" charset="0"/>
              </a:rPr>
              <a:t> </a:t>
            </a:r>
            <a:r>
              <a:rPr lang="en-US" sz="2800" dirty="0">
                <a:solidFill>
                  <a:srgbClr val="231F20"/>
                </a:solidFill>
                <a:effectLst/>
                <a:latin typeface="Constantia" panose="02030602050306030303" pitchFamily="18" charset="0"/>
                <a:ea typeface="Garamond" panose="02020404030301010803" pitchFamily="18" charset="0"/>
                <a:cs typeface="Garamond" panose="02020404030301010803" pitchFamily="18" charset="0"/>
              </a:rPr>
              <a:t>markets</a:t>
            </a:r>
            <a:r>
              <a:rPr lang="en-US" sz="2800" spc="-30" dirty="0">
                <a:solidFill>
                  <a:srgbClr val="231F20"/>
                </a:solidFill>
                <a:effectLst/>
                <a:latin typeface="Constantia" panose="02030602050306030303" pitchFamily="18" charset="0"/>
                <a:ea typeface="Garamond" panose="02020404030301010803" pitchFamily="18" charset="0"/>
                <a:cs typeface="Garamond" panose="02020404030301010803" pitchFamily="18" charset="0"/>
              </a:rPr>
              <a:t> </a:t>
            </a:r>
            <a:r>
              <a:rPr lang="en-US" sz="2800" dirty="0">
                <a:solidFill>
                  <a:srgbClr val="231F20"/>
                </a:solidFill>
                <a:effectLst/>
                <a:latin typeface="Constantia" panose="02030602050306030303" pitchFamily="18" charset="0"/>
                <a:ea typeface="Garamond" panose="02020404030301010803" pitchFamily="18" charset="0"/>
                <a:cs typeface="Garamond" panose="02020404030301010803" pitchFamily="18" charset="0"/>
              </a:rPr>
              <a:t>or</a:t>
            </a:r>
            <a:r>
              <a:rPr lang="en-US" sz="2800" spc="-35" dirty="0">
                <a:solidFill>
                  <a:srgbClr val="231F20"/>
                </a:solidFill>
                <a:effectLst/>
                <a:latin typeface="Constantia" panose="02030602050306030303" pitchFamily="18" charset="0"/>
                <a:ea typeface="Garamond" panose="02020404030301010803" pitchFamily="18" charset="0"/>
                <a:cs typeface="Garamond" panose="02020404030301010803" pitchFamily="18" charset="0"/>
              </a:rPr>
              <a:t> </a:t>
            </a:r>
            <a:r>
              <a:rPr lang="en-US" sz="2800" dirty="0">
                <a:solidFill>
                  <a:srgbClr val="231F20"/>
                </a:solidFill>
                <a:effectLst/>
                <a:latin typeface="Constantia" panose="02030602050306030303" pitchFamily="18" charset="0"/>
                <a:ea typeface="Garamond" panose="02020404030301010803" pitchFamily="18" charset="0"/>
                <a:cs typeface="Garamond" panose="02020404030301010803" pitchFamily="18" charset="0"/>
              </a:rPr>
              <a:t>at</a:t>
            </a:r>
            <a:r>
              <a:rPr lang="en-US" sz="2800" spc="-30" dirty="0">
                <a:solidFill>
                  <a:srgbClr val="231F20"/>
                </a:solidFill>
                <a:effectLst/>
                <a:latin typeface="Constantia" panose="02030602050306030303" pitchFamily="18" charset="0"/>
                <a:ea typeface="Garamond" panose="02020404030301010803" pitchFamily="18" charset="0"/>
                <a:cs typeface="Garamond" panose="02020404030301010803" pitchFamily="18" charset="0"/>
              </a:rPr>
              <a:t> </a:t>
            </a:r>
            <a:r>
              <a:rPr lang="en-US" sz="2800" dirty="0">
                <a:solidFill>
                  <a:srgbClr val="231F20"/>
                </a:solidFill>
                <a:effectLst/>
                <a:latin typeface="Constantia" panose="02030602050306030303" pitchFamily="18" charset="0"/>
                <a:ea typeface="Garamond" panose="02020404030301010803" pitchFamily="18" charset="0"/>
                <a:cs typeface="Garamond" panose="02020404030301010803" pitchFamily="18" charset="0"/>
              </a:rPr>
              <a:t>just</a:t>
            </a:r>
            <a:r>
              <a:rPr lang="en-US" sz="2800" spc="-35" dirty="0">
                <a:solidFill>
                  <a:srgbClr val="231F20"/>
                </a:solidFill>
                <a:effectLst/>
                <a:latin typeface="Constantia" panose="02030602050306030303" pitchFamily="18" charset="0"/>
                <a:ea typeface="Garamond" panose="02020404030301010803" pitchFamily="18" charset="0"/>
                <a:cs typeface="Garamond" panose="02020404030301010803" pitchFamily="18" charset="0"/>
              </a:rPr>
              <a:t> </a:t>
            </a:r>
            <a:r>
              <a:rPr lang="en-US" sz="2800" dirty="0">
                <a:solidFill>
                  <a:srgbClr val="231F20"/>
                </a:solidFill>
                <a:effectLst/>
                <a:latin typeface="Constantia" panose="02030602050306030303" pitchFamily="18" charset="0"/>
                <a:ea typeface="Garamond" panose="02020404030301010803" pitchFamily="18" charset="0"/>
                <a:cs typeface="Garamond" panose="02020404030301010803" pitchFamily="18" charset="0"/>
              </a:rPr>
              <a:t>and</a:t>
            </a:r>
            <a:r>
              <a:rPr lang="en-US" sz="2800" spc="-30" dirty="0">
                <a:solidFill>
                  <a:srgbClr val="231F20"/>
                </a:solidFill>
                <a:effectLst/>
                <a:latin typeface="Constantia" panose="02030602050306030303" pitchFamily="18" charset="0"/>
                <a:ea typeface="Garamond" panose="02020404030301010803" pitchFamily="18" charset="0"/>
                <a:cs typeface="Garamond" panose="02020404030301010803" pitchFamily="18" charset="0"/>
              </a:rPr>
              <a:t> </a:t>
            </a:r>
            <a:r>
              <a:rPr lang="en-US" sz="2800" dirty="0">
                <a:solidFill>
                  <a:srgbClr val="231F20"/>
                </a:solidFill>
                <a:effectLst/>
                <a:latin typeface="Constantia" panose="02030602050306030303" pitchFamily="18" charset="0"/>
                <a:ea typeface="Garamond" panose="02020404030301010803" pitchFamily="18" charset="0"/>
                <a:cs typeface="Garamond" panose="02020404030301010803" pitchFamily="18" charset="0"/>
              </a:rPr>
              <a:t>reasonable</a:t>
            </a:r>
            <a:r>
              <a:rPr lang="en-US" sz="2800" spc="-15" dirty="0">
                <a:solidFill>
                  <a:srgbClr val="231F20"/>
                </a:solidFill>
                <a:effectLst/>
                <a:latin typeface="Constantia" panose="02030602050306030303" pitchFamily="18" charset="0"/>
                <a:ea typeface="Garamond" panose="02020404030301010803" pitchFamily="18" charset="0"/>
                <a:cs typeface="Garamond" panose="02020404030301010803" pitchFamily="18" charset="0"/>
              </a:rPr>
              <a:t> </a:t>
            </a:r>
            <a:r>
              <a:rPr lang="en-US" sz="2800" dirty="0">
                <a:solidFill>
                  <a:srgbClr val="231F20"/>
                </a:solidFill>
                <a:effectLst/>
                <a:latin typeface="Constantia" panose="02030602050306030303" pitchFamily="18" charset="0"/>
                <a:ea typeface="Garamond" panose="02020404030301010803" pitchFamily="18" charset="0"/>
                <a:cs typeface="Garamond" panose="02020404030301010803" pitchFamily="18" charset="0"/>
              </a:rPr>
              <a:t>rates</a:t>
            </a:r>
            <a:r>
              <a:rPr lang="en-US" sz="2800" spc="-15" dirty="0">
                <a:solidFill>
                  <a:srgbClr val="231F20"/>
                </a:solidFill>
                <a:effectLst/>
                <a:latin typeface="Constantia" panose="02030602050306030303" pitchFamily="18" charset="0"/>
                <a:ea typeface="Garamond" panose="02020404030301010803" pitchFamily="18" charset="0"/>
                <a:cs typeface="Garamond" panose="02020404030301010803" pitchFamily="18" charset="0"/>
              </a:rPr>
              <a:t> </a:t>
            </a:r>
            <a:r>
              <a:rPr lang="en-US" sz="2800" dirty="0">
                <a:solidFill>
                  <a:srgbClr val="231F20"/>
                </a:solidFill>
                <a:effectLst/>
                <a:latin typeface="Constantia" panose="02030602050306030303" pitchFamily="18" charset="0"/>
                <a:ea typeface="Garamond" panose="02020404030301010803" pitchFamily="18" charset="0"/>
                <a:cs typeface="Garamond" panose="02020404030301010803" pitchFamily="18" charset="0"/>
              </a:rPr>
              <a:t>to</a:t>
            </a:r>
            <a:r>
              <a:rPr lang="en-US" sz="2800" spc="-15" dirty="0">
                <a:solidFill>
                  <a:srgbClr val="231F20"/>
                </a:solidFill>
                <a:effectLst/>
                <a:latin typeface="Constantia" panose="02030602050306030303" pitchFamily="18" charset="0"/>
                <a:ea typeface="Garamond" panose="02020404030301010803" pitchFamily="18" charset="0"/>
                <a:cs typeface="Garamond" panose="02020404030301010803" pitchFamily="18" charset="0"/>
              </a:rPr>
              <a:t> </a:t>
            </a:r>
            <a:r>
              <a:rPr lang="en-US" sz="2800" dirty="0">
                <a:solidFill>
                  <a:srgbClr val="231F20"/>
                </a:solidFill>
                <a:effectLst/>
                <a:latin typeface="Constantia" panose="02030602050306030303" pitchFamily="18" charset="0"/>
                <a:ea typeface="Garamond" panose="02020404030301010803" pitchFamily="18" charset="0"/>
                <a:cs typeface="Garamond" panose="02020404030301010803" pitchFamily="18" charset="0"/>
              </a:rPr>
              <a:t>the</a:t>
            </a:r>
            <a:r>
              <a:rPr lang="en-US" sz="2800" spc="-15" dirty="0">
                <a:solidFill>
                  <a:srgbClr val="231F20"/>
                </a:solidFill>
                <a:effectLst/>
                <a:latin typeface="Constantia" panose="02030602050306030303" pitchFamily="18" charset="0"/>
                <a:ea typeface="Garamond" panose="02020404030301010803" pitchFamily="18" charset="0"/>
                <a:cs typeface="Garamond" panose="02020404030301010803" pitchFamily="18" charset="0"/>
              </a:rPr>
              <a:t> </a:t>
            </a:r>
            <a:r>
              <a:rPr lang="en-US" sz="2800" dirty="0">
                <a:solidFill>
                  <a:srgbClr val="231F20"/>
                </a:solidFill>
                <a:effectLst/>
                <a:latin typeface="Constantia" panose="02030602050306030303" pitchFamily="18" charset="0"/>
                <a:ea typeface="Garamond" panose="02020404030301010803" pitchFamily="18" charset="0"/>
                <a:cs typeface="Garamond" panose="02020404030301010803" pitchFamily="18" charset="0"/>
              </a:rPr>
              <a:t>local</a:t>
            </a:r>
            <a:r>
              <a:rPr lang="en-US" sz="2800" spc="-15" dirty="0">
                <a:solidFill>
                  <a:srgbClr val="231F20"/>
                </a:solidFill>
                <a:effectLst/>
                <a:latin typeface="Constantia" panose="02030602050306030303" pitchFamily="18" charset="0"/>
                <a:ea typeface="Garamond" panose="02020404030301010803" pitchFamily="18" charset="0"/>
                <a:cs typeface="Garamond" panose="02020404030301010803" pitchFamily="18" charset="0"/>
              </a:rPr>
              <a:t> </a:t>
            </a:r>
            <a:r>
              <a:rPr lang="en-US" sz="2800" dirty="0">
                <a:solidFill>
                  <a:srgbClr val="231F20"/>
                </a:solidFill>
                <a:effectLst/>
                <a:latin typeface="Constantia" panose="02030602050306030303" pitchFamily="18" charset="0"/>
                <a:ea typeface="Garamond" panose="02020404030301010803" pitchFamily="18" charset="0"/>
                <a:cs typeface="Garamond" panose="02020404030301010803" pitchFamily="18" charset="0"/>
              </a:rPr>
              <a:t>distribution</a:t>
            </a:r>
            <a:r>
              <a:rPr lang="en-US" sz="2800" spc="-15" dirty="0">
                <a:solidFill>
                  <a:srgbClr val="231F20"/>
                </a:solidFill>
                <a:effectLst/>
                <a:latin typeface="Constantia" panose="02030602050306030303" pitchFamily="18" charset="0"/>
                <a:ea typeface="Garamond" panose="02020404030301010803" pitchFamily="18" charset="0"/>
                <a:cs typeface="Garamond" panose="02020404030301010803" pitchFamily="18" charset="0"/>
              </a:rPr>
              <a:t> </a:t>
            </a:r>
            <a:r>
              <a:rPr lang="en-US" sz="2800" dirty="0">
                <a:solidFill>
                  <a:srgbClr val="231F20"/>
                </a:solidFill>
                <a:effectLst/>
                <a:latin typeface="Constantia" panose="02030602050306030303" pitchFamily="18" charset="0"/>
                <a:ea typeface="Garamond" panose="02020404030301010803" pitchFamily="18" charset="0"/>
                <a:cs typeface="Garamond" panose="02020404030301010803" pitchFamily="18" charset="0"/>
              </a:rPr>
              <a:t>company</a:t>
            </a:r>
            <a:endParaRPr lang="en-US" sz="2800" dirty="0">
              <a:effectLst/>
              <a:latin typeface="Constantia" panose="02030602050306030303" pitchFamily="18" charset="0"/>
              <a:ea typeface="Garamond" panose="02020404030301010803" pitchFamily="18" charset="0"/>
              <a:cs typeface="Garamond" panose="02020404030301010803" pitchFamily="18" charset="0"/>
            </a:endParaRPr>
          </a:p>
          <a:p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647DB3D-E2A7-59B3-1068-0B4E43C7198E}"/>
              </a:ext>
            </a:extLst>
          </p:cNvPr>
          <p:cNvSpPr/>
          <p:nvPr/>
        </p:nvSpPr>
        <p:spPr>
          <a:xfrm>
            <a:off x="336331" y="315310"/>
            <a:ext cx="11529848" cy="6243145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88634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2138</TotalTime>
  <Words>644</Words>
  <Application>Microsoft Office PowerPoint</Application>
  <PresentationFormat>Widescreen</PresentationFormat>
  <Paragraphs>87</Paragraphs>
  <Slides>11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Calibri</vt:lpstr>
      <vt:lpstr>Calibri Light</vt:lpstr>
      <vt:lpstr>Constantia</vt:lpstr>
      <vt:lpstr>Garamond</vt:lpstr>
      <vt:lpstr>Office Theme</vt:lpstr>
      <vt:lpstr>Community and Customer  Bill of Rights </vt:lpstr>
      <vt:lpstr>Energy System Values</vt:lpstr>
      <vt:lpstr>Sustainability</vt:lpstr>
      <vt:lpstr>Resilience</vt:lpstr>
      <vt:lpstr>Energy Justice</vt:lpstr>
      <vt:lpstr>A Level Playing Field</vt:lpstr>
      <vt:lpstr>A Transactive Energy Tariff</vt:lpstr>
      <vt:lpstr>What Can Communities Do?</vt:lpstr>
      <vt:lpstr> Customer Bill of Rights</vt:lpstr>
      <vt:lpstr> Community Bill of Rights</vt:lpstr>
      <vt:lpstr>Questions?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Storage for Microgrids</dc:title>
  <dc:creator>Baird Brown</dc:creator>
  <cp:lastModifiedBy>Sierra Dall</cp:lastModifiedBy>
  <cp:revision>13</cp:revision>
  <dcterms:created xsi:type="dcterms:W3CDTF">2023-05-20T18:22:28Z</dcterms:created>
  <dcterms:modified xsi:type="dcterms:W3CDTF">2023-07-25T15:33:55Z</dcterms:modified>
</cp:coreProperties>
</file>