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302" r:id="rId2"/>
    <p:sldId id="1311" r:id="rId3"/>
    <p:sldId id="1321" r:id="rId4"/>
    <p:sldId id="1308" r:id="rId5"/>
    <p:sldId id="1312" r:id="rId6"/>
    <p:sldId id="1309" r:id="rId7"/>
    <p:sldId id="1314" r:id="rId8"/>
    <p:sldId id="1318" r:id="rId9"/>
    <p:sldId id="1316" r:id="rId10"/>
    <p:sldId id="1320" r:id="rId11"/>
    <p:sldId id="1307" r:id="rId12"/>
    <p:sldId id="131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51A44-3D1F-49ED-A36A-637798CD4A4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C3BC9-C315-4BFF-BF6A-3438A427B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4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172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018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40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80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359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28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532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98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407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507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882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75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5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2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96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1337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0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02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70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9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8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4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0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3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4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7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5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1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5/3/2022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22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.allwhitebackground.com/plain-vector-white-background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2320240SB23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climatecenter.org/wp-content/uploads/2023/07/SB-233-Handout-07.10.2023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mailto:Robert.Perry108@gmail.com" TargetMode="External"/><Relationship Id="rId4" Type="http://schemas.openxmlformats.org/officeDocument/2006/relationships/hyperlink" Target="http://www.allwhitebackground.com/plain-vector-white-background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ergy.ca.gov/data-reports/energy-almanac/zero-emission-vehicle-and-infrastructure-statistics" TargetMode="Externa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ergy.ca.gov/data-reports/energy-almanac/zero-emission-vehicle-and-infrastructure-statistic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ergysavingtrust.org.uk/wp-content/uploads/2022/05/Energy-Saving-Trust_Powerloop-Vehicle-to-Grid-Best-Practice-Guide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378775318306499?via%3Dihu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6811-F5DD-4C37-813E-AEC814614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04" y="429724"/>
            <a:ext cx="10972800" cy="2313475"/>
          </a:xfrm>
        </p:spPr>
        <p:txBody>
          <a:bodyPr>
            <a:normAutofit/>
          </a:bodyPr>
          <a:lstStyle/>
          <a:p>
            <a:r>
              <a:rPr lang="en-US" sz="5300" b="1" dirty="0">
                <a:solidFill>
                  <a:srgbClr val="00B05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Vehicle-to-Everything (V2X): </a:t>
            </a:r>
            <a:br>
              <a:rPr lang="en-US" sz="5300" b="1" dirty="0">
                <a:solidFill>
                  <a:srgbClr val="00B05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n-US" sz="5300" b="1" dirty="0">
                <a:solidFill>
                  <a:srgbClr val="00B05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 Moonshot Technology</a:t>
            </a:r>
            <a:br>
              <a:rPr lang="en-US" sz="5300" b="1" dirty="0">
                <a:solidFill>
                  <a:srgbClr val="7030A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22E1E-481C-4760-BED8-06CF4B745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2751" y="3202784"/>
            <a:ext cx="3423249" cy="16732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HGMaruGothicMPRO" panose="020B0400000000000000" pitchFamily="34" charset="-128"/>
              </a:rPr>
              <a:t>Robert Perry,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HGMaruGothicMPRO" panose="020B0400000000000000" pitchFamily="34" charset="-128"/>
              </a:rPr>
              <a:t>Principal Analyst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HGMaruGothicMPRO" panose="020B0400000000000000" pitchFamily="34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HGMaruGothicMPRO" panose="020B0400000000000000" pitchFamily="34" charset="-128"/>
              </a:rPr>
              <a:t>July 27, 2023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8D2381AA-F607-433C-BFA8-69375D741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04" y="2743199"/>
            <a:ext cx="2594239" cy="25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0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CBDB-723E-40E0-AFAF-2C2CAE41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99" y="414049"/>
            <a:ext cx="10782575" cy="11921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SB 233 Bidirectional Mandate:</a:t>
            </a:r>
            <a:b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A Matter of Public Safety / National Security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2FA3A5-AF52-4282-9169-3817BDBC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748" y="6391273"/>
            <a:ext cx="7535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908EF1-9DF0-4B62-8C1B-ECF79D3F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81749"/>
            <a:ext cx="667286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Perry/Synergistic 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C4EE6-75D3-AE96-032B-10C107ECD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28800"/>
            <a:ext cx="10353762" cy="4365266"/>
          </a:xfrm>
        </p:spPr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en-US" sz="1700" b="1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SB-233 Electric vehicles and electric vehicle supply equipment: bidirectional capability</a:t>
            </a:r>
            <a:r>
              <a:rPr lang="en-US" sz="1700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en-US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“This bill would require that, beginning in model year 2030, all new electric vehicles sold in California be bidirectional capable, including light-duty motor vehicles and school buses, except as exempted by the state board.”</a:t>
            </a:r>
          </a:p>
          <a:p>
            <a:pPr marL="36900" indent="0">
              <a:buNone/>
            </a:pPr>
            <a:r>
              <a:rPr lang="en-US" sz="1700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Public Safety and National Security Interests require a mandate.</a:t>
            </a:r>
            <a:r>
              <a:rPr lang="en-US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President Eisenhower justified the 1956 National Interstate and Defense Highways Act on national security grounds. V2X would leverage this infrastructure to create a secondary, mobile energy system that will provide energy security.</a:t>
            </a:r>
          </a:p>
          <a:p>
            <a:pPr marL="36900" indent="0">
              <a:buNone/>
            </a:pPr>
            <a:r>
              <a:rPr lang="en-US" sz="1700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Climate Change makes implementing V2X a “life or death” issue.</a:t>
            </a:r>
            <a:r>
              <a:rPr lang="en-US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170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Power outages during extreme heat (Phoenix) or cold (Texas) will claim lives.</a:t>
            </a:r>
            <a:endParaRPr lang="en-US" sz="1700" b="1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  <a:p>
            <a:pPr marL="36900" indent="0">
              <a:buNone/>
            </a:pPr>
            <a:r>
              <a:rPr lang="en-US" sz="17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Auto Manufacturer Opposition: Thou Doth Protest Too Much (Again).</a:t>
            </a:r>
            <a:r>
              <a:rPr lang="en-US" sz="170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Automakers have fought past mandates (s</a:t>
            </a:r>
            <a:r>
              <a:rPr lang="en-US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eatbelts,</a:t>
            </a:r>
            <a:r>
              <a:rPr lang="en-US" sz="170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c</a:t>
            </a:r>
            <a:r>
              <a:rPr lang="en-US" sz="17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atalytic converters, etc.</a:t>
            </a:r>
            <a:r>
              <a:rPr lang="en-US" sz="170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) tooth and nail. They claim to support V2X but oppose the mandates based on alleged consumer choice and cost considerations.</a:t>
            </a:r>
          </a:p>
          <a:p>
            <a:pPr marL="36900" indent="0">
              <a:buNone/>
            </a:pPr>
            <a:r>
              <a:rPr lang="en-US" sz="17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A mandate ensures equal access as a “standard feature”.</a:t>
            </a:r>
            <a:r>
              <a:rPr lang="en-US" sz="170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Optional offerings will limit implementation to high-end models and trims, delaying access by used-EV buyers.</a:t>
            </a:r>
            <a:endParaRPr lang="en-US" sz="1700" b="1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  <a:p>
            <a:pPr marL="36900" indent="0">
              <a:buNone/>
            </a:pPr>
            <a:r>
              <a:rPr lang="en-US" sz="1700" b="1" u="sng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Source</a:t>
            </a:r>
            <a:r>
              <a:rPr lang="en-US" sz="17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: The  Climate Center, “</a:t>
            </a:r>
            <a:r>
              <a:rPr lang="en-US" sz="1700" b="1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 233 Fact Sheet</a:t>
            </a:r>
            <a:r>
              <a:rPr lang="en-US" sz="17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”</a:t>
            </a:r>
          </a:p>
          <a:p>
            <a:pPr marL="36900" indent="0">
              <a:buNone/>
            </a:pPr>
            <a:endParaRPr lang="en-US" sz="1600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4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CBDB-723E-40E0-AFAF-2C2CAE41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01759"/>
            <a:ext cx="10534488" cy="64781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Takeaways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B8A02-6CAB-478B-8F65-FAB9AAD8E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719" y="1049573"/>
            <a:ext cx="10704564" cy="4731026"/>
          </a:xfrm>
        </p:spPr>
        <p:txBody>
          <a:bodyPr>
            <a:normAutofit fontScale="925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V2X Bidirectionality is Essential to a Successful Electrification Transition.</a:t>
            </a:r>
            <a:r>
              <a:rPr lang="en-US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V2X storage capacity is just too great given limited mineral resources.</a:t>
            </a:r>
            <a:endParaRPr lang="en-US" sz="18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V2X Use Cases must be Assessed equally</a:t>
            </a:r>
            <a:r>
              <a:rPr lang="en-US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Benefits from BTM use cases (V2H, V2B, V2V) are sufficient to warrant implementation irrespective of V2G hurdles.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V2G Will Likely be the Last V2X Use Case Implemented (Do we even need it?).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 V2X Deployment will Require Integration of Workplace/Public Charging with Residential/ Public Discharging</a:t>
            </a:r>
            <a:r>
              <a:rPr lang="en-US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Local/state planning must identify likely charge/discharge scenarios.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V2X debate is not “If” but “When” and more importantly, “How</a:t>
            </a:r>
            <a:r>
              <a:rPr lang="en-US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No stakeholder directly opposes V2X, but many advocate for a market-based approach. Public interest demands strong government oversight to ensure proactive development and equitable access.</a:t>
            </a:r>
          </a:p>
          <a:p>
            <a:pPr marL="36900" indent="0">
              <a:buNone/>
            </a:pPr>
            <a:r>
              <a:rPr lang="en-US" sz="1800" b="1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Incremental Costs are Relatively Minimal.</a:t>
            </a:r>
            <a:r>
              <a:rPr lang="en-US" sz="180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Adding bidirectional capability to EVs typically requires an inexpensive software upgrade at negligible cost to automakers (and occasionally requires an inexpensive diode change). Hundreds, not thousands, of dollars.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personal experience with Audi Beam “Rings” (see below).</a:t>
            </a:r>
            <a:r>
              <a:rPr lang="en-US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didn’t ask for it, but it came with the car. I would trade it for V2X in a heartbeat!</a:t>
            </a:r>
            <a:endParaRPr lang="en-US" sz="18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2FA3A5-AF52-4282-9169-3817BDBC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748" y="6391273"/>
            <a:ext cx="7535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908EF1-9DF0-4B62-8C1B-ECF79D3F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1749"/>
            <a:ext cx="667286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Perry/Synergistic 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8606A-EBC1-2A83-72B3-7AB686B17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30" y="5627363"/>
            <a:ext cx="10353763" cy="5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17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6811-F5DD-4C37-813E-AEC814614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04" y="429724"/>
            <a:ext cx="10972800" cy="2313475"/>
          </a:xfrm>
        </p:spPr>
        <p:txBody>
          <a:bodyPr>
            <a:normAutofit/>
          </a:bodyPr>
          <a:lstStyle/>
          <a:p>
            <a:r>
              <a:rPr lang="en-US" sz="5300" b="1" dirty="0">
                <a:solidFill>
                  <a:srgbClr val="00B05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Thank You!</a:t>
            </a:r>
            <a:br>
              <a:rPr lang="en-US" sz="5300" b="1" dirty="0">
                <a:solidFill>
                  <a:srgbClr val="7030A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22E1E-481C-4760-BED8-06CF4B745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231" y="3202784"/>
            <a:ext cx="4990769" cy="16732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HGMaruGothicMPRO" panose="020B0400000000000000" pitchFamily="34" charset="-128"/>
              </a:rPr>
              <a:t>Robert Perry, Principal Analyst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HGMaruGothicMPRO" panose="020B0400000000000000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Robert.Perry108@gmail.com</a:t>
            </a:r>
            <a:endParaRPr lang="en-US" sz="2000" b="1" dirty="0">
              <a:solidFill>
                <a:srgbClr val="0070C0"/>
              </a:solidFill>
              <a:effectLst/>
              <a:latin typeface="Century Gothic" panose="020B0502020202020204" pitchFamily="34" charset="0"/>
              <a:ea typeface="HGMaruGothicMPRO" panose="020B0400000000000000" pitchFamily="34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HGMaruGothicMPRO" panose="020B0400000000000000" pitchFamily="34" charset="-128"/>
              </a:rPr>
              <a:t>(818) 384-4557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8D2381AA-F607-433C-BFA8-69375D741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04" y="2743199"/>
            <a:ext cx="2594239" cy="25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CBDB-723E-40E0-AFAF-2C2CAE41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99" y="414049"/>
            <a:ext cx="10782575" cy="11921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 is V2X?</a:t>
            </a:r>
            <a:b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n-US" sz="27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(and what is missing in this chart?)</a:t>
            </a:r>
            <a:b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2FA3A5-AF52-4282-9169-3817BDBC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748" y="6391273"/>
            <a:ext cx="7535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908EF1-9DF0-4B62-8C1B-ECF79D3F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81749"/>
            <a:ext cx="667286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Perry/Synergistic Solutions</a:t>
            </a:r>
          </a:p>
        </p:txBody>
      </p:sp>
      <p:pic>
        <p:nvPicPr>
          <p:cNvPr id="8" name="Content Placeholder 7" descr="A diagram of a company&#10;&#10;Description automatically generated">
            <a:extLst>
              <a:ext uri="{FF2B5EF4-FFF2-40B4-BE49-F238E27FC236}">
                <a16:creationId xmlns:a16="http://schemas.microsoft.com/office/drawing/2014/main" id="{42754237-CD4E-BFD0-8998-59862B842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12" y="1260684"/>
            <a:ext cx="9262630" cy="5183267"/>
          </a:xfrm>
        </p:spPr>
      </p:pic>
    </p:spTree>
    <p:extLst>
      <p:ext uri="{BB962C8B-B14F-4D97-AF65-F5344CB8AC3E}">
        <p14:creationId xmlns:p14="http://schemas.microsoft.com/office/powerpoint/2010/main" val="68725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CBDB-723E-40E0-AFAF-2C2CAE41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99" y="414049"/>
            <a:ext cx="10782575" cy="11921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What is V2X?</a:t>
            </a:r>
            <a:b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n-US" sz="27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(and what is missing in this chart?)</a:t>
            </a:r>
            <a:b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2FA3A5-AF52-4282-9169-3817BDBC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748" y="6391273"/>
            <a:ext cx="7535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908EF1-9DF0-4B62-8C1B-ECF79D3F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81749"/>
            <a:ext cx="667286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Perry/Synergistic Solutions</a:t>
            </a:r>
          </a:p>
        </p:txBody>
      </p:sp>
      <p:pic>
        <p:nvPicPr>
          <p:cNvPr id="8" name="Content Placeholder 7" descr="A diagram of a company&#10;&#10;Description automatically generated">
            <a:extLst>
              <a:ext uri="{FF2B5EF4-FFF2-40B4-BE49-F238E27FC236}">
                <a16:creationId xmlns:a16="http://schemas.microsoft.com/office/drawing/2014/main" id="{42754237-CD4E-BFD0-8998-59862B842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12" y="1260684"/>
            <a:ext cx="9262630" cy="518326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FF81E5-DFE5-9682-C00B-456E8B8C7D8F}"/>
              </a:ext>
            </a:extLst>
          </p:cNvPr>
          <p:cNvSpPr txBox="1"/>
          <p:nvPr/>
        </p:nvSpPr>
        <p:spPr>
          <a:xfrm>
            <a:off x="7803050" y="4075566"/>
            <a:ext cx="10882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highlight>
                  <a:srgbClr val="FF0000"/>
                </a:highlight>
                <a:latin typeface="Century Gothic" panose="020B0502020202020204" pitchFamily="34" charset="0"/>
              </a:rPr>
              <a:t>        V2V       _</a:t>
            </a:r>
            <a:r>
              <a:rPr lang="en-US" sz="1000" b="1" dirty="0">
                <a:highlight>
                  <a:srgbClr val="FF0000"/>
                </a:highlight>
              </a:rPr>
              <a:t>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3DE92-1AFF-F1BE-9CB9-184A60EF1FC4}"/>
              </a:ext>
            </a:extLst>
          </p:cNvPr>
          <p:cNvSpPr txBox="1"/>
          <p:nvPr/>
        </p:nvSpPr>
        <p:spPr>
          <a:xfrm>
            <a:off x="7550317" y="4289983"/>
            <a:ext cx="159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Vehicle-to-Vehicle: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Transfer between EVs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(a range anxiety solution)</a:t>
            </a:r>
          </a:p>
        </p:txBody>
      </p:sp>
    </p:spTree>
    <p:extLst>
      <p:ext uri="{BB962C8B-B14F-4D97-AF65-F5344CB8AC3E}">
        <p14:creationId xmlns:p14="http://schemas.microsoft.com/office/powerpoint/2010/main" val="178058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CBDB-723E-40E0-AFAF-2C2CAE41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368" y="17571"/>
            <a:ext cx="11125347" cy="12573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EV Battery Statistics (2022)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2FA3A5-AF52-4282-9169-3817BDBC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748" y="6391273"/>
            <a:ext cx="7535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908EF1-9DF0-4B62-8C1B-ECF79D3F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81749"/>
            <a:ext cx="667286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Perry/Synergistic Solutions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B4D4DE-5044-9247-5602-0525D9D75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68" y="1283062"/>
            <a:ext cx="7226716" cy="4489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9E068F-B1D8-7318-1F9D-633A8906F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441" y="1283062"/>
            <a:ext cx="3528079" cy="5127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BA2779-B690-DDB5-1006-ED9540F1A861}"/>
              </a:ext>
            </a:extLst>
          </p:cNvPr>
          <p:cNvSpPr txBox="1"/>
          <p:nvPr/>
        </p:nvSpPr>
        <p:spPr>
          <a:xfrm>
            <a:off x="615641" y="5923178"/>
            <a:ext cx="6971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California Energy Commission, “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Zero Emission Vehicle and Infrastructure Statistics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1400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4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CBDB-723E-40E0-AFAF-2C2CAE41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01759"/>
            <a:ext cx="10282954" cy="92685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EV Capacity (2023-All Classes)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2FA3A5-AF52-4282-9169-3817BDBC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748" y="6391273"/>
            <a:ext cx="7535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908EF1-9DF0-4B62-8C1B-ECF79D3F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1749"/>
            <a:ext cx="667286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Perry/Synergistic Solutions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98930-074A-6963-EE0D-D856FE59B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27" y="3268573"/>
            <a:ext cx="11811181" cy="24677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DF1FC2-060D-390A-D8A1-3AC0901A7D8D}"/>
              </a:ext>
            </a:extLst>
          </p:cNvPr>
          <p:cNvSpPr/>
          <p:nvPr/>
        </p:nvSpPr>
        <p:spPr>
          <a:xfrm>
            <a:off x="441384" y="1559930"/>
            <a:ext cx="11052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The California Energy Commission provides ZEV registrations broken down by the number of each make/model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https://www.energy.ca.gov/data-reports/energy-almanac/zero-emission-vehicle-and-infrastructure-statistics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Energy: 70.1 GWh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Number of Vehicles: 957,635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0D5B84-6CC0-A373-61E8-696D89F5DA03}"/>
              </a:ext>
            </a:extLst>
          </p:cNvPr>
          <p:cNvSpPr txBox="1"/>
          <p:nvPr/>
        </p:nvSpPr>
        <p:spPr>
          <a:xfrm>
            <a:off x="304426" y="5887820"/>
            <a:ext cx="7282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Redwood Energy, “The Power of Bidirectional Electric Vehicles in California”</a:t>
            </a:r>
            <a:endParaRPr lang="en-US" sz="1400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5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CBDB-723E-40E0-AFAF-2C2CAE41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0686"/>
            <a:ext cx="10528133" cy="92685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V2X Offers Massive Storage Capacity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2FA3A5-AF52-4282-9169-3817BDBC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748" y="6391273"/>
            <a:ext cx="7535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908EF1-9DF0-4B62-8C1B-ECF79D3F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1749"/>
            <a:ext cx="667286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Perry/Synergistic Solutions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153544-127E-1990-7ED0-393087CD15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" t="1934"/>
          <a:stretch/>
        </p:blipFill>
        <p:spPr>
          <a:xfrm>
            <a:off x="241707" y="1224501"/>
            <a:ext cx="7344953" cy="48137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EFFCA3-1C1B-0985-D4D4-435D3FEB2E2D}"/>
              </a:ext>
            </a:extLst>
          </p:cNvPr>
          <p:cNvSpPr/>
          <p:nvPr/>
        </p:nvSpPr>
        <p:spPr>
          <a:xfrm>
            <a:off x="7964450" y="1391654"/>
            <a:ext cx="3774396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Vehicles in U.S. drive an average of 37 miles/day and EV efficiency is about 3.4 miles/kWh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Each car is using ~11 kWh/day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Avg. battery is ~73 kWh, daily use is 15% of total battery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Drivers want ~80 miles (23.5 kWh) of range left after discharging.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About 37 GWh of Vehicle battery remains for Grid Use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California expected to host 12.5 million EVs by 2035, providing ~125 GW of power if bidirectional = over 2x California’s highest “peak load” of 52 GW (Sept. 6, 2022).</a:t>
            </a:r>
            <a:r>
              <a:rPr lang="en-US" sz="1600" b="1" dirty="0">
                <a:latin typeface="Century Gothic" panose="020B0502020202020204" pitchFamily="34" charset="0"/>
              </a:rPr>
              <a:t> </a:t>
            </a:r>
            <a:endParaRPr lang="en-US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DD39D1-0111-B789-C15F-412FF343D3AC}"/>
              </a:ext>
            </a:extLst>
          </p:cNvPr>
          <p:cNvSpPr txBox="1"/>
          <p:nvPr/>
        </p:nvSpPr>
        <p:spPr>
          <a:xfrm>
            <a:off x="3164186" y="2717375"/>
            <a:ext cx="76851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37 miles Daily Use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6A7F09-85EC-1CA2-C41C-D7985AB627BA}"/>
              </a:ext>
            </a:extLst>
          </p:cNvPr>
          <p:cNvSpPr txBox="1"/>
          <p:nvPr/>
        </p:nvSpPr>
        <p:spPr>
          <a:xfrm>
            <a:off x="3164186" y="3195495"/>
            <a:ext cx="768514" cy="8309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80 miles of  reserve range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63E8B-C9B2-27CE-7A92-AD376C35AB03}"/>
              </a:ext>
            </a:extLst>
          </p:cNvPr>
          <p:cNvSpPr txBox="1"/>
          <p:nvPr/>
        </p:nvSpPr>
        <p:spPr>
          <a:xfrm>
            <a:off x="241707" y="6089458"/>
            <a:ext cx="7282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Redwood Energy, “The Power of Bidirectional Electric Vehicles in California”</a:t>
            </a:r>
            <a:endParaRPr lang="en-US" sz="1400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7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CBDB-723E-40E0-AFAF-2C2CAE41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01759"/>
            <a:ext cx="10282954" cy="92685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Barriers to Participation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2FA3A5-AF52-4282-9169-3817BDBC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748" y="6391273"/>
            <a:ext cx="7535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908EF1-9DF0-4B62-8C1B-ECF79D3F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1749"/>
            <a:ext cx="263248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Perry/Synergistic Solutions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20AD92-C4AE-66C9-5783-887EA1EFE769}"/>
              </a:ext>
            </a:extLst>
          </p:cNvPr>
          <p:cNvSpPr/>
          <p:nvPr/>
        </p:nvSpPr>
        <p:spPr>
          <a:xfrm>
            <a:off x="913796" y="1328615"/>
            <a:ext cx="632189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Access to / cost of bidirectional chargers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Concerns about battery degradation from cycling more often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Concerns about privacy and lack of control (distrust of utility)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Confusing software or technology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Range anxiety (solved through V2V)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Customers willing to discharge more EV battery capacity if remaining</a:t>
            </a:r>
            <a:r>
              <a:rPr lang="en-US" sz="20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mileage</a:t>
            </a:r>
            <a:r>
              <a:rPr lang="en-US" sz="20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range is known (as opposed to remaining percentage)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  <a:latin typeface="Calibri" panose="020F0502020204030204"/>
              </a:rPr>
              <a:t>Problem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: mileage varies according to driving style and environmental conditions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4C9774-0C03-713D-C850-96BD93CE8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488" y="3604957"/>
            <a:ext cx="4783015" cy="2436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45BDF5-CAF7-86F3-240A-8F9CA7548FCE}"/>
              </a:ext>
            </a:extLst>
          </p:cNvPr>
          <p:cNvSpPr txBox="1"/>
          <p:nvPr/>
        </p:nvSpPr>
        <p:spPr>
          <a:xfrm>
            <a:off x="913795" y="6041709"/>
            <a:ext cx="5607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Energy Saving Trust, “</a:t>
            </a:r>
            <a:r>
              <a:rPr lang="en-US" sz="1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Powerloop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Vehicle-to-Grid Trial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,” May 2022</a:t>
            </a:r>
            <a:endParaRPr lang="en-US" sz="1400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CBDB-723E-40E0-AFAF-2C2CAE41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01759"/>
            <a:ext cx="10282954" cy="92685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Battery Degradation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2FA3A5-AF52-4282-9169-3817BDBC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748" y="6391273"/>
            <a:ext cx="7535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908EF1-9DF0-4B62-8C1B-ECF79D3F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1749"/>
            <a:ext cx="263248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Perry/Synergistic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7CBD5B-850C-3726-AE7D-DF9297C9333B}"/>
              </a:ext>
            </a:extLst>
          </p:cNvPr>
          <p:cNvSpPr txBox="1"/>
          <p:nvPr/>
        </p:nvSpPr>
        <p:spPr>
          <a:xfrm>
            <a:off x="1089329" y="1749287"/>
            <a:ext cx="102829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Concern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Additional V2X discharge cycles will erode battery performance in violation of automaker vehicle miles traveled (VMT) warranties.</a:t>
            </a:r>
          </a:p>
          <a:p>
            <a:endParaRPr lang="en-US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Solution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Decouple EV / battery warranties and measure battery performance on a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KWh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basis. Contrasting examples (assuming identical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KWh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	Long-Distance Commuters: VMT-based battery use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	Home-based Charging: Mix of VMT/V2X</a:t>
            </a: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Studies indicate that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Bidirectional EVs can not only protect battery health but also </a:t>
            </a:r>
            <a:r>
              <a:rPr lang="en-US" sz="1800" b="1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extend battery life</a:t>
            </a:r>
            <a:r>
              <a:rPr lang="en-US" sz="1800" b="1" i="0" dirty="0">
                <a:solidFill>
                  <a:srgbClr val="1155CC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because batteries sitting idle for extended periods of time degrade faster than batteries in use. </a:t>
            </a:r>
            <a:r>
              <a:rPr lang="en-US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“Evidence suggests that V2X could prolong battery life through integration with optimized management algorithms and that cost effective V2X services may be dependent on battery chemistry.”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4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CBDB-723E-40E0-AFAF-2C2CAE41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99" y="414049"/>
            <a:ext cx="10782575" cy="11921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A Likely V2X Use Case Progression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2FA3A5-AF52-4282-9169-3817BDBC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748" y="6391273"/>
            <a:ext cx="7535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908EF1-9DF0-4B62-8C1B-ECF79D3F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81749"/>
            <a:ext cx="667286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Perry/Synergistic 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C4EE6-75D3-AE96-032B-10C107ECD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50504"/>
            <a:ext cx="10353762" cy="4240695"/>
          </a:xfrm>
        </p:spPr>
        <p:txBody>
          <a:bodyPr/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Vehicle to Home/Building (V2H/V2B).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The simplest use case, requiring only a bidirectional charger connected to a residential energy management system. </a:t>
            </a:r>
            <a:r>
              <a:rPr lang="en-US" u="sng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Key Vendors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: Ford, GM, </a:t>
            </a:r>
            <a:r>
              <a:rPr lang="en-US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Dcbel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Vehicle to Microgrid.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The most likely use case for businesses/employers and public parking facilities.</a:t>
            </a:r>
            <a:endParaRPr lang="en-US" b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Vehicle to Vehicle (V2V).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Often ignored, this capability could eliminate range anxiety, the primary barrier to EV adoption.</a:t>
            </a:r>
            <a:endParaRPr lang="en-US" b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Vehicle to Grid.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By far the most complex as it requires access to the distribution grid and facilitation by utilities/DSOs.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Question: Is V2G a requirement, or just icing on the BTM cake?</a:t>
            </a:r>
          </a:p>
        </p:txBody>
      </p:sp>
    </p:spTree>
    <p:extLst>
      <p:ext uri="{BB962C8B-B14F-4D97-AF65-F5344CB8AC3E}">
        <p14:creationId xmlns:p14="http://schemas.microsoft.com/office/powerpoint/2010/main" val="2327226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383620"/>
      </a:dk2>
      <a:lt2>
        <a:srgbClr val="E2E2E8"/>
      </a:lt2>
      <a:accent1>
        <a:srgbClr val="C38A4D"/>
      </a:accent1>
      <a:accent2>
        <a:srgbClr val="ABA439"/>
      </a:accent2>
      <a:accent3>
        <a:srgbClr val="88AD44"/>
      </a:accent3>
      <a:accent4>
        <a:srgbClr val="60B13B"/>
      </a:accent4>
      <a:accent5>
        <a:srgbClr val="47B452"/>
      </a:accent5>
      <a:accent6>
        <a:srgbClr val="3BB178"/>
      </a:accent6>
      <a:hlink>
        <a:srgbClr val="30905A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11537</TotalTime>
  <Words>1157</Words>
  <Application>Microsoft Office PowerPoint</Application>
  <PresentationFormat>Widescreen</PresentationFormat>
  <Paragraphs>104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Georgia Pro Cond Light</vt:lpstr>
      <vt:lpstr>Speak Pro</vt:lpstr>
      <vt:lpstr>Wingdings 2</vt:lpstr>
      <vt:lpstr>SlateVTI</vt:lpstr>
      <vt:lpstr>Vehicle-to-Everything (V2X):  A Moonshot Technology </vt:lpstr>
      <vt:lpstr>What is V2X? (and what is missing in this chart?) </vt:lpstr>
      <vt:lpstr>What is V2X? (and what is missing in this chart?) </vt:lpstr>
      <vt:lpstr>EV Battery Statistics (2022)</vt:lpstr>
      <vt:lpstr>EV Capacity (2023-All Classes)</vt:lpstr>
      <vt:lpstr>V2X Offers Massive Storage Capacity</vt:lpstr>
      <vt:lpstr>Barriers to Participation</vt:lpstr>
      <vt:lpstr>Battery Degradation</vt:lpstr>
      <vt:lpstr>A Likely V2X Use Case Progression</vt:lpstr>
      <vt:lpstr>SB 233 Bidirectional Mandate: A Matter of Public Safety / National Security</vt:lpstr>
      <vt:lpstr>Takeaways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Price Integration: An Energy Transition Prerequisite</dc:title>
  <dc:creator>Robert Perry</dc:creator>
  <cp:lastModifiedBy>Robert Perry</cp:lastModifiedBy>
  <cp:revision>81</cp:revision>
  <dcterms:created xsi:type="dcterms:W3CDTF">2021-07-26T23:54:34Z</dcterms:created>
  <dcterms:modified xsi:type="dcterms:W3CDTF">2023-07-27T15:40:25Z</dcterms:modified>
</cp:coreProperties>
</file>