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91" r:id="rId1"/>
  </p:sldMasterIdLst>
  <p:notesMasterIdLst>
    <p:notesMasterId r:id="rId25"/>
  </p:notesMasterIdLst>
  <p:sldIdLst>
    <p:sldId id="330" r:id="rId2"/>
    <p:sldId id="520" r:id="rId3"/>
    <p:sldId id="521" r:id="rId4"/>
    <p:sldId id="288" r:id="rId5"/>
    <p:sldId id="299" r:id="rId6"/>
    <p:sldId id="542" r:id="rId7"/>
    <p:sldId id="524" r:id="rId8"/>
    <p:sldId id="284" r:id="rId9"/>
    <p:sldId id="282" r:id="rId10"/>
    <p:sldId id="300" r:id="rId11"/>
    <p:sldId id="267" r:id="rId12"/>
    <p:sldId id="543" r:id="rId13"/>
    <p:sldId id="257" r:id="rId14"/>
    <p:sldId id="256" r:id="rId15"/>
    <p:sldId id="538" r:id="rId16"/>
    <p:sldId id="537" r:id="rId17"/>
    <p:sldId id="539" r:id="rId18"/>
    <p:sldId id="540" r:id="rId19"/>
    <p:sldId id="541" r:id="rId20"/>
    <p:sldId id="526" r:id="rId21"/>
    <p:sldId id="533" r:id="rId22"/>
    <p:sldId id="311" r:id="rId23"/>
    <p:sldId id="25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ira Anderson" initials="MA" lastIdx="5" clrIdx="0"/>
  <p:cmAuthor id="2" name="John M. Carroll" initials="JMC" lastIdx="2" clrIdx="1"/>
  <p:cmAuthor id="3" name="Moorhead, Stephanie" initials="MS" lastIdx="17" clrIdx="2">
    <p:extLst>
      <p:ext uri="{19B8F6BF-5375-455C-9EA6-DF929625EA0E}">
        <p15:presenceInfo xmlns:p15="http://schemas.microsoft.com/office/powerpoint/2012/main" userId="Moorhead, Stephanie" providerId="None"/>
      </p:ext>
    </p:extLst>
  </p:cmAuthor>
  <p:cmAuthor id="4" name="Svanholm, Erik" initials="SE" lastIdx="22" clrIdx="3">
    <p:extLst>
      <p:ext uri="{19B8F6BF-5375-455C-9EA6-DF929625EA0E}">
        <p15:presenceInfo xmlns:p15="http://schemas.microsoft.com/office/powerpoint/2012/main" userId="Svanholm, Erik" providerId="None"/>
      </p:ext>
    </p:extLst>
  </p:cmAuthor>
  <p:cmAuthor id="5" name="Dodenhoff, Jim" initials="DJ" lastIdx="2" clrIdx="4">
    <p:extLst>
      <p:ext uri="{19B8F6BF-5375-455C-9EA6-DF929625EA0E}">
        <p15:presenceInfo xmlns:p15="http://schemas.microsoft.com/office/powerpoint/2012/main" userId="Dodenhoff, Ji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3A2B"/>
    <a:srgbClr val="005A8F"/>
    <a:srgbClr val="669900"/>
    <a:srgbClr val="004268"/>
    <a:srgbClr val="D8EEEF"/>
    <a:srgbClr val="73A743"/>
    <a:srgbClr val="FFFF99"/>
    <a:srgbClr val="FFFFCC"/>
    <a:srgbClr val="757575"/>
    <a:srgbClr val="EAC4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6" autoAdjust="0"/>
    <p:restoredTop sz="62422" autoAdjust="0"/>
  </p:normalViewPr>
  <p:slideViewPr>
    <p:cSldViewPr>
      <p:cViewPr varScale="1">
        <p:scale>
          <a:sx n="50" d="100"/>
          <a:sy n="50" d="100"/>
        </p:scale>
        <p:origin x="1862" y="48"/>
      </p:cViewPr>
      <p:guideLst>
        <p:guide orient="horz" pos="2064"/>
        <p:guide pos="3840"/>
      </p:guideLst>
    </p:cSldViewPr>
  </p:slideViewPr>
  <p:outlineViewPr>
    <p:cViewPr>
      <p:scale>
        <a:sx n="33" d="100"/>
        <a:sy n="33" d="100"/>
      </p:scale>
      <p:origin x="0" y="-52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image" Target="../media/image20.jpg"/><Relationship Id="rId5" Type="http://schemas.openxmlformats.org/officeDocument/2006/relationships/image" Target="../media/image24.png"/><Relationship Id="rId4" Type="http://schemas.openxmlformats.org/officeDocument/2006/relationships/image" Target="../media/image2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image" Target="../media/image20.jpg"/><Relationship Id="rId5" Type="http://schemas.openxmlformats.org/officeDocument/2006/relationships/image" Target="../media/image24.png"/><Relationship Id="rId4" Type="http://schemas.openxmlformats.org/officeDocument/2006/relationships/image" Target="../media/image2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F4C016-7B2F-4FEF-A64C-FDFE33D5819B}" type="doc">
      <dgm:prSet loTypeId="urn:microsoft.com/office/officeart/2005/8/layout/vList3" loCatId="list" qsTypeId="urn:microsoft.com/office/officeart/2005/8/quickstyle/simple1" qsCatId="simple" csTypeId="urn:microsoft.com/office/officeart/2005/8/colors/accent1_2" csCatId="accent1" phldr="1"/>
      <dgm:spPr/>
    </dgm:pt>
    <dgm:pt modelId="{98EB1682-C717-4C40-9693-6C2F204E98AE}">
      <dgm:prSet phldrT="[Text]"/>
      <dgm:spPr/>
      <dgm:t>
        <a:bodyPr/>
        <a:lstStyle/>
        <a:p>
          <a:r>
            <a:rPr lang="en-US" dirty="0"/>
            <a:t>Attain Renewables Objectives</a:t>
          </a:r>
        </a:p>
      </dgm:t>
    </dgm:pt>
    <dgm:pt modelId="{2178F061-DFE7-4413-90DD-AA1F25444223}" type="parTrans" cxnId="{D020FAF0-79B4-49BF-984E-0074AE7FB330}">
      <dgm:prSet/>
      <dgm:spPr/>
      <dgm:t>
        <a:bodyPr/>
        <a:lstStyle/>
        <a:p>
          <a:endParaRPr lang="en-US"/>
        </a:p>
      </dgm:t>
    </dgm:pt>
    <dgm:pt modelId="{CD812E65-A486-4263-921E-F4C8B891E31B}" type="sibTrans" cxnId="{D020FAF0-79B4-49BF-984E-0074AE7FB330}">
      <dgm:prSet/>
      <dgm:spPr/>
      <dgm:t>
        <a:bodyPr/>
        <a:lstStyle/>
        <a:p>
          <a:endParaRPr lang="en-US"/>
        </a:p>
      </dgm:t>
    </dgm:pt>
    <dgm:pt modelId="{786DA35F-68EC-4D72-84CF-D8ECCF17C1BE}">
      <dgm:prSet phldrT="[Text]"/>
      <dgm:spPr/>
      <dgm:t>
        <a:bodyPr/>
        <a:lstStyle/>
        <a:p>
          <a:r>
            <a:rPr lang="en-US" dirty="0"/>
            <a:t>Improved Energy Use Intensity (EUI)</a:t>
          </a:r>
        </a:p>
      </dgm:t>
    </dgm:pt>
    <dgm:pt modelId="{10982627-EA62-4289-87B3-F58E20AEA2C0}" type="parTrans" cxnId="{89B91BFF-FE8C-49A0-940C-A6B92B02BA78}">
      <dgm:prSet/>
      <dgm:spPr/>
      <dgm:t>
        <a:bodyPr/>
        <a:lstStyle/>
        <a:p>
          <a:endParaRPr lang="en-US"/>
        </a:p>
      </dgm:t>
    </dgm:pt>
    <dgm:pt modelId="{47C0F944-EE9B-433C-A424-DFDE4BE759D1}" type="sibTrans" cxnId="{89B91BFF-FE8C-49A0-940C-A6B92B02BA78}">
      <dgm:prSet/>
      <dgm:spPr/>
      <dgm:t>
        <a:bodyPr/>
        <a:lstStyle/>
        <a:p>
          <a:endParaRPr lang="en-US"/>
        </a:p>
      </dgm:t>
    </dgm:pt>
    <dgm:pt modelId="{FE2AA54B-B829-419D-819C-EF4BB89A4523}">
      <dgm:prSet phldrT="[Text]"/>
      <dgm:spPr/>
      <dgm:t>
        <a:bodyPr/>
        <a:lstStyle/>
        <a:p>
          <a:r>
            <a:rPr lang="en-US" dirty="0"/>
            <a:t>Resiliency Benefits</a:t>
          </a:r>
        </a:p>
      </dgm:t>
    </dgm:pt>
    <dgm:pt modelId="{04EA88AB-0FD6-41AD-8045-408F4EFD8A92}" type="parTrans" cxnId="{9C1D7A4F-195B-418B-8B64-3A32D439F018}">
      <dgm:prSet/>
      <dgm:spPr/>
      <dgm:t>
        <a:bodyPr/>
        <a:lstStyle/>
        <a:p>
          <a:endParaRPr lang="en-US"/>
        </a:p>
      </dgm:t>
    </dgm:pt>
    <dgm:pt modelId="{D3C4C5AB-6289-4D27-AEB9-0A6C2B482FC7}" type="sibTrans" cxnId="{9C1D7A4F-195B-418B-8B64-3A32D439F018}">
      <dgm:prSet/>
      <dgm:spPr/>
      <dgm:t>
        <a:bodyPr/>
        <a:lstStyle/>
        <a:p>
          <a:endParaRPr lang="en-US"/>
        </a:p>
      </dgm:t>
    </dgm:pt>
    <dgm:pt modelId="{65125BE9-5330-4245-A08F-18D324565C27}">
      <dgm:prSet/>
      <dgm:spPr/>
      <dgm:t>
        <a:bodyPr/>
        <a:lstStyle/>
        <a:p>
          <a:r>
            <a:rPr lang="en-US" dirty="0"/>
            <a:t>Lower Life Cycle Costs</a:t>
          </a:r>
        </a:p>
      </dgm:t>
    </dgm:pt>
    <dgm:pt modelId="{0F90DBFA-4818-4BCC-ABC0-B634A43C1384}" type="parTrans" cxnId="{8FC5EE06-39DB-4423-8731-322BAA067BAF}">
      <dgm:prSet/>
      <dgm:spPr/>
      <dgm:t>
        <a:bodyPr/>
        <a:lstStyle/>
        <a:p>
          <a:endParaRPr lang="en-US"/>
        </a:p>
      </dgm:t>
    </dgm:pt>
    <dgm:pt modelId="{71E7D399-AECD-4494-8854-A002B7852EC0}" type="sibTrans" cxnId="{8FC5EE06-39DB-4423-8731-322BAA067BAF}">
      <dgm:prSet/>
      <dgm:spPr/>
      <dgm:t>
        <a:bodyPr/>
        <a:lstStyle/>
        <a:p>
          <a:endParaRPr lang="en-US"/>
        </a:p>
      </dgm:t>
    </dgm:pt>
    <dgm:pt modelId="{B54A86E4-BF8A-40E8-891B-4098EE0612A4}">
      <dgm:prSet/>
      <dgm:spPr/>
      <dgm:t>
        <a:bodyPr/>
        <a:lstStyle/>
        <a:p>
          <a:r>
            <a:rPr lang="en-US" dirty="0"/>
            <a:t>Decarbonization</a:t>
          </a:r>
        </a:p>
      </dgm:t>
    </dgm:pt>
    <dgm:pt modelId="{70009BEE-87EB-4CE2-9DA1-563A6F7AFAEC}" type="parTrans" cxnId="{B53AA3AC-D6B6-4C60-B2A8-B6E5BF7BD9A9}">
      <dgm:prSet/>
      <dgm:spPr/>
      <dgm:t>
        <a:bodyPr/>
        <a:lstStyle/>
        <a:p>
          <a:endParaRPr lang="en-US"/>
        </a:p>
      </dgm:t>
    </dgm:pt>
    <dgm:pt modelId="{CDB0E310-B9E6-44E7-9B31-5C577E1E276E}" type="sibTrans" cxnId="{B53AA3AC-D6B6-4C60-B2A8-B6E5BF7BD9A9}">
      <dgm:prSet/>
      <dgm:spPr/>
      <dgm:t>
        <a:bodyPr/>
        <a:lstStyle/>
        <a:p>
          <a:endParaRPr lang="en-US"/>
        </a:p>
      </dgm:t>
    </dgm:pt>
    <dgm:pt modelId="{C98CFB2C-E421-44FC-8093-54B9051C42F9}" type="pres">
      <dgm:prSet presAssocID="{B8F4C016-7B2F-4FEF-A64C-FDFE33D5819B}" presName="linearFlow" presStyleCnt="0">
        <dgm:presLayoutVars>
          <dgm:dir/>
          <dgm:resizeHandles val="exact"/>
        </dgm:presLayoutVars>
      </dgm:prSet>
      <dgm:spPr/>
    </dgm:pt>
    <dgm:pt modelId="{4890BD0C-506D-4A77-B575-1A6F493E9B3D}" type="pres">
      <dgm:prSet presAssocID="{98EB1682-C717-4C40-9693-6C2F204E98AE}" presName="composite" presStyleCnt="0"/>
      <dgm:spPr/>
    </dgm:pt>
    <dgm:pt modelId="{F671F880-CAF9-4958-AC06-C49A5598E15E}" type="pres">
      <dgm:prSet presAssocID="{98EB1682-C717-4C40-9693-6C2F204E98AE}"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75000" r="-75000"/>
          </a:stretch>
        </a:blipFill>
      </dgm:spPr>
    </dgm:pt>
    <dgm:pt modelId="{C58C2BA4-5293-4ECB-BBE5-431487C47554}" type="pres">
      <dgm:prSet presAssocID="{98EB1682-C717-4C40-9693-6C2F204E98AE}" presName="txShp" presStyleLbl="node1" presStyleIdx="0" presStyleCnt="5">
        <dgm:presLayoutVars>
          <dgm:bulletEnabled val="1"/>
        </dgm:presLayoutVars>
      </dgm:prSet>
      <dgm:spPr/>
    </dgm:pt>
    <dgm:pt modelId="{168942DD-C45B-484B-995F-8AE30FA326DA}" type="pres">
      <dgm:prSet presAssocID="{CD812E65-A486-4263-921E-F4C8B891E31B}" presName="spacing" presStyleCnt="0"/>
      <dgm:spPr/>
    </dgm:pt>
    <dgm:pt modelId="{68DF3038-401D-401F-9451-FA9BA7FAFFCD}" type="pres">
      <dgm:prSet presAssocID="{786DA35F-68EC-4D72-84CF-D8ECCF17C1BE}" presName="composite" presStyleCnt="0"/>
      <dgm:spPr/>
    </dgm:pt>
    <dgm:pt modelId="{D296BC39-C705-4AA5-9553-59DDF74F34E2}" type="pres">
      <dgm:prSet presAssocID="{786DA35F-68EC-4D72-84CF-D8ECCF17C1BE}" presName="imgShp"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dgm:spPr>
    </dgm:pt>
    <dgm:pt modelId="{6F07F277-8AB1-469F-99FF-F6E7DF461E74}" type="pres">
      <dgm:prSet presAssocID="{786DA35F-68EC-4D72-84CF-D8ECCF17C1BE}" presName="txShp" presStyleLbl="node1" presStyleIdx="1" presStyleCnt="5">
        <dgm:presLayoutVars>
          <dgm:bulletEnabled val="1"/>
        </dgm:presLayoutVars>
      </dgm:prSet>
      <dgm:spPr/>
    </dgm:pt>
    <dgm:pt modelId="{4AF8239D-CDE9-40E2-812C-F30B6B19EA7E}" type="pres">
      <dgm:prSet presAssocID="{47C0F944-EE9B-433C-A424-DFDE4BE759D1}" presName="spacing" presStyleCnt="0"/>
      <dgm:spPr/>
    </dgm:pt>
    <dgm:pt modelId="{952C8AC3-D33A-446F-99FC-3B3BBA3CAB72}" type="pres">
      <dgm:prSet presAssocID="{FE2AA54B-B829-419D-819C-EF4BB89A4523}" presName="composite" presStyleCnt="0"/>
      <dgm:spPr/>
    </dgm:pt>
    <dgm:pt modelId="{62AC356F-649A-4110-8857-66A1D77EBF8E}" type="pres">
      <dgm:prSet presAssocID="{FE2AA54B-B829-419D-819C-EF4BB89A4523}" presName="imgShp"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EBE99D87-6C9D-436D-ABEA-7BD4A6E7D234}" type="pres">
      <dgm:prSet presAssocID="{FE2AA54B-B829-419D-819C-EF4BB89A4523}" presName="txShp" presStyleLbl="node1" presStyleIdx="2" presStyleCnt="5" custScaleX="104826">
        <dgm:presLayoutVars>
          <dgm:bulletEnabled val="1"/>
        </dgm:presLayoutVars>
      </dgm:prSet>
      <dgm:spPr/>
    </dgm:pt>
    <dgm:pt modelId="{3CF2CC73-49D0-4D1E-B475-565E3D656A82}" type="pres">
      <dgm:prSet presAssocID="{D3C4C5AB-6289-4D27-AEB9-0A6C2B482FC7}" presName="spacing" presStyleCnt="0"/>
      <dgm:spPr/>
    </dgm:pt>
    <dgm:pt modelId="{20C0AB46-C74A-4259-B621-89DF27F39F8E}" type="pres">
      <dgm:prSet presAssocID="{65125BE9-5330-4245-A08F-18D324565C27}" presName="composite" presStyleCnt="0"/>
      <dgm:spPr/>
    </dgm:pt>
    <dgm:pt modelId="{19675580-2F2A-4600-8F91-B4453F5DE784}" type="pres">
      <dgm:prSet presAssocID="{65125BE9-5330-4245-A08F-18D324565C27}" presName="imgShp"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665313E4-84EA-4EA5-9095-4EFAEDC420F5}" type="pres">
      <dgm:prSet presAssocID="{65125BE9-5330-4245-A08F-18D324565C27}" presName="txShp" presStyleLbl="node1" presStyleIdx="3" presStyleCnt="5" custScaleX="102211">
        <dgm:presLayoutVars>
          <dgm:bulletEnabled val="1"/>
        </dgm:presLayoutVars>
      </dgm:prSet>
      <dgm:spPr/>
    </dgm:pt>
    <dgm:pt modelId="{27CA1845-D51A-4D0B-9CA8-ACAD9081266A}" type="pres">
      <dgm:prSet presAssocID="{71E7D399-AECD-4494-8854-A002B7852EC0}" presName="spacing" presStyleCnt="0"/>
      <dgm:spPr/>
    </dgm:pt>
    <dgm:pt modelId="{85A83252-4418-4D60-9B31-6685A7B1B6DB}" type="pres">
      <dgm:prSet presAssocID="{B54A86E4-BF8A-40E8-891B-4098EE0612A4}" presName="composite" presStyleCnt="0"/>
      <dgm:spPr/>
    </dgm:pt>
    <dgm:pt modelId="{13A23F74-3E1E-4498-AE5F-A238C14754D0}" type="pres">
      <dgm:prSet presAssocID="{B54A86E4-BF8A-40E8-891B-4098EE0612A4}" presName="imgShp"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32000" r="-32000"/>
          </a:stretch>
        </a:blipFill>
      </dgm:spPr>
    </dgm:pt>
    <dgm:pt modelId="{902F2D68-BB1B-4B9E-97D2-5AB251E7C333}" type="pres">
      <dgm:prSet presAssocID="{B54A86E4-BF8A-40E8-891B-4098EE0612A4}" presName="txShp" presStyleLbl="node1" presStyleIdx="4" presStyleCnt="5">
        <dgm:presLayoutVars>
          <dgm:bulletEnabled val="1"/>
        </dgm:presLayoutVars>
      </dgm:prSet>
      <dgm:spPr/>
    </dgm:pt>
  </dgm:ptLst>
  <dgm:cxnLst>
    <dgm:cxn modelId="{8FC5EE06-39DB-4423-8731-322BAA067BAF}" srcId="{B8F4C016-7B2F-4FEF-A64C-FDFE33D5819B}" destId="{65125BE9-5330-4245-A08F-18D324565C27}" srcOrd="3" destOrd="0" parTransId="{0F90DBFA-4818-4BCC-ABC0-B634A43C1384}" sibTransId="{71E7D399-AECD-4494-8854-A002B7852EC0}"/>
    <dgm:cxn modelId="{FAF8635B-5925-4E66-BBB8-4DB26CFFD986}" type="presOf" srcId="{FE2AA54B-B829-419D-819C-EF4BB89A4523}" destId="{EBE99D87-6C9D-436D-ABEA-7BD4A6E7D234}" srcOrd="0" destOrd="0" presId="urn:microsoft.com/office/officeart/2005/8/layout/vList3"/>
    <dgm:cxn modelId="{EA2B535C-7D04-4C46-A169-DB9CD63D7452}" type="presOf" srcId="{98EB1682-C717-4C40-9693-6C2F204E98AE}" destId="{C58C2BA4-5293-4ECB-BBE5-431487C47554}" srcOrd="0" destOrd="0" presId="urn:microsoft.com/office/officeart/2005/8/layout/vList3"/>
    <dgm:cxn modelId="{29DF0447-12AE-4B12-BA8B-8590CEAE1688}" type="presOf" srcId="{786DA35F-68EC-4D72-84CF-D8ECCF17C1BE}" destId="{6F07F277-8AB1-469F-99FF-F6E7DF461E74}" srcOrd="0" destOrd="0" presId="urn:microsoft.com/office/officeart/2005/8/layout/vList3"/>
    <dgm:cxn modelId="{9C1D7A4F-195B-418B-8B64-3A32D439F018}" srcId="{B8F4C016-7B2F-4FEF-A64C-FDFE33D5819B}" destId="{FE2AA54B-B829-419D-819C-EF4BB89A4523}" srcOrd="2" destOrd="0" parTransId="{04EA88AB-0FD6-41AD-8045-408F4EFD8A92}" sibTransId="{D3C4C5AB-6289-4D27-AEB9-0A6C2B482FC7}"/>
    <dgm:cxn modelId="{1D2E8C92-E50E-4C2A-B722-B6AB93B407FB}" type="presOf" srcId="{65125BE9-5330-4245-A08F-18D324565C27}" destId="{665313E4-84EA-4EA5-9095-4EFAEDC420F5}" srcOrd="0" destOrd="0" presId="urn:microsoft.com/office/officeart/2005/8/layout/vList3"/>
    <dgm:cxn modelId="{B53AA3AC-D6B6-4C60-B2A8-B6E5BF7BD9A9}" srcId="{B8F4C016-7B2F-4FEF-A64C-FDFE33D5819B}" destId="{B54A86E4-BF8A-40E8-891B-4098EE0612A4}" srcOrd="4" destOrd="0" parTransId="{70009BEE-87EB-4CE2-9DA1-563A6F7AFAEC}" sibTransId="{CDB0E310-B9E6-44E7-9B31-5C577E1E276E}"/>
    <dgm:cxn modelId="{8876DDC1-D410-4DDC-8E35-E9E0D3B49F93}" type="presOf" srcId="{B8F4C016-7B2F-4FEF-A64C-FDFE33D5819B}" destId="{C98CFB2C-E421-44FC-8093-54B9051C42F9}" srcOrd="0" destOrd="0" presId="urn:microsoft.com/office/officeart/2005/8/layout/vList3"/>
    <dgm:cxn modelId="{C519F7EB-FD5F-49CB-AB83-8A1FBD1C74AA}" type="presOf" srcId="{B54A86E4-BF8A-40E8-891B-4098EE0612A4}" destId="{902F2D68-BB1B-4B9E-97D2-5AB251E7C333}" srcOrd="0" destOrd="0" presId="urn:microsoft.com/office/officeart/2005/8/layout/vList3"/>
    <dgm:cxn modelId="{D020FAF0-79B4-49BF-984E-0074AE7FB330}" srcId="{B8F4C016-7B2F-4FEF-A64C-FDFE33D5819B}" destId="{98EB1682-C717-4C40-9693-6C2F204E98AE}" srcOrd="0" destOrd="0" parTransId="{2178F061-DFE7-4413-90DD-AA1F25444223}" sibTransId="{CD812E65-A486-4263-921E-F4C8B891E31B}"/>
    <dgm:cxn modelId="{89B91BFF-FE8C-49A0-940C-A6B92B02BA78}" srcId="{B8F4C016-7B2F-4FEF-A64C-FDFE33D5819B}" destId="{786DA35F-68EC-4D72-84CF-D8ECCF17C1BE}" srcOrd="1" destOrd="0" parTransId="{10982627-EA62-4289-87B3-F58E20AEA2C0}" sibTransId="{47C0F944-EE9B-433C-A424-DFDE4BE759D1}"/>
    <dgm:cxn modelId="{A64BEE9B-D0EC-4C03-9AB4-42F978DDA948}" type="presParOf" srcId="{C98CFB2C-E421-44FC-8093-54B9051C42F9}" destId="{4890BD0C-506D-4A77-B575-1A6F493E9B3D}" srcOrd="0" destOrd="0" presId="urn:microsoft.com/office/officeart/2005/8/layout/vList3"/>
    <dgm:cxn modelId="{0B20A8E5-7C5D-4BFE-88C7-5118614E5002}" type="presParOf" srcId="{4890BD0C-506D-4A77-B575-1A6F493E9B3D}" destId="{F671F880-CAF9-4958-AC06-C49A5598E15E}" srcOrd="0" destOrd="0" presId="urn:microsoft.com/office/officeart/2005/8/layout/vList3"/>
    <dgm:cxn modelId="{5AE41FF4-380D-4642-9E08-26CF2BECA24C}" type="presParOf" srcId="{4890BD0C-506D-4A77-B575-1A6F493E9B3D}" destId="{C58C2BA4-5293-4ECB-BBE5-431487C47554}" srcOrd="1" destOrd="0" presId="urn:microsoft.com/office/officeart/2005/8/layout/vList3"/>
    <dgm:cxn modelId="{8DC52E08-A865-4926-81AE-D2701EDAC42D}" type="presParOf" srcId="{C98CFB2C-E421-44FC-8093-54B9051C42F9}" destId="{168942DD-C45B-484B-995F-8AE30FA326DA}" srcOrd="1" destOrd="0" presId="urn:microsoft.com/office/officeart/2005/8/layout/vList3"/>
    <dgm:cxn modelId="{4F173C96-FDE7-4EA2-8D0D-9510A54F82D4}" type="presParOf" srcId="{C98CFB2C-E421-44FC-8093-54B9051C42F9}" destId="{68DF3038-401D-401F-9451-FA9BA7FAFFCD}" srcOrd="2" destOrd="0" presId="urn:microsoft.com/office/officeart/2005/8/layout/vList3"/>
    <dgm:cxn modelId="{F70F6D3F-40F4-4C5B-A732-CFE8C4CF947F}" type="presParOf" srcId="{68DF3038-401D-401F-9451-FA9BA7FAFFCD}" destId="{D296BC39-C705-4AA5-9553-59DDF74F34E2}" srcOrd="0" destOrd="0" presId="urn:microsoft.com/office/officeart/2005/8/layout/vList3"/>
    <dgm:cxn modelId="{E803BBCA-9BD7-4ABB-932D-72AB21A189B4}" type="presParOf" srcId="{68DF3038-401D-401F-9451-FA9BA7FAFFCD}" destId="{6F07F277-8AB1-469F-99FF-F6E7DF461E74}" srcOrd="1" destOrd="0" presId="urn:microsoft.com/office/officeart/2005/8/layout/vList3"/>
    <dgm:cxn modelId="{38415576-BE72-4059-888D-01F7D56EC283}" type="presParOf" srcId="{C98CFB2C-E421-44FC-8093-54B9051C42F9}" destId="{4AF8239D-CDE9-40E2-812C-F30B6B19EA7E}" srcOrd="3" destOrd="0" presId="urn:microsoft.com/office/officeart/2005/8/layout/vList3"/>
    <dgm:cxn modelId="{E9D7827B-BEE7-434E-A18D-F39ED0601497}" type="presParOf" srcId="{C98CFB2C-E421-44FC-8093-54B9051C42F9}" destId="{952C8AC3-D33A-446F-99FC-3B3BBA3CAB72}" srcOrd="4" destOrd="0" presId="urn:microsoft.com/office/officeart/2005/8/layout/vList3"/>
    <dgm:cxn modelId="{3D09C441-0258-439F-9962-52D3B77E91D2}" type="presParOf" srcId="{952C8AC3-D33A-446F-99FC-3B3BBA3CAB72}" destId="{62AC356F-649A-4110-8857-66A1D77EBF8E}" srcOrd="0" destOrd="0" presId="urn:microsoft.com/office/officeart/2005/8/layout/vList3"/>
    <dgm:cxn modelId="{5B0EC69D-AAFA-4778-B577-B15EA65F5977}" type="presParOf" srcId="{952C8AC3-D33A-446F-99FC-3B3BBA3CAB72}" destId="{EBE99D87-6C9D-436D-ABEA-7BD4A6E7D234}" srcOrd="1" destOrd="0" presId="urn:microsoft.com/office/officeart/2005/8/layout/vList3"/>
    <dgm:cxn modelId="{BEB11243-0614-4B4D-9610-607131C06580}" type="presParOf" srcId="{C98CFB2C-E421-44FC-8093-54B9051C42F9}" destId="{3CF2CC73-49D0-4D1E-B475-565E3D656A82}" srcOrd="5" destOrd="0" presId="urn:microsoft.com/office/officeart/2005/8/layout/vList3"/>
    <dgm:cxn modelId="{026CC86F-8CCF-4A8C-B0A7-B28BAF81295B}" type="presParOf" srcId="{C98CFB2C-E421-44FC-8093-54B9051C42F9}" destId="{20C0AB46-C74A-4259-B621-89DF27F39F8E}" srcOrd="6" destOrd="0" presId="urn:microsoft.com/office/officeart/2005/8/layout/vList3"/>
    <dgm:cxn modelId="{A4917D5A-AB66-42B1-9A0F-B994FE09E748}" type="presParOf" srcId="{20C0AB46-C74A-4259-B621-89DF27F39F8E}" destId="{19675580-2F2A-4600-8F91-B4453F5DE784}" srcOrd="0" destOrd="0" presId="urn:microsoft.com/office/officeart/2005/8/layout/vList3"/>
    <dgm:cxn modelId="{727F1D96-AB76-41B2-85DB-BE0CAAE0EF17}" type="presParOf" srcId="{20C0AB46-C74A-4259-B621-89DF27F39F8E}" destId="{665313E4-84EA-4EA5-9095-4EFAEDC420F5}" srcOrd="1" destOrd="0" presId="urn:microsoft.com/office/officeart/2005/8/layout/vList3"/>
    <dgm:cxn modelId="{8C465947-D960-49EF-B225-2194D02783EB}" type="presParOf" srcId="{C98CFB2C-E421-44FC-8093-54B9051C42F9}" destId="{27CA1845-D51A-4D0B-9CA8-ACAD9081266A}" srcOrd="7" destOrd="0" presId="urn:microsoft.com/office/officeart/2005/8/layout/vList3"/>
    <dgm:cxn modelId="{CBBBD44F-4C42-4E22-82F7-C2B14A5B3B6E}" type="presParOf" srcId="{C98CFB2C-E421-44FC-8093-54B9051C42F9}" destId="{85A83252-4418-4D60-9B31-6685A7B1B6DB}" srcOrd="8" destOrd="0" presId="urn:microsoft.com/office/officeart/2005/8/layout/vList3"/>
    <dgm:cxn modelId="{68D9E365-B57B-4528-9D95-2DED48E0F5BB}" type="presParOf" srcId="{85A83252-4418-4D60-9B31-6685A7B1B6DB}" destId="{13A23F74-3E1E-4498-AE5F-A238C14754D0}" srcOrd="0" destOrd="0" presId="urn:microsoft.com/office/officeart/2005/8/layout/vList3"/>
    <dgm:cxn modelId="{4090BF66-68A2-4B77-8334-179760F89749}" type="presParOf" srcId="{85A83252-4418-4D60-9B31-6685A7B1B6DB}" destId="{902F2D68-BB1B-4B9E-97D2-5AB251E7C33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C2BA4-5293-4ECB-BBE5-431487C47554}">
      <dsp:nvSpPr>
        <dsp:cNvPr id="0" name=""/>
        <dsp:cNvSpPr/>
      </dsp:nvSpPr>
      <dsp:spPr>
        <a:xfrm rot="10800000">
          <a:off x="1668167" y="87"/>
          <a:ext cx="5878068" cy="750404"/>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907"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Attain Renewables Objectives</a:t>
          </a:r>
        </a:p>
      </dsp:txBody>
      <dsp:txXfrm rot="10800000">
        <a:off x="1855768" y="87"/>
        <a:ext cx="5690467" cy="750404"/>
      </dsp:txXfrm>
    </dsp:sp>
    <dsp:sp modelId="{F671F880-CAF9-4958-AC06-C49A5598E15E}">
      <dsp:nvSpPr>
        <dsp:cNvPr id="0" name=""/>
        <dsp:cNvSpPr/>
      </dsp:nvSpPr>
      <dsp:spPr>
        <a:xfrm>
          <a:off x="1292964" y="87"/>
          <a:ext cx="750404" cy="75040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5000" r="-7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07F277-8AB1-469F-99FF-F6E7DF461E74}">
      <dsp:nvSpPr>
        <dsp:cNvPr id="0" name=""/>
        <dsp:cNvSpPr/>
      </dsp:nvSpPr>
      <dsp:spPr>
        <a:xfrm rot="10800000">
          <a:off x="1668167" y="974492"/>
          <a:ext cx="5878068" cy="750404"/>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907"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Improved Energy Use Intensity (EUI)</a:t>
          </a:r>
        </a:p>
      </dsp:txBody>
      <dsp:txXfrm rot="10800000">
        <a:off x="1855768" y="974492"/>
        <a:ext cx="5690467" cy="750404"/>
      </dsp:txXfrm>
    </dsp:sp>
    <dsp:sp modelId="{D296BC39-C705-4AA5-9553-59DDF74F34E2}">
      <dsp:nvSpPr>
        <dsp:cNvPr id="0" name=""/>
        <dsp:cNvSpPr/>
      </dsp:nvSpPr>
      <dsp:spPr>
        <a:xfrm>
          <a:off x="1292964" y="974492"/>
          <a:ext cx="750404" cy="75040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E99D87-6C9D-436D-ABEA-7BD4A6E7D234}">
      <dsp:nvSpPr>
        <dsp:cNvPr id="0" name=""/>
        <dsp:cNvSpPr/>
      </dsp:nvSpPr>
      <dsp:spPr>
        <a:xfrm rot="10800000">
          <a:off x="1455410" y="1948897"/>
          <a:ext cx="6161743" cy="750404"/>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907"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Resiliency Benefits</a:t>
          </a:r>
        </a:p>
      </dsp:txBody>
      <dsp:txXfrm rot="10800000">
        <a:off x="1643011" y="1948897"/>
        <a:ext cx="5974142" cy="750404"/>
      </dsp:txXfrm>
    </dsp:sp>
    <dsp:sp modelId="{62AC356F-649A-4110-8857-66A1D77EBF8E}">
      <dsp:nvSpPr>
        <dsp:cNvPr id="0" name=""/>
        <dsp:cNvSpPr/>
      </dsp:nvSpPr>
      <dsp:spPr>
        <a:xfrm>
          <a:off x="1222046" y="1948897"/>
          <a:ext cx="750404" cy="75040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5313E4-84EA-4EA5-9095-4EFAEDC420F5}">
      <dsp:nvSpPr>
        <dsp:cNvPr id="0" name=""/>
        <dsp:cNvSpPr/>
      </dsp:nvSpPr>
      <dsp:spPr>
        <a:xfrm rot="10800000">
          <a:off x="1570693" y="2923303"/>
          <a:ext cx="6008032" cy="750404"/>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907"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Lower Life Cycle Costs</a:t>
          </a:r>
        </a:p>
      </dsp:txBody>
      <dsp:txXfrm rot="10800000">
        <a:off x="1758294" y="2923303"/>
        <a:ext cx="5820431" cy="750404"/>
      </dsp:txXfrm>
    </dsp:sp>
    <dsp:sp modelId="{19675580-2F2A-4600-8F91-B4453F5DE784}">
      <dsp:nvSpPr>
        <dsp:cNvPr id="0" name=""/>
        <dsp:cNvSpPr/>
      </dsp:nvSpPr>
      <dsp:spPr>
        <a:xfrm>
          <a:off x="1260473" y="2923303"/>
          <a:ext cx="750404" cy="75040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2F2D68-BB1B-4B9E-97D2-5AB251E7C333}">
      <dsp:nvSpPr>
        <dsp:cNvPr id="0" name=""/>
        <dsp:cNvSpPr/>
      </dsp:nvSpPr>
      <dsp:spPr>
        <a:xfrm rot="10800000">
          <a:off x="1668167" y="3897708"/>
          <a:ext cx="5878068" cy="750404"/>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907"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Decarbonization</a:t>
          </a:r>
        </a:p>
      </dsp:txBody>
      <dsp:txXfrm rot="10800000">
        <a:off x="1855768" y="3897708"/>
        <a:ext cx="5690467" cy="750404"/>
      </dsp:txXfrm>
    </dsp:sp>
    <dsp:sp modelId="{13A23F74-3E1E-4498-AE5F-A238C14754D0}">
      <dsp:nvSpPr>
        <dsp:cNvPr id="0" name=""/>
        <dsp:cNvSpPr/>
      </dsp:nvSpPr>
      <dsp:spPr>
        <a:xfrm>
          <a:off x="1292964" y="3897708"/>
          <a:ext cx="750404" cy="750404"/>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2000" r="-3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C09B01-87E5-4C0F-9D47-50712D94781B}" type="datetimeFigureOut">
              <a:rPr lang="en-US" smtClean="0"/>
              <a:t>8/25/2023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789FAC-BE2D-40DD-814B-A6C910C773D9}" type="slidenum">
              <a:rPr lang="en-US" smtClean="0"/>
              <a:t>‹#›</a:t>
            </a:fld>
            <a:endParaRPr lang="en-US" dirty="0"/>
          </a:p>
        </p:txBody>
      </p:sp>
    </p:spTree>
    <p:extLst>
      <p:ext uri="{BB962C8B-B14F-4D97-AF65-F5344CB8AC3E}">
        <p14:creationId xmlns:p14="http://schemas.microsoft.com/office/powerpoint/2010/main" val="618633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lawaterkeeper.org/news/hyperion-sewage-spill-what-you-need-to-know"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lawaterkeeper.org/s/Hyperion-Ad-Hoc-Committee-Report-on-2021-Spill-21122.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Wastewater_treatmen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36C8B"/>
                </a:solidFill>
                <a:effectLst/>
                <a:latin typeface="Source Sans Pro" panose="020B0503030403020204" pitchFamily="34" charset="0"/>
              </a:rPr>
              <a:t>It  is useful to look at Wastewater Treatment Plants through some slightly different lens: 1) Resiliency 2) WWTP’s as Resource Providers, 3) Community Infrastructure; and 4) The Interplay or Nexus between WWTP’s and Energy</a:t>
            </a:r>
          </a:p>
        </p:txBody>
      </p:sp>
      <p:sp>
        <p:nvSpPr>
          <p:cNvPr id="4" name="Slide Number Placeholder 3"/>
          <p:cNvSpPr>
            <a:spLocks noGrp="1"/>
          </p:cNvSpPr>
          <p:nvPr>
            <p:ph type="sldNum" sz="quarter" idx="10"/>
          </p:nvPr>
        </p:nvSpPr>
        <p:spPr/>
        <p:txBody>
          <a:bodyPr/>
          <a:lstStyle/>
          <a:p>
            <a:fld id="{D6789FAC-BE2D-40DD-814B-A6C910C773D9}" type="slidenum">
              <a:rPr lang="en-US" smtClean="0"/>
              <a:t>1</a:t>
            </a:fld>
            <a:endParaRPr lang="en-US" dirty="0"/>
          </a:p>
        </p:txBody>
      </p:sp>
    </p:spTree>
    <p:extLst>
      <p:ext uri="{BB962C8B-B14F-4D97-AF65-F5344CB8AC3E}">
        <p14:creationId xmlns:p14="http://schemas.microsoft.com/office/powerpoint/2010/main" val="3401647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8ABA1-A89C-4229-8192-E6176C47FD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2810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a:t>
            </a:r>
          </a:p>
          <a:p>
            <a:pPr algn="l"/>
            <a:r>
              <a:rPr lang="en-US" b="0" i="0" dirty="0">
                <a:solidFill>
                  <a:srgbClr val="000000"/>
                </a:solidFill>
                <a:effectLst/>
                <a:latin typeface="Georgia" panose="02040502050405020303" pitchFamily="18" charset="0"/>
              </a:rPr>
              <a:t>More than two weeks after a flood of raw sewage inundated the Hyperion Water Reclamation Plant and triggered a massive discharge into Santa Monica Bay, the damaged facility has continued to release millions of gallons of partially treated wastewater into the Pacific Ocean, in violation of its environmental permit (LA Times)</a:t>
            </a:r>
          </a:p>
          <a:p>
            <a:pPr algn="l"/>
            <a:endParaRPr lang="en-US" b="0" i="0" dirty="0">
              <a:solidFill>
                <a:srgbClr val="000000"/>
              </a:solidFill>
              <a:effectLst/>
              <a:latin typeface="Georgia" panose="02040502050405020303" pitchFamily="18" charset="0"/>
            </a:endParaRPr>
          </a:p>
          <a:p>
            <a:pPr algn="l"/>
            <a:r>
              <a:rPr lang="en-US" b="0" i="0" dirty="0">
                <a:solidFill>
                  <a:srgbClr val="000000"/>
                </a:solidFill>
                <a:effectLst/>
                <a:latin typeface="Georgia" panose="02040502050405020303" pitchFamily="18" charset="0"/>
              </a:rPr>
              <a:t>Each day, the plant discharges 260 million gallons of wastewater into the ocean through a five-mile pipe about 12 feet in diameter. State regulators and environmental experts say that because the wastewater is not fully treated, it could harm people and marine life.</a:t>
            </a:r>
          </a:p>
          <a:p>
            <a:br>
              <a:rPr lang="en-US" dirty="0"/>
            </a:br>
            <a:r>
              <a:rPr lang="en-US" dirty="0"/>
              <a:t>2023</a:t>
            </a:r>
          </a:p>
          <a:p>
            <a:pPr algn="l"/>
            <a:r>
              <a:rPr lang="en-US" b="0" i="0" dirty="0">
                <a:solidFill>
                  <a:srgbClr val="000000"/>
                </a:solidFill>
                <a:effectLst/>
                <a:latin typeface="canada-type-gibson"/>
              </a:rPr>
              <a:t>Two years have passed since a </a:t>
            </a:r>
            <a:r>
              <a:rPr lang="en-US" b="0" i="0" dirty="0">
                <a:solidFill>
                  <a:srgbClr val="000000"/>
                </a:solidFill>
                <a:effectLst/>
                <a:latin typeface="canada-type-gibson"/>
                <a:hlinkClick r:id="rId3"/>
              </a:rPr>
              <a:t>catastrophic</a:t>
            </a:r>
            <a:r>
              <a:rPr lang="en-US" b="0" i="0" dirty="0">
                <a:solidFill>
                  <a:srgbClr val="000000"/>
                </a:solidFill>
                <a:effectLst/>
                <a:latin typeface="canada-type-gibson"/>
              </a:rPr>
              <a:t> system failure at the Hyperion Water Treatment Plant led to a massive spill of 12.5 million gallons of raw sewage into the plant’s one-mile outfall pipe. This disaster on July 11, 2021, was our region’s most devastating sewage spill in decades. In its aftermath, LA Sanitation &amp; Environment (LASAN) is working with the Los Angeles Regional Water Quality Control Board (LA Regional Board) on a plan to address its numerous violations related to the spill. Depending on the outcome of negotiations between these agencies, robust penalties for this spill could create an opportunity for local community investments focused on ecological restoration, as well as investments that would modernize our wastewater system to protect our region from similar spills in the future.  </a:t>
            </a:r>
          </a:p>
          <a:p>
            <a:pPr algn="l"/>
            <a:r>
              <a:rPr lang="en-US" b="0" i="0" dirty="0">
                <a:solidFill>
                  <a:srgbClr val="000000"/>
                </a:solidFill>
                <a:effectLst/>
                <a:latin typeface="canada-type-gibson"/>
              </a:rPr>
              <a:t>Equipment failure at Hyperion caused the catastrophic flooding of this facility in July 2021. The flooding led to a slow-motion disaster that lasted for weeks, with partially treated sewage continuing to spill from Hyperion’s outfall pipe directly into the ocean for several weeks while the plant was repaired and not yet able to return to normal operations.  </a:t>
            </a:r>
          </a:p>
          <a:p>
            <a:pPr algn="l"/>
            <a:r>
              <a:rPr lang="en-US" b="0" i="0" dirty="0">
                <a:solidFill>
                  <a:srgbClr val="000000"/>
                </a:solidFill>
                <a:effectLst/>
                <a:latin typeface="canada-type-gibson"/>
              </a:rPr>
              <a:t>Though initial reports theorized that the system failure was a result of a large influx of debris that overloaded the system, an audit conducted by the City (and reviewed by the Hyperion Ad Hoc Committee) concluded that, instead, </a:t>
            </a:r>
            <a:r>
              <a:rPr lang="en-US" b="0" i="0" dirty="0">
                <a:solidFill>
                  <a:srgbClr val="000000"/>
                </a:solidFill>
                <a:effectLst/>
                <a:latin typeface="canada-type-gibson"/>
                <a:hlinkClick r:id="rId4"/>
              </a:rPr>
              <a:t>the devastating spill was the result of a perfect storm of operational and equipment failures.</a:t>
            </a:r>
            <a:r>
              <a:rPr lang="en-US" b="0" i="0" dirty="0">
                <a:solidFill>
                  <a:srgbClr val="000000"/>
                </a:solidFill>
                <a:effectLst/>
                <a:latin typeface="canada-type-gibson"/>
              </a:rPr>
              <a:t> When debris screeners stopped functioning properly and caused internal flooding, pervasive flooding within the plant occurred. LASAN staff ultimately worked diligently to prevent the disaster from being even more catastrophic. But it was understaffing and missed warning signs that contributed significantly to the spill in the first place. It was this flooding that caused the plant to have reduced treatment capability for many weeks, and led to extended discharge of partially treated sewage into the bay. </a:t>
            </a:r>
          </a:p>
          <a:p>
            <a:endParaRPr lang="en-US" dirty="0"/>
          </a:p>
        </p:txBody>
      </p:sp>
      <p:sp>
        <p:nvSpPr>
          <p:cNvPr id="4" name="Slide Number Placeholder 3"/>
          <p:cNvSpPr>
            <a:spLocks noGrp="1"/>
          </p:cNvSpPr>
          <p:nvPr>
            <p:ph type="sldNum" sz="quarter" idx="5"/>
          </p:nvPr>
        </p:nvSpPr>
        <p:spPr/>
        <p:txBody>
          <a:bodyPr/>
          <a:lstStyle/>
          <a:p>
            <a:fld id="{D6789FAC-BE2D-40DD-814B-A6C910C773D9}" type="slidenum">
              <a:rPr lang="en-US" smtClean="0"/>
              <a:t>12</a:t>
            </a:fld>
            <a:endParaRPr lang="en-US" dirty="0"/>
          </a:p>
        </p:txBody>
      </p:sp>
    </p:spTree>
    <p:extLst>
      <p:ext uri="{BB962C8B-B14F-4D97-AF65-F5344CB8AC3E}">
        <p14:creationId xmlns:p14="http://schemas.microsoft.com/office/powerpoint/2010/main" val="1763631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 Valley Wastewater Reclamation Authority (VVWRA) owns and operates a wastewater treatment plant in Victorville, California that serves a 279-square mile area that includes Apple Valley, Hesperia, Victorville, Spring Valley Lake, and Oro Grande and treats about 10.7 million gallons of wastewater a day. The plant has facilities that produce recycled water and renewable energy</a:t>
            </a:r>
          </a:p>
          <a:p>
            <a:endParaRPr lang="en-US" dirty="0"/>
          </a:p>
          <a:p>
            <a:r>
              <a:rPr lang="en-US" dirty="0"/>
              <a:t>VVWRA generates recycled water to meet California Code of Regulations Title 22 standards, that is repurposed for multiple uses. The recycled water is generated using an ultraviolet light treatment system that is one of the largest consumers of energy at the wastewater treatment plant and is very sensitive to changes in power quality. Electricity from Southern California Edison, the local utility, powers the ultraviolet system, and when small fluctuations occur in the power quality, the ultraviolet system shuts down. These small fluctuations in grid power quality, commonly known as blackouts or brownouts, are called “quality events.” Quality events and their resulting shut down of the ultraviolet system require at least one hour to reset and return to producing recycled water. </a:t>
            </a:r>
          </a:p>
          <a:p>
            <a:endParaRPr lang="en-US" dirty="0"/>
          </a:p>
          <a:p>
            <a:r>
              <a:rPr lang="en-US" dirty="0"/>
              <a:t>VVWRA also generates renewable energy at its wastewater treatment plant. To treat wastewater, VVWRA uses anaerobic digestion, which creates digester gas, a renewable fuel. The digester gas is used to fuel two 800-kilowatt generators that generate renewable energy and have the potential to supply 100 percent of the energy and power for the wastewater treatment plant.</a:t>
            </a:r>
          </a:p>
          <a:p>
            <a:endParaRPr lang="en-US" dirty="0"/>
          </a:p>
          <a:p>
            <a:r>
              <a:rPr lang="en-US" dirty="0"/>
              <a:t>Flow Batteries Battery technology has existed for many years. Recent developments from companies like Tesla and applications such as cell phones have increased battery capacity while decreasing the size and weight of the batteries. These batteries overwhelmingly use solid-state lithium-ion technology. Solid-state lithium-ion technology is well suited for many applications; however, it has drawbacks that limit its applicability at wastewater treatment facilities. Solid-state </a:t>
            </a:r>
            <a:r>
              <a:rPr lang="en-US" dirty="0" err="1"/>
              <a:t>lithiumion</a:t>
            </a:r>
            <a:r>
              <a:rPr lang="en-US" dirty="0"/>
              <a:t> batteries have a relatively short life span when compared to energy projects and have an inherent fire hazard. Primus Power has developed an innovative hybrid flow battery system based on the zinc bromine chemistry called the </a:t>
            </a:r>
            <a:r>
              <a:rPr lang="en-US" dirty="0" err="1"/>
              <a:t>EnergyPod</a:t>
            </a:r>
            <a:r>
              <a:rPr lang="en-US" dirty="0"/>
              <a:t>. This hybrid flow battery system uses half the components of other flow battery designs. Also, the </a:t>
            </a:r>
            <a:r>
              <a:rPr lang="en-US" dirty="0" err="1"/>
              <a:t>EnergyPod</a:t>
            </a:r>
            <a:r>
              <a:rPr lang="en-US" dirty="0"/>
              <a:t> uses an electrochemical stack without any membranes or electrodes made of titanium metal. Membranes have proven problematic in other flow battery designs, and titanium is a relatively inexpensive material compared to the other electrode materials. The </a:t>
            </a:r>
            <a:r>
              <a:rPr lang="en-US" dirty="0" err="1"/>
              <a:t>EnergyPod’s</a:t>
            </a:r>
            <a:r>
              <a:rPr lang="en-US" dirty="0"/>
              <a:t> internal components are primarily made of low-cost, high-density polyethylene and are assembled with fewer components than traditional flow batteries. Fewer components enabled by creative design reduce production costs and maintenance and improve system reliability.</a:t>
            </a:r>
          </a:p>
        </p:txBody>
      </p:sp>
      <p:sp>
        <p:nvSpPr>
          <p:cNvPr id="4" name="Slide Number Placeholder 3"/>
          <p:cNvSpPr>
            <a:spLocks noGrp="1"/>
          </p:cNvSpPr>
          <p:nvPr>
            <p:ph type="sldNum" sz="quarter" idx="5"/>
          </p:nvPr>
        </p:nvSpPr>
        <p:spPr/>
        <p:txBody>
          <a:bodyPr/>
          <a:lstStyle/>
          <a:p>
            <a:fld id="{D6789FAC-BE2D-40DD-814B-A6C910C773D9}" type="slidenum">
              <a:rPr lang="en-US" smtClean="0"/>
              <a:t>18</a:t>
            </a:fld>
            <a:endParaRPr lang="en-US" dirty="0"/>
          </a:p>
        </p:txBody>
      </p:sp>
    </p:spTree>
    <p:extLst>
      <p:ext uri="{BB962C8B-B14F-4D97-AF65-F5344CB8AC3E}">
        <p14:creationId xmlns:p14="http://schemas.microsoft.com/office/powerpoint/2010/main" val="1454439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152251"/>
                </a:solidFill>
                <a:effectLst/>
                <a:latin typeface="Montserrat" panose="00000500000000000000" pitchFamily="2" charset="0"/>
              </a:rPr>
              <a:t>SAN DIEGO, CA</a:t>
            </a:r>
            <a:r>
              <a:rPr lang="en-US" b="0" i="0" dirty="0">
                <a:solidFill>
                  <a:srgbClr val="152251"/>
                </a:solidFill>
                <a:effectLst/>
                <a:latin typeface="Montserrat" panose="00000500000000000000" pitchFamily="2" charset="0"/>
              </a:rPr>
              <a:t> — U.S. Senator Alex Padilla (D-Calif.) today traveled to the U.S. International Boundary and Water Commission (IBWC) Wastewater Treatment Plant near the U.S.-Mexico border in San Diego to highlight federal efforts to address transborder water pollution in the area. Padilla received briefings from the U.S. Environmental Protection Agency (EPA) and IBWC on current projects aimed at reducing regional pollution. During the visit, Padilla also heard from stakeholders on the environmental and flooding impacts the proposed Tijuana River border wall project would have on the region. After the briefing, Padilla held a media availability.</a:t>
            </a:r>
          </a:p>
          <a:p>
            <a:pPr algn="l"/>
            <a:r>
              <a:rPr lang="en-US" b="0" i="0" dirty="0">
                <a:solidFill>
                  <a:srgbClr val="152251"/>
                </a:solidFill>
                <a:effectLst/>
                <a:latin typeface="Montserrat" panose="00000500000000000000" pitchFamily="2" charset="0"/>
              </a:rPr>
              <a:t>“For far too long, toxic waste and raw sewage have flowed across the border into Southern California, bringing health hazards and environmental threats into our own backyards,” </a:t>
            </a:r>
            <a:r>
              <a:rPr lang="en-US" b="1" i="0" dirty="0">
                <a:solidFill>
                  <a:srgbClr val="152251"/>
                </a:solidFill>
                <a:effectLst/>
                <a:latin typeface="Montserrat" panose="00000500000000000000" pitchFamily="2" charset="0"/>
              </a:rPr>
              <a:t>said Senator Padilla. </a:t>
            </a:r>
            <a:r>
              <a:rPr lang="en-US" b="0" i="0" dirty="0">
                <a:solidFill>
                  <a:srgbClr val="152251"/>
                </a:solidFill>
                <a:effectLst/>
                <a:latin typeface="Montserrat" panose="00000500000000000000" pitchFamily="2" charset="0"/>
              </a:rPr>
              <a:t>“This pollution continues to contaminate Southern California’s air and water, depriving communities of outdoor recreation and economic opportunities. It is critical that we build on the federal investments we secured last year in order to implement a comprehensive, long-term solution to improve sewage treatment in both San Diego County and Tijuana.”</a:t>
            </a:r>
          </a:p>
          <a:p>
            <a:pPr algn="l"/>
            <a:r>
              <a:rPr lang="en-US" b="0" i="0" dirty="0">
                <a:solidFill>
                  <a:srgbClr val="152251"/>
                </a:solidFill>
                <a:effectLst/>
                <a:latin typeface="Montserrat" panose="00000500000000000000" pitchFamily="2" charset="0"/>
              </a:rPr>
              <a:t>“We are grateful for the Senator’s attention to this plant and for his support on improving sanitation efforts along the U.S.-Mexico border. We look forward to continuing our collaboration on obtaining the funding necessary to achieve the objective of reducing the transboundary flows for the benefit of the beaches and the surrounding communities,” </a:t>
            </a:r>
            <a:r>
              <a:rPr lang="en-US" b="1" i="0" dirty="0">
                <a:solidFill>
                  <a:srgbClr val="152251"/>
                </a:solidFill>
                <a:effectLst/>
                <a:latin typeface="Montserrat" panose="00000500000000000000" pitchFamily="2" charset="0"/>
              </a:rPr>
              <a:t>said Dr. Maria-Elena </a:t>
            </a:r>
            <a:r>
              <a:rPr lang="en-US" b="1" i="0" dirty="0" err="1">
                <a:solidFill>
                  <a:srgbClr val="152251"/>
                </a:solidFill>
                <a:effectLst/>
                <a:latin typeface="Montserrat" panose="00000500000000000000" pitchFamily="2" charset="0"/>
              </a:rPr>
              <a:t>Giner</a:t>
            </a:r>
            <a:r>
              <a:rPr lang="en-US" b="1" i="0" dirty="0">
                <a:solidFill>
                  <a:srgbClr val="152251"/>
                </a:solidFill>
                <a:effectLst/>
                <a:latin typeface="Montserrat" panose="00000500000000000000" pitchFamily="2" charset="0"/>
              </a:rPr>
              <a:t>, P.E., Commissioner, IBWC, United States Section.</a:t>
            </a:r>
            <a:endParaRPr lang="en-US" b="0" i="0" dirty="0">
              <a:solidFill>
                <a:srgbClr val="152251"/>
              </a:solidFill>
              <a:effectLst/>
              <a:latin typeface="Montserrat" panose="00000500000000000000" pitchFamily="2" charset="0"/>
            </a:endParaRPr>
          </a:p>
          <a:p>
            <a:pPr algn="l"/>
            <a:r>
              <a:rPr lang="en-US" b="0" i="0" dirty="0">
                <a:solidFill>
                  <a:srgbClr val="152251"/>
                </a:solidFill>
                <a:effectLst/>
                <a:latin typeface="Montserrat" panose="00000500000000000000" pitchFamily="2" charset="0"/>
              </a:rPr>
              <a:t>“Border communities share one watershed, and the solutions to reducing pollution in our shared environment require collaboration across all levels of government,”</a:t>
            </a:r>
            <a:r>
              <a:rPr lang="en-US" b="1" i="0" dirty="0">
                <a:solidFill>
                  <a:srgbClr val="152251"/>
                </a:solidFill>
                <a:effectLst/>
                <a:latin typeface="Montserrat" panose="00000500000000000000" pitchFamily="2" charset="0"/>
              </a:rPr>
              <a:t> said EPA Pacific Southwest Regional Administrator Martha Guzman.</a:t>
            </a:r>
            <a:r>
              <a:rPr lang="en-US" b="0" i="0" dirty="0">
                <a:solidFill>
                  <a:srgbClr val="152251"/>
                </a:solidFill>
                <a:effectLst/>
                <a:latin typeface="Montserrat" panose="00000500000000000000" pitchFamily="2" charset="0"/>
              </a:rPr>
              <a:t> “Today we discussed the critical role of ongoing maintenance required for success on both sides of the border, especially with the addition of the Customs and Border Patrol bridge and gate infrastructure.”</a:t>
            </a:r>
          </a:p>
          <a:p>
            <a:pPr algn="l"/>
            <a:r>
              <a:rPr lang="en-US" b="0" i="0" dirty="0">
                <a:solidFill>
                  <a:srgbClr val="152251"/>
                </a:solidFill>
                <a:effectLst/>
                <a:latin typeface="Montserrat" panose="00000500000000000000" pitchFamily="2" charset="0"/>
              </a:rPr>
              <a:t>Senator Padilla successfully secured language in the FY 2023 appropriations package to eliminate red tape and allow the EPA to deliver $300 million previously secured in the U.S.-Mexico-Canada Agreement to the International Boundary and Water Commission for water infrastructure projects. This funding is critical for reducing transboundary water pollution in the San Diego/Tijuana region. Padilla also worked to secure $3.45 million for the Smuggler’s Gulch Dredging Project in San Diego County, which will dredge Smuggler’s Gulch channel to clear trash and sediment and protect downstream properties, habitats, and communities as well as human and environmental health in the Tijuana River Watershed and coastal waters.</a:t>
            </a:r>
          </a:p>
          <a:p>
            <a:r>
              <a:rPr lang="en-US" dirty="0" err="1"/>
              <a:t>Xxxxxxxxxxxxxxxxxxxxxxxxxx</a:t>
            </a:r>
            <a:endParaRPr lang="en-US" dirty="0"/>
          </a:p>
          <a:p>
            <a:r>
              <a:rPr lang="en-US" b="0" i="0" dirty="0">
                <a:solidFill>
                  <a:srgbClr val="353535"/>
                </a:solidFill>
                <a:effectLst/>
                <a:latin typeface="Poppins" panose="00000500000000000000" pitchFamily="2" charset="0"/>
              </a:rPr>
              <a:t>Mexico is experiencing an ongoing environmental disaster as a result of its waste water crisis. Tijuana and Imperial beaches have rivers that carry untreated sewage into the ocean, and Tijuana frequently dumps its sewage into the river. Because of the polluted waters, their beaches are brown and smelly, making them some of the worst beaches on the planet. Swimming in this water can be dangerous. The 62 km long underground </a:t>
            </a:r>
            <a:r>
              <a:rPr lang="en-US" b="0" i="0" u="sng" dirty="0">
                <a:solidFill>
                  <a:srgbClr val="D77D00"/>
                </a:solidFill>
                <a:effectLst/>
                <a:latin typeface="Poppins" panose="00000500000000000000" pitchFamily="2" charset="0"/>
                <a:hlinkClick r:id="rId3"/>
              </a:rPr>
              <a:t>wastewater treatment</a:t>
            </a:r>
            <a:r>
              <a:rPr lang="en-US" b="0" i="0" dirty="0">
                <a:solidFill>
                  <a:srgbClr val="353535"/>
                </a:solidFill>
                <a:effectLst/>
                <a:latin typeface="Poppins" panose="00000500000000000000" pitchFamily="2" charset="0"/>
              </a:rPr>
              <a:t> tunnel, known as the Eastern Discharge Tunnel / Eastern Wastewater Tunnel / East Issuing Tunnel, has been used by Mexico City to treat its sewage. Despite the Ocean Dumping Ban Act of 1988, which prohibits the disposal of “medical waste,” municipal sewage sludge, and industrial wastes in the ocean, raw sewage is still discharged into rivers and seas on a regular basis. In 2021, raw sewage was pumped into rivers and seas 350,000 times, according to data from that year. Mexico must take additional action to protect its water and people in this case in order to prevent further degradation of its water and waste management systems.</a:t>
            </a:r>
            <a:endParaRPr lang="en-US" dirty="0"/>
          </a:p>
        </p:txBody>
      </p:sp>
      <p:sp>
        <p:nvSpPr>
          <p:cNvPr id="4" name="Slide Number Placeholder 3"/>
          <p:cNvSpPr>
            <a:spLocks noGrp="1"/>
          </p:cNvSpPr>
          <p:nvPr>
            <p:ph type="sldNum" sz="quarter" idx="5"/>
          </p:nvPr>
        </p:nvSpPr>
        <p:spPr/>
        <p:txBody>
          <a:bodyPr/>
          <a:lstStyle/>
          <a:p>
            <a:fld id="{D6789FAC-BE2D-40DD-814B-A6C910C773D9}" type="slidenum">
              <a:rPr lang="en-US" smtClean="0"/>
              <a:t>19</a:t>
            </a:fld>
            <a:endParaRPr lang="en-US" dirty="0"/>
          </a:p>
        </p:txBody>
      </p:sp>
    </p:spTree>
    <p:extLst>
      <p:ext uri="{BB962C8B-B14F-4D97-AF65-F5344CB8AC3E}">
        <p14:creationId xmlns:p14="http://schemas.microsoft.com/office/powerpoint/2010/main" val="3703284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a:t>
            </a:r>
            <a:r>
              <a:rPr lang="en-US" baseline="0" dirty="0"/>
              <a:t> Review this Chart by line item to assure alignment……and bring in source excel spreadsheet.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8ABA1-A89C-4229-8192-E6176C47FD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3163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8ABA1-A89C-4229-8192-E6176C47FD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5865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8ABA1-A89C-4229-8192-E6176C47FD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2015 or thereabouts a collaborator of mine, Noah Mundt did some general research </a:t>
            </a:r>
            <a:r>
              <a:rPr lang="en-US" baseline="0" dirty="0"/>
              <a:t>focused on Water Distribution Systems, and what we determined was that a Systems Approach was critical to understanding Water Distribution Systems and that the greatest opportunity for energy-water savings was in conveyance of supply and distribution of </a:t>
            </a:r>
            <a:r>
              <a:rPr lang="en-US" baseline="0" dirty="0" err="1"/>
              <a:t>of</a:t>
            </a:r>
            <a:r>
              <a:rPr lang="en-US" baseline="0" dirty="0"/>
              <a:t> treated water to end uses.</a:t>
            </a:r>
          </a:p>
          <a:p>
            <a:endParaRPr lang="en-US" baseline="0" dirty="0"/>
          </a:p>
          <a:p>
            <a:r>
              <a:rPr lang="en-US" baseline="0" dirty="0"/>
              <a:t>Today’s presentation focuses broadly on Wastewater Treatment and the opportunities for Energy and Water Conservation. We also take a peek at the importance of factoring in the beneficial use of treated wastewater.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8ABA1-A89C-4229-8192-E6176C47FD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1388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viewed in presentation format to bring in animation</a:t>
            </a:r>
          </a:p>
        </p:txBody>
      </p:sp>
      <p:sp>
        <p:nvSpPr>
          <p:cNvPr id="4" name="Slide Number Placeholder 3"/>
          <p:cNvSpPr>
            <a:spLocks noGrp="1"/>
          </p:cNvSpPr>
          <p:nvPr>
            <p:ph type="sldNum" sz="quarter" idx="5"/>
          </p:nvPr>
        </p:nvSpPr>
        <p:spPr/>
        <p:txBody>
          <a:bodyPr/>
          <a:lstStyle/>
          <a:p>
            <a:fld id="{D6789FAC-BE2D-40DD-814B-A6C910C773D9}" type="slidenum">
              <a:rPr lang="en-US" smtClean="0"/>
              <a:t>3</a:t>
            </a:fld>
            <a:endParaRPr lang="en-US" dirty="0"/>
          </a:p>
        </p:txBody>
      </p:sp>
    </p:spTree>
    <p:extLst>
      <p:ext uri="{BB962C8B-B14F-4D97-AF65-F5344CB8AC3E}">
        <p14:creationId xmlns:p14="http://schemas.microsoft.com/office/powerpoint/2010/main" val="1838169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a:t>
            </a:r>
            <a:r>
              <a:rPr lang="en-US" baseline="0" dirty="0"/>
              <a:t> a high level, Wastewater Treatment has three primary objectives</a:t>
            </a:r>
          </a:p>
          <a:p>
            <a:endParaRPr lang="en-US" baseline="0" dirty="0"/>
          </a:p>
          <a:p>
            <a:pPr marL="228600" indent="-228600">
              <a:buAutoNum type="arabicParenR"/>
            </a:pPr>
            <a:r>
              <a:rPr lang="en-US" baseline="0" dirty="0"/>
              <a:t>Remove pathogens that could be dangerous to drinking water</a:t>
            </a:r>
          </a:p>
          <a:p>
            <a:pPr marL="228600" indent="-228600">
              <a:buAutoNum type="arabicParenR"/>
            </a:pPr>
            <a:r>
              <a:rPr lang="en-US" baseline="0" dirty="0"/>
              <a:t>Remove Nutrients (namely Phosphorus and Nitrogen) that could result in algae accumulation</a:t>
            </a:r>
          </a:p>
          <a:p>
            <a:pPr marL="228600" indent="-228600">
              <a:buAutoNum type="arabicParenR"/>
            </a:pPr>
            <a:r>
              <a:rPr lang="en-US" baseline="0" dirty="0"/>
              <a:t>Remove organics that contribute to low dissolved oxygen levels in water</a:t>
            </a:r>
          </a:p>
          <a:p>
            <a:pPr marL="228600" indent="-228600">
              <a:buAutoNum type="arabicParenR"/>
            </a:pPr>
            <a:endParaRPr lang="en-US" baseline="0" dirty="0"/>
          </a:p>
          <a:p>
            <a:pPr marL="0" indent="0">
              <a:buNone/>
            </a:pPr>
            <a:r>
              <a:rPr lang="en-US" baseline="0" dirty="0"/>
              <a:t>Pause at the Primary, Secondary, Tertiary Graphic……….</a:t>
            </a:r>
          </a:p>
          <a:p>
            <a:pPr marL="0" indent="0">
              <a:buNone/>
            </a:pPr>
            <a:endParaRPr lang="en-US" baseline="0" dirty="0"/>
          </a:p>
          <a:p>
            <a:pPr marL="0" indent="0">
              <a:buNone/>
            </a:pPr>
            <a:r>
              <a:rPr lang="en-US" baseline="0" dirty="0"/>
              <a:t>This type of process, which is the most widely used in the industry, has many mechanical elements: Pumps, mechanical aerators, blowers, diffusers, compressors, filters, and tanks. It also speaks to a paradigm where “dirty wastewater’ is “treated” primarily through addition of “cleaning chemicals” to “remove” the bad stuff and bad smells…..with the end product being cleaned water and “sludge” which might require additional treatment…………a Wastewater Treatment Plant.  We’ll come back to this “old paradigm”.</a:t>
            </a: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8ABA1-A89C-4229-8192-E6176C47FD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8193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*From EPA-This is # of Facilities</a:t>
            </a:r>
            <a:r>
              <a:rPr lang="en-US" baseline="0" dirty="0"/>
              <a:t> that treat domestic wastewater from residential and commercial establishments</a:t>
            </a:r>
          </a:p>
          <a:p>
            <a:r>
              <a:rPr lang="en-US" baseline="0" dirty="0"/>
              <a:t>…..an additional 500+in older cities and major urban areas collect rainwater in the same pipes as domestic wastewater</a:t>
            </a:r>
          </a:p>
          <a:p>
            <a:endParaRPr lang="en-US" baseline="0" dirty="0"/>
          </a:p>
          <a:p>
            <a:r>
              <a:rPr lang="en-US" dirty="0"/>
              <a:t>15,000 + WWTP facilities in the U.S.*</a:t>
            </a:r>
          </a:p>
          <a:p>
            <a:pPr lvl="1"/>
            <a:r>
              <a:rPr lang="en-US" dirty="0"/>
              <a:t>Total flow of 33,000 MM Gallons/day</a:t>
            </a:r>
          </a:p>
          <a:p>
            <a:pPr lvl="1"/>
            <a:r>
              <a:rPr lang="en-US" dirty="0"/>
              <a:t>Serve 75% of U.S. Population</a:t>
            </a:r>
          </a:p>
          <a:p>
            <a:endParaRPr lang="en-US" dirty="0"/>
          </a:p>
          <a:p>
            <a:r>
              <a:rPr lang="en-US" dirty="0"/>
              <a:t>Vast Majority of WWTP’s publicly owned</a:t>
            </a:r>
          </a:p>
          <a:p>
            <a:endParaRPr lang="en-US" dirty="0"/>
          </a:p>
          <a:p>
            <a:r>
              <a:rPr lang="en-US" dirty="0"/>
              <a:t>WWTP Electricity Use 1-2% of Total U.S. consumption</a:t>
            </a:r>
          </a:p>
          <a:p>
            <a:endParaRPr lang="en-US" dirty="0"/>
          </a:p>
          <a:p>
            <a:r>
              <a:rPr lang="en-US" dirty="0"/>
              <a:t>Energy Use can range from 20-40% of the overall cost to operate</a:t>
            </a:r>
            <a:r>
              <a:rPr lang="en-US" baseline="0" dirty="0"/>
              <a:t> a </a:t>
            </a:r>
            <a:r>
              <a:rPr lang="en-US" dirty="0"/>
              <a:t>WWTP</a:t>
            </a:r>
          </a:p>
          <a:p>
            <a:endParaRPr lang="en-US" dirty="0"/>
          </a:p>
          <a:p>
            <a:r>
              <a:rPr lang="en-US" dirty="0"/>
              <a:t>WWTP Energy Costs key driver for muni/county budgets----a potential “budget breaker”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8ABA1-A89C-4229-8192-E6176C47FD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165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geographic dispersion and the very few # of “large WWTP’s”</a:t>
            </a:r>
          </a:p>
        </p:txBody>
      </p:sp>
      <p:sp>
        <p:nvSpPr>
          <p:cNvPr id="4" name="Slide Number Placeholder 3"/>
          <p:cNvSpPr>
            <a:spLocks noGrp="1"/>
          </p:cNvSpPr>
          <p:nvPr>
            <p:ph type="sldNum" sz="quarter" idx="5"/>
          </p:nvPr>
        </p:nvSpPr>
        <p:spPr/>
        <p:txBody>
          <a:bodyPr/>
          <a:lstStyle/>
          <a:p>
            <a:fld id="{D6789FAC-BE2D-40DD-814B-A6C910C773D9}" type="slidenum">
              <a:rPr lang="en-US" smtClean="0"/>
              <a:t>6</a:t>
            </a:fld>
            <a:endParaRPr lang="en-US" dirty="0"/>
          </a:p>
        </p:txBody>
      </p:sp>
    </p:spTree>
    <p:extLst>
      <p:ext uri="{BB962C8B-B14F-4D97-AF65-F5344CB8AC3E}">
        <p14:creationId xmlns:p14="http://schemas.microsoft.com/office/powerpoint/2010/main" val="2327460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a:t>
            </a:r>
            <a:r>
              <a:rPr lang="en-US" baseline="0" dirty="0"/>
              <a:t> a brief overview of each Major Technology</a:t>
            </a:r>
          </a:p>
          <a:p>
            <a:endParaRPr lang="en-US" baseline="0" dirty="0"/>
          </a:p>
          <a:p>
            <a:r>
              <a:rPr lang="en-US" baseline="0" dirty="0"/>
              <a:t>-Note differences in Energy Intensity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8ABA1-A89C-4229-8192-E6176C47FD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3361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CFR Part 503 for </a:t>
            </a:r>
            <a:r>
              <a:rPr lang="en-US" dirty="0" err="1"/>
              <a:t>Biosolids</a:t>
            </a:r>
            <a:r>
              <a:rPr lang="en-US" dirty="0"/>
              <a:t>………..(also applicable to algae solids from Wastewater</a:t>
            </a:r>
            <a:r>
              <a:rPr lang="en-US" baseline="0" dirty="0"/>
              <a:t> Treatment)</a:t>
            </a:r>
          </a:p>
          <a:p>
            <a:endParaRPr lang="en-US" baseline="0" dirty="0"/>
          </a:p>
          <a:p>
            <a:r>
              <a:rPr lang="en-US" baseline="0" dirty="0"/>
              <a:t>-Minimum national requirements applicable to the use/disposal of sewage sludge</a:t>
            </a:r>
          </a:p>
          <a:p>
            <a:r>
              <a:rPr lang="en-US" baseline="0" dirty="0"/>
              <a:t>-Part 503 includes, for Class A and Class B</a:t>
            </a:r>
          </a:p>
          <a:p>
            <a:r>
              <a:rPr lang="en-US" baseline="0" dirty="0"/>
              <a:t>    -Sewage Sludge quality limits</a:t>
            </a:r>
          </a:p>
          <a:p>
            <a:r>
              <a:rPr lang="en-US" baseline="0" dirty="0"/>
              <a:t>    - Management practice requirements</a:t>
            </a:r>
          </a:p>
          <a:p>
            <a:r>
              <a:rPr lang="en-US" baseline="0" dirty="0"/>
              <a:t>    -Monitoring/Recordkeeping/Reporting Requirements</a:t>
            </a:r>
          </a:p>
          <a:p>
            <a:r>
              <a:rPr lang="en-US" baseline="0" dirty="0"/>
              <a:t>    -Additional State, local requirements</a:t>
            </a:r>
          </a:p>
          <a:p>
            <a:endParaRPr lang="en-US" baseline="0" dirty="0"/>
          </a:p>
          <a:p>
            <a:r>
              <a:rPr lang="en-US" baseline="0" dirty="0"/>
              <a:t>--Applicable to algae solids from Wastewater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8ABA1-A89C-4229-8192-E6176C47FD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7093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8ABA1-A89C-4229-8192-E6176C47FD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237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F824F0-F701-46E3-85AE-5A4C10D8CFC5}"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F8F326-3578-4BA7-ACF2-01F50FFF7C84}" type="slidenum">
              <a:rPr lang="en-US" smtClean="0"/>
              <a:pPr/>
              <a:t>‹#›</a:t>
            </a:fld>
            <a:endParaRPr lang="en-US"/>
          </a:p>
        </p:txBody>
      </p:sp>
    </p:spTree>
    <p:extLst>
      <p:ext uri="{BB962C8B-B14F-4D97-AF65-F5344CB8AC3E}">
        <p14:creationId xmlns:p14="http://schemas.microsoft.com/office/powerpoint/2010/main" val="131044774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02592D-E78E-4521-B930-45F6E0A2DF2B}" type="datetimeFigureOut">
              <a:rPr lang="en-US" smtClean="0"/>
              <a:pPr/>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D13D99-D98C-419F-81EF-D8C877FCA9C8}" type="slidenum">
              <a:rPr lang="en-US" smtClean="0"/>
              <a:pPr/>
              <a:t>‹#›</a:t>
            </a:fld>
            <a:endParaRPr lang="en-US"/>
          </a:p>
        </p:txBody>
      </p:sp>
    </p:spTree>
    <p:extLst>
      <p:ext uri="{BB962C8B-B14F-4D97-AF65-F5344CB8AC3E}">
        <p14:creationId xmlns:p14="http://schemas.microsoft.com/office/powerpoint/2010/main" val="3119093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02592D-E78E-4521-B930-45F6E0A2DF2B}" type="datetimeFigureOut">
              <a:rPr lang="en-US" smtClean="0"/>
              <a:pPr/>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D13D99-D98C-419F-81EF-D8C877FCA9C8}" type="slidenum">
              <a:rPr lang="en-US" smtClean="0"/>
              <a:pPr/>
              <a:t>‹#›</a:t>
            </a:fld>
            <a:endParaRPr lang="en-US"/>
          </a:p>
        </p:txBody>
      </p:sp>
    </p:spTree>
    <p:extLst>
      <p:ext uri="{BB962C8B-B14F-4D97-AF65-F5344CB8AC3E}">
        <p14:creationId xmlns:p14="http://schemas.microsoft.com/office/powerpoint/2010/main" val="516832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02592D-E78E-4521-B930-45F6E0A2DF2B}" type="datetimeFigureOut">
              <a:rPr lang="en-US" smtClean="0"/>
              <a:pPr/>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D13D99-D98C-419F-81EF-D8C877FCA9C8}" type="slidenum">
              <a:rPr lang="en-US" smtClean="0"/>
              <a:pPr/>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82498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02592D-E78E-4521-B930-45F6E0A2DF2B}" type="datetimeFigureOut">
              <a:rPr lang="en-US" smtClean="0"/>
              <a:pPr/>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D13D99-D98C-419F-81EF-D8C877FCA9C8}" type="slidenum">
              <a:rPr lang="en-US" smtClean="0"/>
              <a:pPr/>
              <a:t>‹#›</a:t>
            </a:fld>
            <a:endParaRPr lang="en-US"/>
          </a:p>
        </p:txBody>
      </p:sp>
    </p:spTree>
    <p:extLst>
      <p:ext uri="{BB962C8B-B14F-4D97-AF65-F5344CB8AC3E}">
        <p14:creationId xmlns:p14="http://schemas.microsoft.com/office/powerpoint/2010/main" val="1967956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02592D-E78E-4521-B930-45F6E0A2DF2B}" type="datetimeFigureOut">
              <a:rPr lang="en-US" smtClean="0"/>
              <a:pPr/>
              <a:t>8/25/2023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D13D99-D98C-419F-81EF-D8C877FCA9C8}" type="slidenum">
              <a:rPr lang="en-US" smtClean="0"/>
              <a:pPr/>
              <a:t>‹#›</a:t>
            </a:fld>
            <a:endParaRPr lang="en-US"/>
          </a:p>
        </p:txBody>
      </p:sp>
    </p:spTree>
    <p:extLst>
      <p:ext uri="{BB962C8B-B14F-4D97-AF65-F5344CB8AC3E}">
        <p14:creationId xmlns:p14="http://schemas.microsoft.com/office/powerpoint/2010/main" val="1030154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02592D-E78E-4521-B930-45F6E0A2DF2B}" type="datetimeFigureOut">
              <a:rPr lang="en-US" smtClean="0"/>
              <a:pPr/>
              <a:t>8/25/2023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D13D99-D98C-419F-81EF-D8C877FCA9C8}" type="slidenum">
              <a:rPr lang="en-US" smtClean="0"/>
              <a:pPr/>
              <a:t>‹#›</a:t>
            </a:fld>
            <a:endParaRPr lang="en-US"/>
          </a:p>
        </p:txBody>
      </p:sp>
    </p:spTree>
    <p:extLst>
      <p:ext uri="{BB962C8B-B14F-4D97-AF65-F5344CB8AC3E}">
        <p14:creationId xmlns:p14="http://schemas.microsoft.com/office/powerpoint/2010/main" val="1155385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2592D-E78E-4521-B930-45F6E0A2DF2B}"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13D99-D98C-419F-81EF-D8C877FCA9C8}" type="slidenum">
              <a:rPr lang="en-US" smtClean="0"/>
              <a:pPr/>
              <a:t>‹#›</a:t>
            </a:fld>
            <a:endParaRPr lang="en-US"/>
          </a:p>
        </p:txBody>
      </p:sp>
    </p:spTree>
    <p:extLst>
      <p:ext uri="{BB962C8B-B14F-4D97-AF65-F5344CB8AC3E}">
        <p14:creationId xmlns:p14="http://schemas.microsoft.com/office/powerpoint/2010/main" val="2102637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2592D-E78E-4521-B930-45F6E0A2DF2B}"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13D99-D98C-419F-81EF-D8C877FCA9C8}" type="slidenum">
              <a:rPr lang="en-US" smtClean="0"/>
              <a:pPr/>
              <a:t>‹#›</a:t>
            </a:fld>
            <a:endParaRPr lang="en-US"/>
          </a:p>
        </p:txBody>
      </p:sp>
    </p:spTree>
    <p:extLst>
      <p:ext uri="{BB962C8B-B14F-4D97-AF65-F5344CB8AC3E}">
        <p14:creationId xmlns:p14="http://schemas.microsoft.com/office/powerpoint/2010/main" val="3405182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2592D-E78E-4521-B930-45F6E0A2DF2B}"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13D99-D98C-419F-81EF-D8C877FCA9C8}" type="slidenum">
              <a:rPr lang="en-US" smtClean="0"/>
              <a:pPr/>
              <a:t>‹#›</a:t>
            </a:fld>
            <a:endParaRPr lang="en-US"/>
          </a:p>
        </p:txBody>
      </p:sp>
    </p:spTree>
    <p:extLst>
      <p:ext uri="{BB962C8B-B14F-4D97-AF65-F5344CB8AC3E}">
        <p14:creationId xmlns:p14="http://schemas.microsoft.com/office/powerpoint/2010/main" val="1197441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sp>
        <p:nvSpPr>
          <p:cNvPr id="17" name="Rectangle 16"/>
          <p:cNvSpPr/>
          <p:nvPr userDrawn="1"/>
        </p:nvSpPr>
        <p:spPr>
          <a:xfrm>
            <a:off x="0" y="-1"/>
            <a:ext cx="12115800" cy="2505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2838300" y="3005205"/>
            <a:ext cx="6502400" cy="1066800"/>
          </a:xfrm>
        </p:spPr>
        <p:txBody>
          <a:bodyPr>
            <a:normAutofit/>
          </a:bodyPr>
          <a:lstStyle>
            <a:lvl1pPr algn="l">
              <a:defRPr sz="3400" b="1" baseline="0"/>
            </a:lvl1pPr>
          </a:lstStyle>
          <a:p>
            <a:r>
              <a:rPr lang="en-US" dirty="0"/>
              <a:t>Presentation Title</a:t>
            </a:r>
            <a:br>
              <a:rPr lang="en-US" dirty="0"/>
            </a:br>
            <a:r>
              <a:rPr lang="en-US" dirty="0"/>
              <a:t>Presentation Subtitle</a:t>
            </a:r>
          </a:p>
        </p:txBody>
      </p:sp>
      <p:sp>
        <p:nvSpPr>
          <p:cNvPr id="3" name="Subtitle 2"/>
          <p:cNvSpPr>
            <a:spLocks noGrp="1"/>
          </p:cNvSpPr>
          <p:nvPr>
            <p:ph type="subTitle" idx="1" hasCustomPrompt="1"/>
          </p:nvPr>
        </p:nvSpPr>
        <p:spPr>
          <a:xfrm>
            <a:off x="2838300" y="4300605"/>
            <a:ext cx="6502400" cy="533400"/>
          </a:xfrm>
        </p:spPr>
        <p:txBody>
          <a:bodyPr>
            <a:normAutofit/>
          </a:bodyPr>
          <a:lstStyle>
            <a:lvl1pPr marL="0" indent="0" algn="l">
              <a:buNone/>
              <a:defRPr sz="2800" b="1" baseline="0">
                <a:solidFill>
                  <a:srgbClr val="73A74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p>
        </p:txBody>
      </p:sp>
      <p:sp>
        <p:nvSpPr>
          <p:cNvPr id="21" name="Text Placeholder 2"/>
          <p:cNvSpPr>
            <a:spLocks noGrp="1"/>
          </p:cNvSpPr>
          <p:nvPr>
            <p:ph type="body" idx="11"/>
          </p:nvPr>
        </p:nvSpPr>
        <p:spPr>
          <a:xfrm>
            <a:off x="2838300" y="4834006"/>
            <a:ext cx="6502400" cy="390525"/>
          </a:xfrm>
        </p:spPr>
        <p:txBody>
          <a:bodyPr vert="horz" lIns="91440" tIns="45720" rIns="91440" bIns="45720" rtlCol="0">
            <a:noAutofit/>
          </a:bodyPr>
          <a:lstStyle>
            <a:lvl1pPr>
              <a:defRPr lang="en-US" sz="2400" b="1" baseline="0" dirty="0" smtClean="0">
                <a:solidFill>
                  <a:srgbClr val="004268"/>
                </a:solidFill>
              </a:defRPr>
            </a:lvl1pPr>
          </a:lstStyle>
          <a:p>
            <a:pPr marL="0" lvl="0" indent="0">
              <a:buNone/>
            </a:pPr>
            <a:r>
              <a:rPr lang="en-US" dirty="0"/>
              <a:t>Click to edit Master text styles</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83335" t="43260" r="14284" b="53406"/>
          <a:stretch/>
        </p:blipFill>
        <p:spPr>
          <a:xfrm>
            <a:off x="7225178" y="782820"/>
            <a:ext cx="228600" cy="2286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273" y="573439"/>
            <a:ext cx="6412589" cy="1359114"/>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13648" y="722376"/>
            <a:ext cx="3545455" cy="5687166"/>
          </a:xfrm>
          <a:prstGeom prst="rect">
            <a:avLst/>
          </a:prstGeom>
        </p:spPr>
      </p:pic>
      <p:sp>
        <p:nvSpPr>
          <p:cNvPr id="10" name="Rectangle 9"/>
          <p:cNvSpPr/>
          <p:nvPr userDrawn="1"/>
        </p:nvSpPr>
        <p:spPr>
          <a:xfrm>
            <a:off x="7942006" y="22741"/>
            <a:ext cx="4249994" cy="2483253"/>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p:cNvSpPr/>
          <p:nvPr userDrawn="1"/>
        </p:nvSpPr>
        <p:spPr>
          <a:xfrm>
            <a:off x="7408591" y="2505994"/>
            <a:ext cx="4775200" cy="4347087"/>
          </a:xfrm>
          <a:prstGeom prst="rect">
            <a:avLst/>
          </a:prstGeom>
          <a:solidFill>
            <a:srgbClr val="D9D9D9">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p:cNvSpPr/>
          <p:nvPr userDrawn="1"/>
        </p:nvSpPr>
        <p:spPr>
          <a:xfrm>
            <a:off x="2843784" y="5715000"/>
            <a:ext cx="9358685" cy="457200"/>
          </a:xfrm>
          <a:prstGeom prst="rect">
            <a:avLst/>
          </a:prstGeom>
          <a:solidFill>
            <a:srgbClr val="00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800" i="1" dirty="0">
                <a:latin typeface="Arial" panose="020B0604020202020204" pitchFamily="34" charset="0"/>
                <a:cs typeface="Arial" panose="020B0604020202020204" pitchFamily="34" charset="0"/>
              </a:rPr>
              <a:t>ADVANCING</a:t>
            </a:r>
            <a:r>
              <a:rPr lang="en-US" sz="1800" i="1" baseline="0" dirty="0">
                <a:latin typeface="Arial" panose="020B0604020202020204" pitchFamily="34" charset="0"/>
                <a:cs typeface="Arial" panose="020B0604020202020204" pitchFamily="34" charset="0"/>
              </a:rPr>
              <a:t> </a:t>
            </a:r>
            <a:r>
              <a:rPr lang="en-US" sz="1800" b="1" i="1" baseline="0" dirty="0">
                <a:solidFill>
                  <a:srgbClr val="73A743"/>
                </a:solidFill>
                <a:latin typeface="Arial" panose="020B0604020202020204" pitchFamily="34" charset="0"/>
                <a:cs typeface="Arial" panose="020B0604020202020204" pitchFamily="34" charset="0"/>
              </a:rPr>
              <a:t>THE POWER OF ENERGY</a:t>
            </a:r>
            <a:endParaRPr lang="en-US" sz="1800" b="1" i="1" dirty="0">
              <a:solidFill>
                <a:srgbClr val="73A74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8416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2592D-E78E-4521-B930-45F6E0A2DF2B}"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13D99-D98C-419F-81EF-D8C877FCA9C8}" type="slidenum">
              <a:rPr lang="en-US" smtClean="0"/>
              <a:pPr/>
              <a:t>‹#›</a:t>
            </a:fld>
            <a:endParaRPr lang="en-US"/>
          </a:p>
        </p:txBody>
      </p:sp>
    </p:spTree>
    <p:extLst>
      <p:ext uri="{BB962C8B-B14F-4D97-AF65-F5344CB8AC3E}">
        <p14:creationId xmlns:p14="http://schemas.microsoft.com/office/powerpoint/2010/main" val="337304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ver Slide">
    <p:spTree>
      <p:nvGrpSpPr>
        <p:cNvPr id="1" name=""/>
        <p:cNvGrpSpPr/>
        <p:nvPr/>
      </p:nvGrpSpPr>
      <p:grpSpPr>
        <a:xfrm>
          <a:off x="0" y="0"/>
          <a:ext cx="0" cy="0"/>
          <a:chOff x="0" y="0"/>
          <a:chExt cx="0" cy="0"/>
        </a:xfrm>
      </p:grpSpPr>
      <p:sp>
        <p:nvSpPr>
          <p:cNvPr id="17" name="Rectangle 16"/>
          <p:cNvSpPr/>
          <p:nvPr userDrawn="1"/>
        </p:nvSpPr>
        <p:spPr>
          <a:xfrm>
            <a:off x="0" y="-1"/>
            <a:ext cx="12115800" cy="2505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2838300" y="3005205"/>
            <a:ext cx="6502400" cy="1066800"/>
          </a:xfrm>
        </p:spPr>
        <p:txBody>
          <a:bodyPr>
            <a:normAutofit/>
          </a:bodyPr>
          <a:lstStyle>
            <a:lvl1pPr algn="l">
              <a:defRPr sz="3400" b="1" baseline="0"/>
            </a:lvl1pPr>
          </a:lstStyle>
          <a:p>
            <a:r>
              <a:rPr lang="en-US" dirty="0"/>
              <a:t>Presentation Title</a:t>
            </a:r>
            <a:br>
              <a:rPr lang="en-US" dirty="0"/>
            </a:br>
            <a:r>
              <a:rPr lang="en-US" dirty="0"/>
              <a:t>Presentation Subtitle</a:t>
            </a:r>
          </a:p>
        </p:txBody>
      </p:sp>
      <p:sp>
        <p:nvSpPr>
          <p:cNvPr id="3" name="Subtitle 2"/>
          <p:cNvSpPr>
            <a:spLocks noGrp="1"/>
          </p:cNvSpPr>
          <p:nvPr>
            <p:ph type="subTitle" idx="1" hasCustomPrompt="1"/>
          </p:nvPr>
        </p:nvSpPr>
        <p:spPr>
          <a:xfrm>
            <a:off x="2838300" y="4300605"/>
            <a:ext cx="6502400" cy="533400"/>
          </a:xfrm>
        </p:spPr>
        <p:txBody>
          <a:bodyPr>
            <a:normAutofit/>
          </a:bodyPr>
          <a:lstStyle>
            <a:lvl1pPr marL="0" indent="0" algn="l">
              <a:buNone/>
              <a:defRPr sz="2800" b="1" baseline="0">
                <a:solidFill>
                  <a:srgbClr val="73A74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p>
        </p:txBody>
      </p:sp>
      <p:sp>
        <p:nvSpPr>
          <p:cNvPr id="21" name="Text Placeholder 2"/>
          <p:cNvSpPr>
            <a:spLocks noGrp="1"/>
          </p:cNvSpPr>
          <p:nvPr>
            <p:ph type="body" idx="11"/>
          </p:nvPr>
        </p:nvSpPr>
        <p:spPr>
          <a:xfrm>
            <a:off x="2838300" y="4834006"/>
            <a:ext cx="6502400" cy="390525"/>
          </a:xfrm>
        </p:spPr>
        <p:txBody>
          <a:bodyPr vert="horz" lIns="91440" tIns="45720" rIns="91440" bIns="45720" rtlCol="0">
            <a:noAutofit/>
          </a:bodyPr>
          <a:lstStyle>
            <a:lvl1pPr>
              <a:defRPr lang="en-US" sz="2400" b="1" baseline="0" dirty="0" smtClean="0">
                <a:solidFill>
                  <a:srgbClr val="004268"/>
                </a:solidFill>
              </a:defRPr>
            </a:lvl1pPr>
          </a:lstStyle>
          <a:p>
            <a:pPr marL="0" lvl="0" indent="0">
              <a:buNone/>
            </a:pPr>
            <a:r>
              <a:rPr lang="en-US" dirty="0"/>
              <a:t>Click to edit Master text styles</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83335" t="43260" r="14284" b="53406"/>
          <a:stretch/>
        </p:blipFill>
        <p:spPr>
          <a:xfrm>
            <a:off x="7225178" y="782820"/>
            <a:ext cx="228600" cy="2286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273" y="573439"/>
            <a:ext cx="6412589" cy="1359114"/>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13648" y="722376"/>
            <a:ext cx="3545455" cy="5687166"/>
          </a:xfrm>
          <a:prstGeom prst="rect">
            <a:avLst/>
          </a:prstGeom>
        </p:spPr>
      </p:pic>
      <p:sp>
        <p:nvSpPr>
          <p:cNvPr id="10" name="Rectangle 9"/>
          <p:cNvSpPr/>
          <p:nvPr userDrawn="1"/>
        </p:nvSpPr>
        <p:spPr>
          <a:xfrm>
            <a:off x="7942006" y="22741"/>
            <a:ext cx="4249994" cy="2483253"/>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p:cNvSpPr/>
          <p:nvPr userDrawn="1"/>
        </p:nvSpPr>
        <p:spPr>
          <a:xfrm>
            <a:off x="7408591" y="2505994"/>
            <a:ext cx="4775200" cy="4347087"/>
          </a:xfrm>
          <a:prstGeom prst="rect">
            <a:avLst/>
          </a:prstGeom>
          <a:solidFill>
            <a:srgbClr val="D9D9D9">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p:cNvSpPr/>
          <p:nvPr userDrawn="1"/>
        </p:nvSpPr>
        <p:spPr>
          <a:xfrm>
            <a:off x="2843784" y="5715000"/>
            <a:ext cx="9358685" cy="457200"/>
          </a:xfrm>
          <a:prstGeom prst="rect">
            <a:avLst/>
          </a:prstGeom>
          <a:solidFill>
            <a:srgbClr val="00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800" i="1" dirty="0">
                <a:latin typeface="Arial" panose="020B0604020202020204" pitchFamily="34" charset="0"/>
                <a:cs typeface="Arial" panose="020B0604020202020204" pitchFamily="34" charset="0"/>
              </a:rPr>
              <a:t>ADVANCING</a:t>
            </a:r>
            <a:r>
              <a:rPr lang="en-US" sz="1800" i="1" baseline="0" dirty="0">
                <a:latin typeface="Arial" panose="020B0604020202020204" pitchFamily="34" charset="0"/>
                <a:cs typeface="Arial" panose="020B0604020202020204" pitchFamily="34" charset="0"/>
              </a:rPr>
              <a:t> </a:t>
            </a:r>
            <a:r>
              <a:rPr lang="en-US" sz="1800" b="1" i="1" baseline="0" dirty="0">
                <a:solidFill>
                  <a:srgbClr val="73A743"/>
                </a:solidFill>
                <a:latin typeface="Arial" panose="020B0604020202020204" pitchFamily="34" charset="0"/>
                <a:cs typeface="Arial" panose="020B0604020202020204" pitchFamily="34" charset="0"/>
              </a:rPr>
              <a:t>THE POWER OF ENERGY</a:t>
            </a:r>
            <a:endParaRPr lang="en-US" sz="1800" b="1" i="1" dirty="0">
              <a:solidFill>
                <a:srgbClr val="73A74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7878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 3 (Color Graphic)">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0600" y="718551"/>
            <a:ext cx="3545455" cy="5687166"/>
          </a:xfrm>
          <a:prstGeom prst="rect">
            <a:avLst/>
          </a:prstGeom>
        </p:spPr>
      </p:pic>
      <p:sp>
        <p:nvSpPr>
          <p:cNvPr id="22" name="Rectangle 21"/>
          <p:cNvSpPr/>
          <p:nvPr userDrawn="1"/>
        </p:nvSpPr>
        <p:spPr>
          <a:xfrm>
            <a:off x="7416800" y="586307"/>
            <a:ext cx="4724400" cy="5685386"/>
          </a:xfrm>
          <a:prstGeom prst="rect">
            <a:avLst/>
          </a:prstGeom>
          <a:solidFill>
            <a:srgbClr val="D9D9D9">
              <a:alpha val="94902"/>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txBox="1">
            <a:spLocks/>
          </p:cNvSpPr>
          <p:nvPr userDrawn="1"/>
        </p:nvSpPr>
        <p:spPr>
          <a:xfrm>
            <a:off x="-20320" y="6370638"/>
            <a:ext cx="12212320" cy="487363"/>
          </a:xfrm>
          <a:prstGeom prst="rect">
            <a:avLst/>
          </a:prstGeom>
          <a:solidFill>
            <a:srgbClr val="004268"/>
          </a:solidFill>
          <a:ln>
            <a:solidFill>
              <a:srgbClr val="004268"/>
            </a:solidFill>
          </a:ln>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sp>
        <p:nvSpPr>
          <p:cNvPr id="11" name="Rectangle 10"/>
          <p:cNvSpPr/>
          <p:nvPr userDrawn="1"/>
        </p:nvSpPr>
        <p:spPr>
          <a:xfrm>
            <a:off x="0" y="0"/>
            <a:ext cx="1219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Text Placeholder 2"/>
          <p:cNvSpPr>
            <a:spLocks noGrp="1"/>
          </p:cNvSpPr>
          <p:nvPr>
            <p:ph type="body" idx="1"/>
          </p:nvPr>
        </p:nvSpPr>
        <p:spPr>
          <a:xfrm>
            <a:off x="609600" y="1143001"/>
            <a:ext cx="5386917" cy="650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793875"/>
            <a:ext cx="5386917" cy="4378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154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793875"/>
            <a:ext cx="5389033" cy="4378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5"/>
          <p:cNvSpPr txBox="1">
            <a:spLocks/>
          </p:cNvSpPr>
          <p:nvPr userDrawn="1"/>
        </p:nvSpPr>
        <p:spPr>
          <a:xfrm>
            <a:off x="6908800" y="6409056"/>
            <a:ext cx="3860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Proprietary</a:t>
            </a:r>
          </a:p>
        </p:txBody>
      </p:sp>
      <p:sp>
        <p:nvSpPr>
          <p:cNvPr id="16" name="Slide Number Placeholder 6"/>
          <p:cNvSpPr txBox="1">
            <a:spLocks/>
          </p:cNvSpPr>
          <p:nvPr userDrawn="1"/>
        </p:nvSpPr>
        <p:spPr>
          <a:xfrm>
            <a:off x="10972800" y="6400801"/>
            <a:ext cx="10160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F8F326-3578-4BA7-ACF2-01F50FFF7C84}" type="slidenum">
              <a:rPr lang="en-US" sz="1200" smtClean="0"/>
              <a:pPr/>
              <a:t>‹#›</a:t>
            </a:fld>
            <a:endParaRPr lang="en-US" sz="1200" dirty="0"/>
          </a:p>
        </p:txBody>
      </p:sp>
      <p:sp>
        <p:nvSpPr>
          <p:cNvPr id="17" name="Title 1"/>
          <p:cNvSpPr txBox="1">
            <a:spLocks/>
          </p:cNvSpPr>
          <p:nvPr userDrawn="1"/>
        </p:nvSpPr>
        <p:spPr>
          <a:xfrm>
            <a:off x="0" y="6322813"/>
            <a:ext cx="12192000" cy="50205"/>
          </a:xfrm>
          <a:prstGeom prst="rect">
            <a:avLst/>
          </a:prstGeom>
          <a:solidFill>
            <a:srgbClr val="73A743"/>
          </a:solidFill>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451004"/>
            <a:ext cx="1485870" cy="314922"/>
          </a:xfrm>
          <a:prstGeom prst="rect">
            <a:avLst/>
          </a:prstGeom>
        </p:spPr>
      </p:pic>
    </p:spTree>
    <p:extLst>
      <p:ext uri="{BB962C8B-B14F-4D97-AF65-F5344CB8AC3E}">
        <p14:creationId xmlns:p14="http://schemas.microsoft.com/office/powerpoint/2010/main" val="2640877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3 (BW Graphic)">
    <p:spTree>
      <p:nvGrpSpPr>
        <p:cNvPr id="1" name=""/>
        <p:cNvGrpSpPr/>
        <p:nvPr/>
      </p:nvGrpSpPr>
      <p:grpSpPr>
        <a:xfrm>
          <a:off x="0" y="0"/>
          <a:ext cx="0" cy="0"/>
          <a:chOff x="0" y="0"/>
          <a:chExt cx="0" cy="0"/>
        </a:xfrm>
      </p:grpSpPr>
      <p:pic>
        <p:nvPicPr>
          <p:cNvPr id="20"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1700" b="95042" l="10000" r="95682">
                        <a14:foregroundMark x1="74773" y1="27479" x2="74773" y2="27479"/>
                        <a14:foregroundMark x1="96136" y1="23796" x2="96136" y2="23796"/>
                        <a14:foregroundMark x1="92045" y1="14306" x2="92045" y2="14306"/>
                        <a14:foregroundMark x1="85682" y1="5099" x2="85682" y2="5099"/>
                        <a14:foregroundMark x1="82273" y1="1700" x2="82273" y2="1700"/>
                        <a14:foregroundMark x1="70682" y1="8499" x2="70682" y2="8499"/>
                        <a14:foregroundMark x1="63636" y1="17989" x2="63636" y2="17989"/>
                        <a14:foregroundMark x1="48636" y1="24646" x2="48636" y2="24646"/>
                        <a14:foregroundMark x1="39318" y1="29462" x2="39318" y2="29462"/>
                        <a14:foregroundMark x1="39773" y1="41643" x2="39773" y2="41643"/>
                        <a14:foregroundMark x1="41818" y1="54249" x2="41818" y2="54249"/>
                        <a14:foregroundMark x1="37955" y1="65864" x2="37955" y2="65864"/>
                        <a14:foregroundMark x1="50227" y1="69972" x2="50227" y2="69972"/>
                        <a14:foregroundMark x1="63636" y1="54958" x2="63636" y2="54958"/>
                        <a14:foregroundMark x1="80682" y1="71530" x2="80682" y2="71530"/>
                        <a14:foregroundMark x1="63182" y1="79603" x2="63182" y2="79603"/>
                        <a14:foregroundMark x1="70909" y1="84986" x2="70909" y2="84986"/>
                        <a14:foregroundMark x1="77500" y1="93768" x2="77500" y2="93768"/>
                        <a14:foregroundMark x1="85227" y1="90227" x2="85227" y2="90227"/>
                        <a14:foregroundMark x1="82273" y1="95042" x2="82273" y2="95042"/>
                        <a14:foregroundMark x1="77500" y1="94334" x2="77500" y2="94334"/>
                      </a14:backgroundRemoval>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613648" y="722376"/>
            <a:ext cx="3543300" cy="568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userDrawn="1"/>
        </p:nvSpPr>
        <p:spPr>
          <a:xfrm>
            <a:off x="7416800" y="586307"/>
            <a:ext cx="4724400" cy="5685386"/>
          </a:xfrm>
          <a:prstGeom prst="rect">
            <a:avLst/>
          </a:prstGeom>
          <a:solidFill>
            <a:srgbClr val="D9D9D9">
              <a:alpha val="94902"/>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txBox="1">
            <a:spLocks/>
          </p:cNvSpPr>
          <p:nvPr userDrawn="1"/>
        </p:nvSpPr>
        <p:spPr>
          <a:xfrm>
            <a:off x="-20320" y="6370638"/>
            <a:ext cx="12212320" cy="487363"/>
          </a:xfrm>
          <a:prstGeom prst="rect">
            <a:avLst/>
          </a:prstGeom>
          <a:solidFill>
            <a:srgbClr val="004268"/>
          </a:solidFill>
          <a:ln>
            <a:solidFill>
              <a:srgbClr val="004268"/>
            </a:solidFill>
          </a:ln>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Text Placeholder 2"/>
          <p:cNvSpPr>
            <a:spLocks noGrp="1"/>
          </p:cNvSpPr>
          <p:nvPr>
            <p:ph type="body" idx="1"/>
          </p:nvPr>
        </p:nvSpPr>
        <p:spPr>
          <a:xfrm>
            <a:off x="609600" y="1143001"/>
            <a:ext cx="5386917" cy="650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793875"/>
            <a:ext cx="5386917" cy="4378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154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793875"/>
            <a:ext cx="5389033" cy="4378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0" y="0"/>
            <a:ext cx="1219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ooter Placeholder 5"/>
          <p:cNvSpPr txBox="1">
            <a:spLocks/>
          </p:cNvSpPr>
          <p:nvPr userDrawn="1"/>
        </p:nvSpPr>
        <p:spPr>
          <a:xfrm>
            <a:off x="6908800" y="6409056"/>
            <a:ext cx="3860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Proprietary</a:t>
            </a:r>
          </a:p>
        </p:txBody>
      </p:sp>
      <p:sp>
        <p:nvSpPr>
          <p:cNvPr id="16" name="Slide Number Placeholder 6"/>
          <p:cNvSpPr txBox="1">
            <a:spLocks/>
          </p:cNvSpPr>
          <p:nvPr userDrawn="1"/>
        </p:nvSpPr>
        <p:spPr>
          <a:xfrm>
            <a:off x="10972800" y="6400801"/>
            <a:ext cx="10160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F8F326-3578-4BA7-ACF2-01F50FFF7C84}" type="slidenum">
              <a:rPr lang="en-US" sz="1200" smtClean="0"/>
              <a:pPr/>
              <a:t>‹#›</a:t>
            </a:fld>
            <a:endParaRPr lang="en-US" sz="1200" dirty="0"/>
          </a:p>
        </p:txBody>
      </p:sp>
      <p:sp>
        <p:nvSpPr>
          <p:cNvPr id="17" name="Title 1"/>
          <p:cNvSpPr txBox="1">
            <a:spLocks/>
          </p:cNvSpPr>
          <p:nvPr userDrawn="1"/>
        </p:nvSpPr>
        <p:spPr>
          <a:xfrm>
            <a:off x="0" y="6322813"/>
            <a:ext cx="12192000" cy="50205"/>
          </a:xfrm>
          <a:prstGeom prst="rect">
            <a:avLst/>
          </a:prstGeom>
          <a:solidFill>
            <a:srgbClr val="73A743"/>
          </a:solidFill>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9600" y="6451004"/>
            <a:ext cx="1485870" cy="314922"/>
          </a:xfrm>
          <a:prstGeom prst="rect">
            <a:avLst/>
          </a:prstGeom>
        </p:spPr>
      </p:pic>
    </p:spTree>
    <p:extLst>
      <p:ext uri="{BB962C8B-B14F-4D97-AF65-F5344CB8AC3E}">
        <p14:creationId xmlns:p14="http://schemas.microsoft.com/office/powerpoint/2010/main" val="3956578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3 (No Graphic)">
    <p:spTree>
      <p:nvGrpSpPr>
        <p:cNvPr id="1" name=""/>
        <p:cNvGrpSpPr/>
        <p:nvPr/>
      </p:nvGrpSpPr>
      <p:grpSpPr>
        <a:xfrm>
          <a:off x="0" y="0"/>
          <a:ext cx="0" cy="0"/>
          <a:chOff x="0" y="0"/>
          <a:chExt cx="0" cy="0"/>
        </a:xfrm>
      </p:grpSpPr>
      <p:sp>
        <p:nvSpPr>
          <p:cNvPr id="10" name="Title 1"/>
          <p:cNvSpPr txBox="1">
            <a:spLocks/>
          </p:cNvSpPr>
          <p:nvPr userDrawn="1"/>
        </p:nvSpPr>
        <p:spPr>
          <a:xfrm>
            <a:off x="-20320" y="6370638"/>
            <a:ext cx="12212320" cy="487363"/>
          </a:xfrm>
          <a:prstGeom prst="rect">
            <a:avLst/>
          </a:prstGeom>
          <a:solidFill>
            <a:srgbClr val="004268"/>
          </a:solidFill>
          <a:ln>
            <a:solidFill>
              <a:srgbClr val="004268"/>
            </a:solidFill>
          </a:ln>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sp>
        <p:nvSpPr>
          <p:cNvPr id="3" name="Text Placeholder 2"/>
          <p:cNvSpPr>
            <a:spLocks noGrp="1"/>
          </p:cNvSpPr>
          <p:nvPr>
            <p:ph type="body" idx="1"/>
          </p:nvPr>
        </p:nvSpPr>
        <p:spPr>
          <a:xfrm>
            <a:off x="609600" y="1143001"/>
            <a:ext cx="5386917" cy="650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793875"/>
            <a:ext cx="5386917" cy="4378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154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793875"/>
            <a:ext cx="5389033" cy="4378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0" y="0"/>
            <a:ext cx="1219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txBox="1">
            <a:spLocks/>
          </p:cNvSpPr>
          <p:nvPr userDrawn="1"/>
        </p:nvSpPr>
        <p:spPr>
          <a:xfrm>
            <a:off x="609600" y="76200"/>
            <a:ext cx="109728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sz="4400"/>
              <a:t>Click to edit Master title style</a:t>
            </a:r>
          </a:p>
        </p:txBody>
      </p:sp>
      <p:sp>
        <p:nvSpPr>
          <p:cNvPr id="15" name="Footer Placeholder 5"/>
          <p:cNvSpPr txBox="1">
            <a:spLocks/>
          </p:cNvSpPr>
          <p:nvPr userDrawn="1"/>
        </p:nvSpPr>
        <p:spPr>
          <a:xfrm>
            <a:off x="6908800" y="6409056"/>
            <a:ext cx="3860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Proprietary</a:t>
            </a:r>
          </a:p>
        </p:txBody>
      </p:sp>
      <p:sp>
        <p:nvSpPr>
          <p:cNvPr id="16" name="Slide Number Placeholder 6"/>
          <p:cNvSpPr txBox="1">
            <a:spLocks/>
          </p:cNvSpPr>
          <p:nvPr userDrawn="1"/>
        </p:nvSpPr>
        <p:spPr>
          <a:xfrm>
            <a:off x="10972800" y="6400801"/>
            <a:ext cx="10160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F8F326-3578-4BA7-ACF2-01F50FFF7C84}" type="slidenum">
              <a:rPr lang="en-US" sz="1200" smtClean="0"/>
              <a:pPr/>
              <a:t>‹#›</a:t>
            </a:fld>
            <a:endParaRPr lang="en-US" sz="1200" dirty="0"/>
          </a:p>
        </p:txBody>
      </p:sp>
      <p:sp>
        <p:nvSpPr>
          <p:cNvPr id="17" name="Title 1"/>
          <p:cNvSpPr txBox="1">
            <a:spLocks/>
          </p:cNvSpPr>
          <p:nvPr userDrawn="1"/>
        </p:nvSpPr>
        <p:spPr>
          <a:xfrm>
            <a:off x="0" y="6322813"/>
            <a:ext cx="12192000" cy="50205"/>
          </a:xfrm>
          <a:prstGeom prst="rect">
            <a:avLst/>
          </a:prstGeom>
          <a:solidFill>
            <a:srgbClr val="73A743"/>
          </a:solidFill>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51004"/>
            <a:ext cx="1485870" cy="314922"/>
          </a:xfrm>
          <a:prstGeom prst="rect">
            <a:avLst/>
          </a:prstGeom>
        </p:spPr>
      </p:pic>
    </p:spTree>
    <p:extLst>
      <p:ext uri="{BB962C8B-B14F-4D97-AF65-F5344CB8AC3E}">
        <p14:creationId xmlns:p14="http://schemas.microsoft.com/office/powerpoint/2010/main" val="3478073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 5 (Color Graphic)">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0600" y="718551"/>
            <a:ext cx="3545455" cy="5687166"/>
          </a:xfrm>
          <a:prstGeom prst="rect">
            <a:avLst/>
          </a:prstGeom>
        </p:spPr>
      </p:pic>
      <p:sp>
        <p:nvSpPr>
          <p:cNvPr id="12" name="Rectangle 11"/>
          <p:cNvSpPr/>
          <p:nvPr userDrawn="1"/>
        </p:nvSpPr>
        <p:spPr>
          <a:xfrm>
            <a:off x="7416800" y="586307"/>
            <a:ext cx="4724400" cy="5685386"/>
          </a:xfrm>
          <a:prstGeom prst="rect">
            <a:avLst/>
          </a:prstGeom>
          <a:solidFill>
            <a:srgbClr val="D9D9D9">
              <a:alpha val="94902"/>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txBox="1">
            <a:spLocks/>
          </p:cNvSpPr>
          <p:nvPr userDrawn="1"/>
        </p:nvSpPr>
        <p:spPr>
          <a:xfrm>
            <a:off x="-20320" y="6370638"/>
            <a:ext cx="12212320" cy="487363"/>
          </a:xfrm>
          <a:prstGeom prst="rect">
            <a:avLst/>
          </a:prstGeom>
          <a:solidFill>
            <a:srgbClr val="004268"/>
          </a:solidFill>
          <a:ln>
            <a:solidFill>
              <a:srgbClr val="004268"/>
            </a:solidFill>
          </a:ln>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sp>
        <p:nvSpPr>
          <p:cNvPr id="4" name="Footer Placeholder 3"/>
          <p:cNvSpPr>
            <a:spLocks noGrp="1"/>
          </p:cNvSpPr>
          <p:nvPr>
            <p:ph type="ftr" sz="quarter" idx="11"/>
          </p:nvPr>
        </p:nvSpPr>
        <p:spPr>
          <a:xfrm>
            <a:off x="6908800" y="6409056"/>
            <a:ext cx="3860800" cy="365125"/>
          </a:xfrm>
        </p:spPr>
        <p:txBody>
          <a:bodyPr/>
          <a:lstStyle>
            <a:lvl1pPr>
              <a:defRPr/>
            </a:lvl1pPr>
          </a:lstStyle>
          <a:p>
            <a:endParaRPr lang="en-US" dirty="0"/>
          </a:p>
        </p:txBody>
      </p:sp>
      <p:sp>
        <p:nvSpPr>
          <p:cNvPr id="5" name="Slide Number Placeholder 4"/>
          <p:cNvSpPr>
            <a:spLocks noGrp="1"/>
          </p:cNvSpPr>
          <p:nvPr>
            <p:ph type="sldNum" sz="quarter" idx="12"/>
          </p:nvPr>
        </p:nvSpPr>
        <p:spPr>
          <a:xfrm>
            <a:off x="10972800" y="6400801"/>
            <a:ext cx="1016000" cy="365125"/>
          </a:xfrm>
        </p:spPr>
        <p:txBody>
          <a:bodyPr/>
          <a:lstStyle>
            <a:lvl1pPr>
              <a:defRPr>
                <a:solidFill>
                  <a:schemeClr val="bg1"/>
                </a:solidFill>
              </a:defRPr>
            </a:lvl1pPr>
          </a:lstStyle>
          <a:p>
            <a:fld id="{38F8F326-3578-4BA7-ACF2-01F50FFF7C84}" type="slidenum">
              <a:rPr lang="en-US" smtClean="0"/>
              <a:pPr/>
              <a:t>‹#›</a:t>
            </a:fld>
            <a:endParaRPr lang="en-US"/>
          </a:p>
        </p:txBody>
      </p:sp>
      <p:sp>
        <p:nvSpPr>
          <p:cNvPr id="7" name="Title 1"/>
          <p:cNvSpPr txBox="1">
            <a:spLocks/>
          </p:cNvSpPr>
          <p:nvPr userDrawn="1"/>
        </p:nvSpPr>
        <p:spPr>
          <a:xfrm>
            <a:off x="0" y="6322813"/>
            <a:ext cx="12192000" cy="50205"/>
          </a:xfrm>
          <a:prstGeom prst="rect">
            <a:avLst/>
          </a:prstGeom>
          <a:solidFill>
            <a:srgbClr val="73A743"/>
          </a:solidFill>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451004"/>
            <a:ext cx="1485870" cy="314922"/>
          </a:xfrm>
          <a:prstGeom prst="rect">
            <a:avLst/>
          </a:prstGeom>
        </p:spPr>
      </p:pic>
    </p:spTree>
    <p:extLst>
      <p:ext uri="{BB962C8B-B14F-4D97-AF65-F5344CB8AC3E}">
        <p14:creationId xmlns:p14="http://schemas.microsoft.com/office/powerpoint/2010/main" val="1336459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5 (BW Graphic)">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1700" b="95042" l="10000" r="95682">
                        <a14:foregroundMark x1="74773" y1="27479" x2="74773" y2="27479"/>
                        <a14:foregroundMark x1="96136" y1="23796" x2="96136" y2="23796"/>
                        <a14:foregroundMark x1="92045" y1="14306" x2="92045" y2="14306"/>
                        <a14:foregroundMark x1="85682" y1="5099" x2="85682" y2="5099"/>
                        <a14:foregroundMark x1="82273" y1="1700" x2="82273" y2="1700"/>
                        <a14:foregroundMark x1="70682" y1="8499" x2="70682" y2="8499"/>
                        <a14:foregroundMark x1="63636" y1="17989" x2="63636" y2="17989"/>
                        <a14:foregroundMark x1="48636" y1="24646" x2="48636" y2="24646"/>
                        <a14:foregroundMark x1="39318" y1="29462" x2="39318" y2="29462"/>
                        <a14:foregroundMark x1="39773" y1="41643" x2="39773" y2="41643"/>
                        <a14:foregroundMark x1="41818" y1="54249" x2="41818" y2="54249"/>
                        <a14:foregroundMark x1="37955" y1="65864" x2="37955" y2="65864"/>
                        <a14:foregroundMark x1="50227" y1="69972" x2="50227" y2="69972"/>
                        <a14:foregroundMark x1="63636" y1="54958" x2="63636" y2="54958"/>
                        <a14:foregroundMark x1="80682" y1="71530" x2="80682" y2="71530"/>
                        <a14:foregroundMark x1="63182" y1="79603" x2="63182" y2="79603"/>
                        <a14:foregroundMark x1="70909" y1="84986" x2="70909" y2="84986"/>
                        <a14:foregroundMark x1="77500" y1="93768" x2="77500" y2="93768"/>
                        <a14:foregroundMark x1="85227" y1="90227" x2="85227" y2="90227"/>
                        <a14:foregroundMark x1="82273" y1="95042" x2="82273" y2="95042"/>
                        <a14:foregroundMark x1="77500" y1="94334" x2="77500" y2="94334"/>
                      </a14:backgroundRemoval>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613648" y="722376"/>
            <a:ext cx="3543300" cy="568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userDrawn="1"/>
        </p:nvSpPr>
        <p:spPr>
          <a:xfrm>
            <a:off x="7416800" y="586307"/>
            <a:ext cx="4724400" cy="5685386"/>
          </a:xfrm>
          <a:prstGeom prst="rect">
            <a:avLst/>
          </a:prstGeom>
          <a:solidFill>
            <a:srgbClr val="D9D9D9">
              <a:alpha val="94902"/>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txBox="1">
            <a:spLocks/>
          </p:cNvSpPr>
          <p:nvPr userDrawn="1"/>
        </p:nvSpPr>
        <p:spPr>
          <a:xfrm>
            <a:off x="-20320" y="6370638"/>
            <a:ext cx="12212320" cy="487363"/>
          </a:xfrm>
          <a:prstGeom prst="rect">
            <a:avLst/>
          </a:prstGeom>
          <a:solidFill>
            <a:srgbClr val="004268"/>
          </a:solidFill>
          <a:ln>
            <a:solidFill>
              <a:srgbClr val="004268"/>
            </a:solidFill>
          </a:ln>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sp>
        <p:nvSpPr>
          <p:cNvPr id="4" name="Footer Placeholder 3"/>
          <p:cNvSpPr>
            <a:spLocks noGrp="1"/>
          </p:cNvSpPr>
          <p:nvPr>
            <p:ph type="ftr" sz="quarter" idx="11"/>
          </p:nvPr>
        </p:nvSpPr>
        <p:spPr>
          <a:xfrm>
            <a:off x="6908800" y="6409056"/>
            <a:ext cx="3860800" cy="365125"/>
          </a:xfrm>
        </p:spPr>
        <p:txBody>
          <a:bodyPr/>
          <a:lstStyle>
            <a:lvl1pPr>
              <a:defRPr/>
            </a:lvl1pPr>
          </a:lstStyle>
          <a:p>
            <a:endParaRPr lang="en-US" dirty="0"/>
          </a:p>
        </p:txBody>
      </p:sp>
      <p:sp>
        <p:nvSpPr>
          <p:cNvPr id="5" name="Slide Number Placeholder 4"/>
          <p:cNvSpPr>
            <a:spLocks noGrp="1"/>
          </p:cNvSpPr>
          <p:nvPr>
            <p:ph type="sldNum" sz="quarter" idx="12"/>
          </p:nvPr>
        </p:nvSpPr>
        <p:spPr>
          <a:xfrm>
            <a:off x="10972800" y="6400801"/>
            <a:ext cx="1016000" cy="365125"/>
          </a:xfrm>
        </p:spPr>
        <p:txBody>
          <a:bodyPr/>
          <a:lstStyle>
            <a:lvl1pPr>
              <a:defRPr>
                <a:solidFill>
                  <a:schemeClr val="bg1"/>
                </a:solidFill>
              </a:defRPr>
            </a:lvl1pPr>
          </a:lstStyle>
          <a:p>
            <a:fld id="{38F8F326-3578-4BA7-ACF2-01F50FFF7C84}" type="slidenum">
              <a:rPr lang="en-US" smtClean="0"/>
              <a:pPr/>
              <a:t>‹#›</a:t>
            </a:fld>
            <a:endParaRPr lang="en-US"/>
          </a:p>
        </p:txBody>
      </p:sp>
      <p:sp>
        <p:nvSpPr>
          <p:cNvPr id="7" name="Title 1"/>
          <p:cNvSpPr txBox="1">
            <a:spLocks/>
          </p:cNvSpPr>
          <p:nvPr userDrawn="1"/>
        </p:nvSpPr>
        <p:spPr>
          <a:xfrm>
            <a:off x="0" y="6322813"/>
            <a:ext cx="12192000" cy="50205"/>
          </a:xfrm>
          <a:prstGeom prst="rect">
            <a:avLst/>
          </a:prstGeom>
          <a:solidFill>
            <a:srgbClr val="73A743"/>
          </a:solidFill>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9600" y="6451004"/>
            <a:ext cx="1485870" cy="314922"/>
          </a:xfrm>
          <a:prstGeom prst="rect">
            <a:avLst/>
          </a:prstGeom>
        </p:spPr>
      </p:pic>
    </p:spTree>
    <p:extLst>
      <p:ext uri="{BB962C8B-B14F-4D97-AF65-F5344CB8AC3E}">
        <p14:creationId xmlns:p14="http://schemas.microsoft.com/office/powerpoint/2010/main" val="8670357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6 (Color Graphic)">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0600" y="718551"/>
            <a:ext cx="3545455" cy="5687166"/>
          </a:xfrm>
          <a:prstGeom prst="rect">
            <a:avLst/>
          </a:prstGeom>
        </p:spPr>
      </p:pic>
      <p:sp>
        <p:nvSpPr>
          <p:cNvPr id="15" name="Rectangle 14"/>
          <p:cNvSpPr/>
          <p:nvPr userDrawn="1"/>
        </p:nvSpPr>
        <p:spPr>
          <a:xfrm>
            <a:off x="7416800" y="586307"/>
            <a:ext cx="4724400" cy="5685386"/>
          </a:xfrm>
          <a:prstGeom prst="rect">
            <a:avLst/>
          </a:prstGeom>
          <a:solidFill>
            <a:srgbClr val="D9D9D9">
              <a:alpha val="94902"/>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txBox="1">
            <a:spLocks/>
          </p:cNvSpPr>
          <p:nvPr userDrawn="1"/>
        </p:nvSpPr>
        <p:spPr>
          <a:xfrm>
            <a:off x="-20320" y="6370638"/>
            <a:ext cx="12212320" cy="487363"/>
          </a:xfrm>
          <a:prstGeom prst="rect">
            <a:avLst/>
          </a:prstGeom>
          <a:solidFill>
            <a:srgbClr val="004268"/>
          </a:solidFill>
          <a:ln>
            <a:solidFill>
              <a:srgbClr val="004268"/>
            </a:solidFill>
          </a:ln>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sp>
        <p:nvSpPr>
          <p:cNvPr id="4" name="Footer Placeholder 3"/>
          <p:cNvSpPr>
            <a:spLocks noGrp="1"/>
          </p:cNvSpPr>
          <p:nvPr>
            <p:ph type="ftr" sz="quarter" idx="11"/>
          </p:nvPr>
        </p:nvSpPr>
        <p:spPr>
          <a:xfrm>
            <a:off x="6908800" y="6409056"/>
            <a:ext cx="3860800" cy="365125"/>
          </a:xfrm>
        </p:spPr>
        <p:txBody>
          <a:bodyPr/>
          <a:lstStyle>
            <a:lvl1pPr>
              <a:defRPr/>
            </a:lvl1pPr>
          </a:lstStyle>
          <a:p>
            <a:endParaRPr lang="en-US" dirty="0"/>
          </a:p>
        </p:txBody>
      </p:sp>
      <p:sp>
        <p:nvSpPr>
          <p:cNvPr id="5" name="Slide Number Placeholder 4"/>
          <p:cNvSpPr>
            <a:spLocks noGrp="1"/>
          </p:cNvSpPr>
          <p:nvPr>
            <p:ph type="sldNum" sz="quarter" idx="12"/>
          </p:nvPr>
        </p:nvSpPr>
        <p:spPr>
          <a:xfrm>
            <a:off x="10972800" y="6400801"/>
            <a:ext cx="1016000" cy="365125"/>
          </a:xfrm>
        </p:spPr>
        <p:txBody>
          <a:bodyPr/>
          <a:lstStyle>
            <a:lvl1pPr>
              <a:defRPr>
                <a:solidFill>
                  <a:schemeClr val="bg1"/>
                </a:solidFill>
              </a:defRPr>
            </a:lvl1pPr>
          </a:lstStyle>
          <a:p>
            <a:fld id="{38F8F326-3578-4BA7-ACF2-01F50FFF7C84}" type="slidenum">
              <a:rPr lang="en-US" smtClean="0"/>
              <a:pPr/>
              <a:t>‹#›</a:t>
            </a:fld>
            <a:endParaRPr lang="en-US"/>
          </a:p>
        </p:txBody>
      </p:sp>
      <p:sp>
        <p:nvSpPr>
          <p:cNvPr id="7" name="Title 1"/>
          <p:cNvSpPr txBox="1">
            <a:spLocks/>
          </p:cNvSpPr>
          <p:nvPr userDrawn="1"/>
        </p:nvSpPr>
        <p:spPr>
          <a:xfrm>
            <a:off x="0" y="6322813"/>
            <a:ext cx="12192000" cy="50205"/>
          </a:xfrm>
          <a:prstGeom prst="rect">
            <a:avLst/>
          </a:prstGeom>
          <a:solidFill>
            <a:srgbClr val="73A743"/>
          </a:solidFill>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sp>
        <p:nvSpPr>
          <p:cNvPr id="9" name="Title 1"/>
          <p:cNvSpPr>
            <a:spLocks noGrp="1"/>
          </p:cNvSpPr>
          <p:nvPr>
            <p:ph type="title"/>
          </p:nvPr>
        </p:nvSpPr>
        <p:spPr>
          <a:xfrm>
            <a:off x="609601" y="395287"/>
            <a:ext cx="4011084" cy="1162050"/>
          </a:xfrm>
        </p:spPr>
        <p:txBody>
          <a:bodyPr anchor="b"/>
          <a:lstStyle>
            <a:lvl1pPr algn="l">
              <a:defRPr sz="2000" b="1"/>
            </a:lvl1pPr>
          </a:lstStyle>
          <a:p>
            <a:r>
              <a:rPr lang="en-US"/>
              <a:t>Click to edit Master title style</a:t>
            </a:r>
          </a:p>
        </p:txBody>
      </p:sp>
      <p:sp>
        <p:nvSpPr>
          <p:cNvPr id="12" name="Content Placeholder 2"/>
          <p:cNvSpPr>
            <a:spLocks noGrp="1"/>
          </p:cNvSpPr>
          <p:nvPr>
            <p:ph idx="1"/>
          </p:nvPr>
        </p:nvSpPr>
        <p:spPr>
          <a:xfrm>
            <a:off x="4766733" y="39528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p:cNvSpPr>
            <a:spLocks noGrp="1"/>
          </p:cNvSpPr>
          <p:nvPr>
            <p:ph type="body" sz="half" idx="2"/>
          </p:nvPr>
        </p:nvSpPr>
        <p:spPr>
          <a:xfrm>
            <a:off x="609601" y="1557338"/>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451004"/>
            <a:ext cx="1485870" cy="314922"/>
          </a:xfrm>
          <a:prstGeom prst="rect">
            <a:avLst/>
          </a:prstGeom>
        </p:spPr>
      </p:pic>
    </p:spTree>
    <p:extLst>
      <p:ext uri="{BB962C8B-B14F-4D97-AF65-F5344CB8AC3E}">
        <p14:creationId xmlns:p14="http://schemas.microsoft.com/office/powerpoint/2010/main" val="252139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ent 6 (BW Graphic)">
    <p:spTree>
      <p:nvGrpSpPr>
        <p:cNvPr id="1" name=""/>
        <p:cNvGrpSpPr/>
        <p:nvPr/>
      </p:nvGrpSpPr>
      <p:grpSpPr>
        <a:xfrm>
          <a:off x="0" y="0"/>
          <a:ext cx="0" cy="0"/>
          <a:chOff x="0" y="0"/>
          <a:chExt cx="0" cy="0"/>
        </a:xfrm>
      </p:grpSpPr>
      <p:pic>
        <p:nvPicPr>
          <p:cNvPr id="17"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1700" b="95042" l="10000" r="95682">
                        <a14:foregroundMark x1="74773" y1="27479" x2="74773" y2="27479"/>
                        <a14:foregroundMark x1="96136" y1="23796" x2="96136" y2="23796"/>
                        <a14:foregroundMark x1="92045" y1="14306" x2="92045" y2="14306"/>
                        <a14:foregroundMark x1="85682" y1="5099" x2="85682" y2="5099"/>
                        <a14:foregroundMark x1="82273" y1="1700" x2="82273" y2="1700"/>
                        <a14:foregroundMark x1="70682" y1="8499" x2="70682" y2="8499"/>
                        <a14:foregroundMark x1="63636" y1="17989" x2="63636" y2="17989"/>
                        <a14:foregroundMark x1="48636" y1="24646" x2="48636" y2="24646"/>
                        <a14:foregroundMark x1="39318" y1="29462" x2="39318" y2="29462"/>
                        <a14:foregroundMark x1="39773" y1="41643" x2="39773" y2="41643"/>
                        <a14:foregroundMark x1="41818" y1="54249" x2="41818" y2="54249"/>
                        <a14:foregroundMark x1="37955" y1="65864" x2="37955" y2="65864"/>
                        <a14:foregroundMark x1="50227" y1="69972" x2="50227" y2="69972"/>
                        <a14:foregroundMark x1="63636" y1="54958" x2="63636" y2="54958"/>
                        <a14:foregroundMark x1="80682" y1="71530" x2="80682" y2="71530"/>
                        <a14:foregroundMark x1="63182" y1="79603" x2="63182" y2="79603"/>
                        <a14:foregroundMark x1="70909" y1="84986" x2="70909" y2="84986"/>
                        <a14:foregroundMark x1="77500" y1="93768" x2="77500" y2="93768"/>
                        <a14:foregroundMark x1="85227" y1="90227" x2="85227" y2="90227"/>
                        <a14:foregroundMark x1="82273" y1="95042" x2="82273" y2="95042"/>
                        <a14:foregroundMark x1="77500" y1="94334" x2="77500" y2="94334"/>
                      </a14:backgroundRemoval>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613648" y="722376"/>
            <a:ext cx="3543300" cy="568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userDrawn="1"/>
        </p:nvSpPr>
        <p:spPr>
          <a:xfrm>
            <a:off x="7416800" y="586307"/>
            <a:ext cx="4724400" cy="5685386"/>
          </a:xfrm>
          <a:prstGeom prst="rect">
            <a:avLst/>
          </a:prstGeom>
          <a:solidFill>
            <a:srgbClr val="D9D9D9">
              <a:alpha val="94902"/>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txBox="1">
            <a:spLocks/>
          </p:cNvSpPr>
          <p:nvPr userDrawn="1"/>
        </p:nvSpPr>
        <p:spPr>
          <a:xfrm>
            <a:off x="-20320" y="6370638"/>
            <a:ext cx="12212320" cy="487363"/>
          </a:xfrm>
          <a:prstGeom prst="rect">
            <a:avLst/>
          </a:prstGeom>
          <a:solidFill>
            <a:srgbClr val="004268"/>
          </a:solidFill>
          <a:ln>
            <a:solidFill>
              <a:srgbClr val="004268"/>
            </a:solidFill>
          </a:ln>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sp>
        <p:nvSpPr>
          <p:cNvPr id="4" name="Footer Placeholder 3"/>
          <p:cNvSpPr>
            <a:spLocks noGrp="1"/>
          </p:cNvSpPr>
          <p:nvPr>
            <p:ph type="ftr" sz="quarter" idx="11"/>
          </p:nvPr>
        </p:nvSpPr>
        <p:spPr>
          <a:xfrm>
            <a:off x="6908800" y="6409056"/>
            <a:ext cx="3860800" cy="365125"/>
          </a:xfrm>
        </p:spPr>
        <p:txBody>
          <a:bodyPr/>
          <a:lstStyle>
            <a:lvl1pPr>
              <a:defRPr/>
            </a:lvl1pPr>
          </a:lstStyle>
          <a:p>
            <a:endParaRPr lang="en-US" dirty="0"/>
          </a:p>
        </p:txBody>
      </p:sp>
      <p:sp>
        <p:nvSpPr>
          <p:cNvPr id="5" name="Slide Number Placeholder 4"/>
          <p:cNvSpPr>
            <a:spLocks noGrp="1"/>
          </p:cNvSpPr>
          <p:nvPr>
            <p:ph type="sldNum" sz="quarter" idx="12"/>
          </p:nvPr>
        </p:nvSpPr>
        <p:spPr>
          <a:xfrm>
            <a:off x="10972800" y="6400801"/>
            <a:ext cx="1016000" cy="365125"/>
          </a:xfrm>
        </p:spPr>
        <p:txBody>
          <a:bodyPr/>
          <a:lstStyle>
            <a:lvl1pPr>
              <a:defRPr>
                <a:solidFill>
                  <a:schemeClr val="bg1"/>
                </a:solidFill>
              </a:defRPr>
            </a:lvl1pPr>
          </a:lstStyle>
          <a:p>
            <a:fld id="{38F8F326-3578-4BA7-ACF2-01F50FFF7C84}" type="slidenum">
              <a:rPr lang="en-US" smtClean="0"/>
              <a:pPr/>
              <a:t>‹#›</a:t>
            </a:fld>
            <a:endParaRPr lang="en-US"/>
          </a:p>
        </p:txBody>
      </p:sp>
      <p:sp>
        <p:nvSpPr>
          <p:cNvPr id="7" name="Title 1"/>
          <p:cNvSpPr txBox="1">
            <a:spLocks/>
          </p:cNvSpPr>
          <p:nvPr userDrawn="1"/>
        </p:nvSpPr>
        <p:spPr>
          <a:xfrm>
            <a:off x="0" y="6322813"/>
            <a:ext cx="12192000" cy="50205"/>
          </a:xfrm>
          <a:prstGeom prst="rect">
            <a:avLst/>
          </a:prstGeom>
          <a:solidFill>
            <a:srgbClr val="73A743"/>
          </a:solidFill>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sp>
        <p:nvSpPr>
          <p:cNvPr id="9" name="Title 1"/>
          <p:cNvSpPr>
            <a:spLocks noGrp="1"/>
          </p:cNvSpPr>
          <p:nvPr>
            <p:ph type="title"/>
          </p:nvPr>
        </p:nvSpPr>
        <p:spPr>
          <a:xfrm>
            <a:off x="609601" y="395287"/>
            <a:ext cx="4011084" cy="1162050"/>
          </a:xfrm>
        </p:spPr>
        <p:txBody>
          <a:bodyPr anchor="b"/>
          <a:lstStyle>
            <a:lvl1pPr algn="l">
              <a:defRPr sz="2000" b="1"/>
            </a:lvl1pPr>
          </a:lstStyle>
          <a:p>
            <a:r>
              <a:rPr lang="en-US"/>
              <a:t>Click to edit Master title style</a:t>
            </a:r>
          </a:p>
        </p:txBody>
      </p:sp>
      <p:sp>
        <p:nvSpPr>
          <p:cNvPr id="12" name="Content Placeholder 2"/>
          <p:cNvSpPr>
            <a:spLocks noGrp="1"/>
          </p:cNvSpPr>
          <p:nvPr>
            <p:ph idx="1"/>
          </p:nvPr>
        </p:nvSpPr>
        <p:spPr>
          <a:xfrm>
            <a:off x="4766733" y="39528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p:cNvSpPr>
            <a:spLocks noGrp="1"/>
          </p:cNvSpPr>
          <p:nvPr>
            <p:ph type="body" sz="half" idx="2"/>
          </p:nvPr>
        </p:nvSpPr>
        <p:spPr>
          <a:xfrm>
            <a:off x="609601" y="1557338"/>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9600" y="6451004"/>
            <a:ext cx="1485870" cy="314922"/>
          </a:xfrm>
          <a:prstGeom prst="rect">
            <a:avLst/>
          </a:prstGeom>
        </p:spPr>
      </p:pic>
    </p:spTree>
    <p:extLst>
      <p:ext uri="{BB962C8B-B14F-4D97-AF65-F5344CB8AC3E}">
        <p14:creationId xmlns:p14="http://schemas.microsoft.com/office/powerpoint/2010/main" val="1536610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ntent 7 (Color Graphic)">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0600" y="718551"/>
            <a:ext cx="3545455" cy="5687166"/>
          </a:xfrm>
          <a:prstGeom prst="rect">
            <a:avLst/>
          </a:prstGeom>
        </p:spPr>
      </p:pic>
      <p:sp>
        <p:nvSpPr>
          <p:cNvPr id="15" name="Rectangle 14"/>
          <p:cNvSpPr/>
          <p:nvPr userDrawn="1"/>
        </p:nvSpPr>
        <p:spPr>
          <a:xfrm>
            <a:off x="7416800" y="586307"/>
            <a:ext cx="4724400" cy="5685386"/>
          </a:xfrm>
          <a:prstGeom prst="rect">
            <a:avLst/>
          </a:prstGeom>
          <a:solidFill>
            <a:srgbClr val="D9D9D9">
              <a:alpha val="94902"/>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txBox="1">
            <a:spLocks/>
          </p:cNvSpPr>
          <p:nvPr userDrawn="1"/>
        </p:nvSpPr>
        <p:spPr>
          <a:xfrm>
            <a:off x="-20320" y="6370638"/>
            <a:ext cx="12212320" cy="487363"/>
          </a:xfrm>
          <a:prstGeom prst="rect">
            <a:avLst/>
          </a:prstGeom>
          <a:solidFill>
            <a:srgbClr val="004268"/>
          </a:solidFill>
          <a:ln>
            <a:solidFill>
              <a:srgbClr val="004268"/>
            </a:solidFill>
          </a:ln>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sp>
        <p:nvSpPr>
          <p:cNvPr id="4" name="Footer Placeholder 3"/>
          <p:cNvSpPr>
            <a:spLocks noGrp="1"/>
          </p:cNvSpPr>
          <p:nvPr>
            <p:ph type="ftr" sz="quarter" idx="11"/>
          </p:nvPr>
        </p:nvSpPr>
        <p:spPr>
          <a:xfrm>
            <a:off x="6908800" y="6409056"/>
            <a:ext cx="3860800" cy="365125"/>
          </a:xfrm>
        </p:spPr>
        <p:txBody>
          <a:bodyPr/>
          <a:lstStyle>
            <a:lvl1pPr>
              <a:defRPr/>
            </a:lvl1pPr>
          </a:lstStyle>
          <a:p>
            <a:endParaRPr lang="en-US" dirty="0"/>
          </a:p>
        </p:txBody>
      </p:sp>
      <p:sp>
        <p:nvSpPr>
          <p:cNvPr id="5" name="Slide Number Placeholder 4"/>
          <p:cNvSpPr>
            <a:spLocks noGrp="1"/>
          </p:cNvSpPr>
          <p:nvPr>
            <p:ph type="sldNum" sz="quarter" idx="12"/>
          </p:nvPr>
        </p:nvSpPr>
        <p:spPr>
          <a:xfrm>
            <a:off x="10972800" y="6400801"/>
            <a:ext cx="1016000" cy="365125"/>
          </a:xfrm>
        </p:spPr>
        <p:txBody>
          <a:bodyPr/>
          <a:lstStyle>
            <a:lvl1pPr>
              <a:defRPr>
                <a:solidFill>
                  <a:schemeClr val="bg1"/>
                </a:solidFill>
              </a:defRPr>
            </a:lvl1pPr>
          </a:lstStyle>
          <a:p>
            <a:fld id="{38F8F326-3578-4BA7-ACF2-01F50FFF7C84}" type="slidenum">
              <a:rPr lang="en-US" smtClean="0"/>
              <a:pPr/>
              <a:t>‹#›</a:t>
            </a:fld>
            <a:endParaRPr lang="en-US"/>
          </a:p>
        </p:txBody>
      </p:sp>
      <p:sp>
        <p:nvSpPr>
          <p:cNvPr id="7" name="Title 1"/>
          <p:cNvSpPr txBox="1">
            <a:spLocks/>
          </p:cNvSpPr>
          <p:nvPr userDrawn="1"/>
        </p:nvSpPr>
        <p:spPr>
          <a:xfrm>
            <a:off x="0" y="6322813"/>
            <a:ext cx="12192000" cy="50205"/>
          </a:xfrm>
          <a:prstGeom prst="rect">
            <a:avLst/>
          </a:prstGeom>
          <a:solidFill>
            <a:srgbClr val="73A743"/>
          </a:solidFill>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sp>
        <p:nvSpPr>
          <p:cNvPr id="9"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12"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451004"/>
            <a:ext cx="1485870" cy="314922"/>
          </a:xfrm>
          <a:prstGeom prst="rect">
            <a:avLst/>
          </a:prstGeom>
        </p:spPr>
      </p:pic>
    </p:spTree>
    <p:extLst>
      <p:ext uri="{BB962C8B-B14F-4D97-AF65-F5344CB8AC3E}">
        <p14:creationId xmlns:p14="http://schemas.microsoft.com/office/powerpoint/2010/main" val="3392540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ent 7 (BW Graphic)">
    <p:spTree>
      <p:nvGrpSpPr>
        <p:cNvPr id="1" name=""/>
        <p:cNvGrpSpPr/>
        <p:nvPr/>
      </p:nvGrpSpPr>
      <p:grpSpPr>
        <a:xfrm>
          <a:off x="0" y="0"/>
          <a:ext cx="0" cy="0"/>
          <a:chOff x="0" y="0"/>
          <a:chExt cx="0" cy="0"/>
        </a:xfrm>
      </p:grpSpPr>
      <p:pic>
        <p:nvPicPr>
          <p:cNvPr id="17"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1700" b="95042" l="10000" r="95682">
                        <a14:foregroundMark x1="74773" y1="27479" x2="74773" y2="27479"/>
                        <a14:foregroundMark x1="96136" y1="23796" x2="96136" y2="23796"/>
                        <a14:foregroundMark x1="92045" y1="14306" x2="92045" y2="14306"/>
                        <a14:foregroundMark x1="85682" y1="5099" x2="85682" y2="5099"/>
                        <a14:foregroundMark x1="82273" y1="1700" x2="82273" y2="1700"/>
                        <a14:foregroundMark x1="70682" y1="8499" x2="70682" y2="8499"/>
                        <a14:foregroundMark x1="63636" y1="17989" x2="63636" y2="17989"/>
                        <a14:foregroundMark x1="48636" y1="24646" x2="48636" y2="24646"/>
                        <a14:foregroundMark x1="39318" y1="29462" x2="39318" y2="29462"/>
                        <a14:foregroundMark x1="39773" y1="41643" x2="39773" y2="41643"/>
                        <a14:foregroundMark x1="41818" y1="54249" x2="41818" y2="54249"/>
                        <a14:foregroundMark x1="37955" y1="65864" x2="37955" y2="65864"/>
                        <a14:foregroundMark x1="50227" y1="69972" x2="50227" y2="69972"/>
                        <a14:foregroundMark x1="63636" y1="54958" x2="63636" y2="54958"/>
                        <a14:foregroundMark x1="80682" y1="71530" x2="80682" y2="71530"/>
                        <a14:foregroundMark x1="63182" y1="79603" x2="63182" y2="79603"/>
                        <a14:foregroundMark x1="70909" y1="84986" x2="70909" y2="84986"/>
                        <a14:foregroundMark x1="77500" y1="93768" x2="77500" y2="93768"/>
                        <a14:foregroundMark x1="85227" y1="90227" x2="85227" y2="90227"/>
                        <a14:foregroundMark x1="82273" y1="95042" x2="82273" y2="95042"/>
                        <a14:foregroundMark x1="77500" y1="94334" x2="77500" y2="94334"/>
                      </a14:backgroundRemoval>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613648" y="722376"/>
            <a:ext cx="3543300" cy="568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userDrawn="1"/>
        </p:nvSpPr>
        <p:spPr>
          <a:xfrm>
            <a:off x="7416800" y="586307"/>
            <a:ext cx="4724400" cy="5685386"/>
          </a:xfrm>
          <a:prstGeom prst="rect">
            <a:avLst/>
          </a:prstGeom>
          <a:solidFill>
            <a:srgbClr val="D9D9D9">
              <a:alpha val="94902"/>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txBox="1">
            <a:spLocks/>
          </p:cNvSpPr>
          <p:nvPr userDrawn="1"/>
        </p:nvSpPr>
        <p:spPr>
          <a:xfrm>
            <a:off x="-20320" y="6370638"/>
            <a:ext cx="12212320" cy="487363"/>
          </a:xfrm>
          <a:prstGeom prst="rect">
            <a:avLst/>
          </a:prstGeom>
          <a:solidFill>
            <a:srgbClr val="004268"/>
          </a:solidFill>
          <a:ln>
            <a:solidFill>
              <a:srgbClr val="004268"/>
            </a:solidFill>
          </a:ln>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sp>
        <p:nvSpPr>
          <p:cNvPr id="4" name="Footer Placeholder 3"/>
          <p:cNvSpPr>
            <a:spLocks noGrp="1"/>
          </p:cNvSpPr>
          <p:nvPr>
            <p:ph type="ftr" sz="quarter" idx="11"/>
          </p:nvPr>
        </p:nvSpPr>
        <p:spPr>
          <a:xfrm>
            <a:off x="6908800" y="6409056"/>
            <a:ext cx="3860800" cy="365125"/>
          </a:xfrm>
        </p:spPr>
        <p:txBody>
          <a:bodyPr/>
          <a:lstStyle>
            <a:lvl1pPr>
              <a:defRPr/>
            </a:lvl1pPr>
          </a:lstStyle>
          <a:p>
            <a:endParaRPr lang="en-US" dirty="0"/>
          </a:p>
        </p:txBody>
      </p:sp>
      <p:sp>
        <p:nvSpPr>
          <p:cNvPr id="5" name="Slide Number Placeholder 4"/>
          <p:cNvSpPr>
            <a:spLocks noGrp="1"/>
          </p:cNvSpPr>
          <p:nvPr>
            <p:ph type="sldNum" sz="quarter" idx="12"/>
          </p:nvPr>
        </p:nvSpPr>
        <p:spPr>
          <a:xfrm>
            <a:off x="10972800" y="6400801"/>
            <a:ext cx="1016000" cy="365125"/>
          </a:xfrm>
        </p:spPr>
        <p:txBody>
          <a:bodyPr/>
          <a:lstStyle>
            <a:lvl1pPr>
              <a:defRPr>
                <a:solidFill>
                  <a:schemeClr val="bg1"/>
                </a:solidFill>
              </a:defRPr>
            </a:lvl1pPr>
          </a:lstStyle>
          <a:p>
            <a:fld id="{38F8F326-3578-4BA7-ACF2-01F50FFF7C84}" type="slidenum">
              <a:rPr lang="en-US" smtClean="0"/>
              <a:pPr/>
              <a:t>‹#›</a:t>
            </a:fld>
            <a:endParaRPr lang="en-US"/>
          </a:p>
        </p:txBody>
      </p:sp>
      <p:sp>
        <p:nvSpPr>
          <p:cNvPr id="7" name="Title 1"/>
          <p:cNvSpPr txBox="1">
            <a:spLocks/>
          </p:cNvSpPr>
          <p:nvPr userDrawn="1"/>
        </p:nvSpPr>
        <p:spPr>
          <a:xfrm>
            <a:off x="0" y="6322813"/>
            <a:ext cx="12192000" cy="50205"/>
          </a:xfrm>
          <a:prstGeom prst="rect">
            <a:avLst/>
          </a:prstGeom>
          <a:solidFill>
            <a:srgbClr val="73A743"/>
          </a:solidFill>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sp>
        <p:nvSpPr>
          <p:cNvPr id="9"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12"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9600" y="6451004"/>
            <a:ext cx="1485870" cy="314922"/>
          </a:xfrm>
          <a:prstGeom prst="rect">
            <a:avLst/>
          </a:prstGeom>
        </p:spPr>
      </p:pic>
    </p:spTree>
    <p:extLst>
      <p:ext uri="{BB962C8B-B14F-4D97-AF65-F5344CB8AC3E}">
        <p14:creationId xmlns:p14="http://schemas.microsoft.com/office/powerpoint/2010/main" val="4086649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266108-C517-49B7-9EFB-249A8C535FFA}"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F8F326-3578-4BA7-ACF2-01F50FFF7C84}" type="slidenum">
              <a:rPr lang="en-US" smtClean="0"/>
              <a:pPr/>
              <a:t>‹#›</a:t>
            </a:fld>
            <a:endParaRPr lang="en-US"/>
          </a:p>
        </p:txBody>
      </p:sp>
    </p:spTree>
    <p:extLst>
      <p:ext uri="{BB962C8B-B14F-4D97-AF65-F5344CB8AC3E}">
        <p14:creationId xmlns:p14="http://schemas.microsoft.com/office/powerpoint/2010/main" val="182924006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ntent 8 (Color Graphic)">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0600" y="718551"/>
            <a:ext cx="3545455" cy="5687166"/>
          </a:xfrm>
          <a:prstGeom prst="rect">
            <a:avLst/>
          </a:prstGeom>
        </p:spPr>
      </p:pic>
      <p:sp>
        <p:nvSpPr>
          <p:cNvPr id="13" name="Rectangle 12"/>
          <p:cNvSpPr/>
          <p:nvPr userDrawn="1"/>
        </p:nvSpPr>
        <p:spPr>
          <a:xfrm>
            <a:off x="7416800" y="586307"/>
            <a:ext cx="4724400" cy="5685386"/>
          </a:xfrm>
          <a:prstGeom prst="rect">
            <a:avLst/>
          </a:prstGeom>
          <a:solidFill>
            <a:srgbClr val="D9D9D9">
              <a:alpha val="94902"/>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0"/>
            <a:ext cx="1219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txBox="1">
            <a:spLocks/>
          </p:cNvSpPr>
          <p:nvPr userDrawn="1"/>
        </p:nvSpPr>
        <p:spPr>
          <a:xfrm>
            <a:off x="-20320" y="6370638"/>
            <a:ext cx="12212320" cy="487363"/>
          </a:xfrm>
          <a:prstGeom prst="rect">
            <a:avLst/>
          </a:prstGeom>
          <a:solidFill>
            <a:srgbClr val="004268"/>
          </a:solidFill>
          <a:ln>
            <a:solidFill>
              <a:srgbClr val="004268"/>
            </a:solidFill>
          </a:ln>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sp>
        <p:nvSpPr>
          <p:cNvPr id="4" name="Footer Placeholder 3"/>
          <p:cNvSpPr>
            <a:spLocks noGrp="1"/>
          </p:cNvSpPr>
          <p:nvPr>
            <p:ph type="ftr" sz="quarter" idx="11"/>
          </p:nvPr>
        </p:nvSpPr>
        <p:spPr>
          <a:xfrm>
            <a:off x="6908800" y="6409056"/>
            <a:ext cx="3860800" cy="365125"/>
          </a:xfrm>
        </p:spPr>
        <p:txBody>
          <a:bodyPr/>
          <a:lstStyle>
            <a:lvl1pPr>
              <a:defRPr/>
            </a:lvl1pPr>
          </a:lstStyle>
          <a:p>
            <a:endParaRPr lang="en-US" dirty="0"/>
          </a:p>
        </p:txBody>
      </p:sp>
      <p:sp>
        <p:nvSpPr>
          <p:cNvPr id="5" name="Slide Number Placeholder 4"/>
          <p:cNvSpPr>
            <a:spLocks noGrp="1"/>
          </p:cNvSpPr>
          <p:nvPr>
            <p:ph type="sldNum" sz="quarter" idx="12"/>
          </p:nvPr>
        </p:nvSpPr>
        <p:spPr>
          <a:xfrm>
            <a:off x="10972800" y="6400801"/>
            <a:ext cx="1016000" cy="365125"/>
          </a:xfrm>
        </p:spPr>
        <p:txBody>
          <a:bodyPr/>
          <a:lstStyle>
            <a:lvl1pPr>
              <a:defRPr>
                <a:solidFill>
                  <a:schemeClr val="bg1"/>
                </a:solidFill>
              </a:defRPr>
            </a:lvl1pPr>
          </a:lstStyle>
          <a:p>
            <a:fld id="{38F8F326-3578-4BA7-ACF2-01F50FFF7C84}" type="slidenum">
              <a:rPr lang="en-US" smtClean="0"/>
              <a:pPr/>
              <a:t>‹#›</a:t>
            </a:fld>
            <a:endParaRPr lang="en-US"/>
          </a:p>
        </p:txBody>
      </p:sp>
      <p:sp>
        <p:nvSpPr>
          <p:cNvPr id="7" name="Title 1"/>
          <p:cNvSpPr txBox="1">
            <a:spLocks/>
          </p:cNvSpPr>
          <p:nvPr userDrawn="1"/>
        </p:nvSpPr>
        <p:spPr>
          <a:xfrm>
            <a:off x="0" y="6322813"/>
            <a:ext cx="12192000" cy="50205"/>
          </a:xfrm>
          <a:prstGeom prst="rect">
            <a:avLst/>
          </a:prstGeom>
          <a:solidFill>
            <a:srgbClr val="73A743"/>
          </a:solidFill>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sp>
        <p:nvSpPr>
          <p:cNvPr id="14" name="Title 1"/>
          <p:cNvSpPr>
            <a:spLocks noGrp="1"/>
          </p:cNvSpPr>
          <p:nvPr>
            <p:ph type="title"/>
          </p:nvPr>
        </p:nvSpPr>
        <p:spPr>
          <a:xfrm>
            <a:off x="609600" y="76200"/>
            <a:ext cx="10972800" cy="838200"/>
          </a:xfrm>
        </p:spPr>
        <p:txBody>
          <a:bodyPr/>
          <a:lstStyle>
            <a:lvl1pPr algn="l">
              <a:defRPr/>
            </a:lvl1pPr>
          </a:lstStyle>
          <a:p>
            <a:r>
              <a:rPr lang="en-US"/>
              <a:t>Click to edit Master title style</a:t>
            </a:r>
          </a:p>
        </p:txBody>
      </p:sp>
      <p:sp>
        <p:nvSpPr>
          <p:cNvPr id="15" name="Vertical Text Placeholder 2"/>
          <p:cNvSpPr>
            <a:spLocks noGrp="1"/>
          </p:cNvSpPr>
          <p:nvPr>
            <p:ph type="body" orient="vert" idx="1"/>
          </p:nvPr>
        </p:nvSpPr>
        <p:spPr>
          <a:xfrm>
            <a:off x="609600" y="1447801"/>
            <a:ext cx="10972800" cy="4525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451004"/>
            <a:ext cx="1485870" cy="314922"/>
          </a:xfrm>
          <a:prstGeom prst="rect">
            <a:avLst/>
          </a:prstGeom>
        </p:spPr>
      </p:pic>
    </p:spTree>
    <p:extLst>
      <p:ext uri="{BB962C8B-B14F-4D97-AF65-F5344CB8AC3E}">
        <p14:creationId xmlns:p14="http://schemas.microsoft.com/office/powerpoint/2010/main" val="18078407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ent 8 (BW Graphic)">
    <p:spTree>
      <p:nvGrpSpPr>
        <p:cNvPr id="1" name=""/>
        <p:cNvGrpSpPr/>
        <p:nvPr/>
      </p:nvGrpSpPr>
      <p:grpSpPr>
        <a:xfrm>
          <a:off x="0" y="0"/>
          <a:ext cx="0" cy="0"/>
          <a:chOff x="0" y="0"/>
          <a:chExt cx="0" cy="0"/>
        </a:xfrm>
      </p:grpSpPr>
      <p:pic>
        <p:nvPicPr>
          <p:cNvPr id="18"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1700" b="95042" l="10000" r="95682">
                        <a14:foregroundMark x1="74773" y1="27479" x2="74773" y2="27479"/>
                        <a14:foregroundMark x1="96136" y1="23796" x2="96136" y2="23796"/>
                        <a14:foregroundMark x1="92045" y1="14306" x2="92045" y2="14306"/>
                        <a14:foregroundMark x1="85682" y1="5099" x2="85682" y2="5099"/>
                        <a14:foregroundMark x1="82273" y1="1700" x2="82273" y2="1700"/>
                        <a14:foregroundMark x1="70682" y1="8499" x2="70682" y2="8499"/>
                        <a14:foregroundMark x1="63636" y1="17989" x2="63636" y2="17989"/>
                        <a14:foregroundMark x1="48636" y1="24646" x2="48636" y2="24646"/>
                        <a14:foregroundMark x1="39318" y1="29462" x2="39318" y2="29462"/>
                        <a14:foregroundMark x1="39773" y1="41643" x2="39773" y2="41643"/>
                        <a14:foregroundMark x1="41818" y1="54249" x2="41818" y2="54249"/>
                        <a14:foregroundMark x1="37955" y1="65864" x2="37955" y2="65864"/>
                        <a14:foregroundMark x1="50227" y1="69972" x2="50227" y2="69972"/>
                        <a14:foregroundMark x1="63636" y1="54958" x2="63636" y2="54958"/>
                        <a14:foregroundMark x1="80682" y1="71530" x2="80682" y2="71530"/>
                        <a14:foregroundMark x1="63182" y1="79603" x2="63182" y2="79603"/>
                        <a14:foregroundMark x1="70909" y1="84986" x2="70909" y2="84986"/>
                        <a14:foregroundMark x1="77500" y1="93768" x2="77500" y2="93768"/>
                        <a14:foregroundMark x1="85227" y1="90227" x2="85227" y2="90227"/>
                        <a14:foregroundMark x1="82273" y1="95042" x2="82273" y2="95042"/>
                        <a14:foregroundMark x1="77500" y1="94334" x2="77500" y2="94334"/>
                      </a14:backgroundRemoval>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613648" y="722376"/>
            <a:ext cx="3543300" cy="568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userDrawn="1"/>
        </p:nvSpPr>
        <p:spPr>
          <a:xfrm>
            <a:off x="7399077" y="462903"/>
            <a:ext cx="4724400" cy="5685386"/>
          </a:xfrm>
          <a:prstGeom prst="rect">
            <a:avLst/>
          </a:prstGeom>
          <a:solidFill>
            <a:srgbClr val="D9D9D9">
              <a:alpha val="94902"/>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0"/>
            <a:ext cx="1219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txBox="1">
            <a:spLocks/>
          </p:cNvSpPr>
          <p:nvPr userDrawn="1"/>
        </p:nvSpPr>
        <p:spPr>
          <a:xfrm>
            <a:off x="-20320" y="6370638"/>
            <a:ext cx="12212320" cy="487363"/>
          </a:xfrm>
          <a:prstGeom prst="rect">
            <a:avLst/>
          </a:prstGeom>
          <a:solidFill>
            <a:srgbClr val="004268"/>
          </a:solidFill>
          <a:ln>
            <a:solidFill>
              <a:srgbClr val="004268"/>
            </a:solidFill>
          </a:ln>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sp>
        <p:nvSpPr>
          <p:cNvPr id="4" name="Footer Placeholder 3"/>
          <p:cNvSpPr>
            <a:spLocks noGrp="1"/>
          </p:cNvSpPr>
          <p:nvPr>
            <p:ph type="ftr" sz="quarter" idx="11"/>
          </p:nvPr>
        </p:nvSpPr>
        <p:spPr>
          <a:xfrm>
            <a:off x="6908800" y="6409056"/>
            <a:ext cx="3860800" cy="365125"/>
          </a:xfrm>
        </p:spPr>
        <p:txBody>
          <a:bodyPr/>
          <a:lstStyle>
            <a:lvl1pPr>
              <a:defRPr/>
            </a:lvl1pPr>
          </a:lstStyle>
          <a:p>
            <a:endParaRPr lang="en-US" dirty="0"/>
          </a:p>
        </p:txBody>
      </p:sp>
      <p:sp>
        <p:nvSpPr>
          <p:cNvPr id="5" name="Slide Number Placeholder 4"/>
          <p:cNvSpPr>
            <a:spLocks noGrp="1"/>
          </p:cNvSpPr>
          <p:nvPr>
            <p:ph type="sldNum" sz="quarter" idx="12"/>
          </p:nvPr>
        </p:nvSpPr>
        <p:spPr>
          <a:xfrm>
            <a:off x="10972800" y="6400801"/>
            <a:ext cx="1016000" cy="365125"/>
          </a:xfrm>
        </p:spPr>
        <p:txBody>
          <a:bodyPr/>
          <a:lstStyle>
            <a:lvl1pPr>
              <a:defRPr>
                <a:solidFill>
                  <a:schemeClr val="bg1"/>
                </a:solidFill>
              </a:defRPr>
            </a:lvl1pPr>
          </a:lstStyle>
          <a:p>
            <a:fld id="{38F8F326-3578-4BA7-ACF2-01F50FFF7C84}" type="slidenum">
              <a:rPr lang="en-US" smtClean="0"/>
              <a:pPr/>
              <a:t>‹#›</a:t>
            </a:fld>
            <a:endParaRPr lang="en-US"/>
          </a:p>
        </p:txBody>
      </p:sp>
      <p:sp>
        <p:nvSpPr>
          <p:cNvPr id="7" name="Title 1"/>
          <p:cNvSpPr txBox="1">
            <a:spLocks/>
          </p:cNvSpPr>
          <p:nvPr userDrawn="1"/>
        </p:nvSpPr>
        <p:spPr>
          <a:xfrm>
            <a:off x="0" y="6322813"/>
            <a:ext cx="12192000" cy="50205"/>
          </a:xfrm>
          <a:prstGeom prst="rect">
            <a:avLst/>
          </a:prstGeom>
          <a:solidFill>
            <a:srgbClr val="73A743"/>
          </a:solidFill>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sp>
        <p:nvSpPr>
          <p:cNvPr id="14" name="Title 1"/>
          <p:cNvSpPr>
            <a:spLocks noGrp="1"/>
          </p:cNvSpPr>
          <p:nvPr>
            <p:ph type="title"/>
          </p:nvPr>
        </p:nvSpPr>
        <p:spPr>
          <a:xfrm>
            <a:off x="609600" y="76200"/>
            <a:ext cx="10972800" cy="838200"/>
          </a:xfrm>
        </p:spPr>
        <p:txBody>
          <a:bodyPr/>
          <a:lstStyle>
            <a:lvl1pPr algn="l">
              <a:defRPr/>
            </a:lvl1pPr>
          </a:lstStyle>
          <a:p>
            <a:r>
              <a:rPr lang="en-US"/>
              <a:t>Click to edit Master title style</a:t>
            </a:r>
          </a:p>
        </p:txBody>
      </p:sp>
      <p:sp>
        <p:nvSpPr>
          <p:cNvPr id="15" name="Vertical Text Placeholder 2"/>
          <p:cNvSpPr>
            <a:spLocks noGrp="1"/>
          </p:cNvSpPr>
          <p:nvPr>
            <p:ph type="body" orient="vert" idx="1"/>
          </p:nvPr>
        </p:nvSpPr>
        <p:spPr>
          <a:xfrm>
            <a:off x="609600" y="1447801"/>
            <a:ext cx="10972800" cy="45259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9600" y="6451004"/>
            <a:ext cx="1485870" cy="314922"/>
          </a:xfrm>
          <a:prstGeom prst="rect">
            <a:avLst/>
          </a:prstGeom>
        </p:spPr>
      </p:pic>
    </p:spTree>
    <p:extLst>
      <p:ext uri="{BB962C8B-B14F-4D97-AF65-F5344CB8AC3E}">
        <p14:creationId xmlns:p14="http://schemas.microsoft.com/office/powerpoint/2010/main" val="30736176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ent 9 (Color Graphic)">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0600" y="718551"/>
            <a:ext cx="3545455" cy="5687166"/>
          </a:xfrm>
          <a:prstGeom prst="rect">
            <a:avLst/>
          </a:prstGeom>
        </p:spPr>
      </p:pic>
      <p:sp>
        <p:nvSpPr>
          <p:cNvPr id="13" name="Rectangle 12"/>
          <p:cNvSpPr/>
          <p:nvPr userDrawn="1"/>
        </p:nvSpPr>
        <p:spPr>
          <a:xfrm>
            <a:off x="7452307" y="457200"/>
            <a:ext cx="4724400" cy="5685386"/>
          </a:xfrm>
          <a:prstGeom prst="rect">
            <a:avLst/>
          </a:prstGeom>
          <a:solidFill>
            <a:srgbClr val="D9D9D9">
              <a:alpha val="94902"/>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txBox="1">
            <a:spLocks/>
          </p:cNvSpPr>
          <p:nvPr userDrawn="1"/>
        </p:nvSpPr>
        <p:spPr>
          <a:xfrm>
            <a:off x="-20320" y="6370638"/>
            <a:ext cx="12212320" cy="487363"/>
          </a:xfrm>
          <a:prstGeom prst="rect">
            <a:avLst/>
          </a:prstGeom>
          <a:solidFill>
            <a:srgbClr val="004268"/>
          </a:solidFill>
          <a:ln>
            <a:solidFill>
              <a:srgbClr val="004268"/>
            </a:solidFill>
          </a:ln>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sp>
        <p:nvSpPr>
          <p:cNvPr id="4" name="Footer Placeholder 3"/>
          <p:cNvSpPr>
            <a:spLocks noGrp="1"/>
          </p:cNvSpPr>
          <p:nvPr>
            <p:ph type="ftr" sz="quarter" idx="11"/>
          </p:nvPr>
        </p:nvSpPr>
        <p:spPr>
          <a:xfrm>
            <a:off x="6908800" y="6409056"/>
            <a:ext cx="3860800" cy="365125"/>
          </a:xfrm>
        </p:spPr>
        <p:txBody>
          <a:bodyPr/>
          <a:lstStyle>
            <a:lvl1pPr>
              <a:defRPr/>
            </a:lvl1pPr>
          </a:lstStyle>
          <a:p>
            <a:endParaRPr lang="en-US" dirty="0"/>
          </a:p>
        </p:txBody>
      </p:sp>
      <p:sp>
        <p:nvSpPr>
          <p:cNvPr id="5" name="Slide Number Placeholder 4"/>
          <p:cNvSpPr>
            <a:spLocks noGrp="1"/>
          </p:cNvSpPr>
          <p:nvPr>
            <p:ph type="sldNum" sz="quarter" idx="12"/>
          </p:nvPr>
        </p:nvSpPr>
        <p:spPr>
          <a:xfrm>
            <a:off x="10972800" y="6400801"/>
            <a:ext cx="1016000" cy="365125"/>
          </a:xfrm>
        </p:spPr>
        <p:txBody>
          <a:bodyPr/>
          <a:lstStyle>
            <a:lvl1pPr>
              <a:defRPr>
                <a:solidFill>
                  <a:schemeClr val="bg1"/>
                </a:solidFill>
              </a:defRPr>
            </a:lvl1pPr>
          </a:lstStyle>
          <a:p>
            <a:fld id="{38F8F326-3578-4BA7-ACF2-01F50FFF7C84}" type="slidenum">
              <a:rPr lang="en-US" smtClean="0"/>
              <a:pPr/>
              <a:t>‹#›</a:t>
            </a:fld>
            <a:endParaRPr lang="en-US"/>
          </a:p>
        </p:txBody>
      </p:sp>
      <p:sp>
        <p:nvSpPr>
          <p:cNvPr id="7" name="Title 1"/>
          <p:cNvSpPr txBox="1">
            <a:spLocks/>
          </p:cNvSpPr>
          <p:nvPr userDrawn="1"/>
        </p:nvSpPr>
        <p:spPr>
          <a:xfrm>
            <a:off x="0" y="6322813"/>
            <a:ext cx="12192000" cy="50205"/>
          </a:xfrm>
          <a:prstGeom prst="rect">
            <a:avLst/>
          </a:prstGeom>
          <a:solidFill>
            <a:srgbClr val="73A743"/>
          </a:solidFill>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sp>
        <p:nvSpPr>
          <p:cNvPr id="16" name="Vertical Title 1"/>
          <p:cNvSpPr>
            <a:spLocks noGrp="1"/>
          </p:cNvSpPr>
          <p:nvPr>
            <p:ph type="title" orient="vert"/>
          </p:nvPr>
        </p:nvSpPr>
        <p:spPr>
          <a:xfrm>
            <a:off x="8839200" y="457200"/>
            <a:ext cx="2743200" cy="5486400"/>
          </a:xfrm>
        </p:spPr>
        <p:txBody>
          <a:bodyPr vert="eaVert"/>
          <a:lstStyle/>
          <a:p>
            <a:r>
              <a:rPr lang="en-US" dirty="0"/>
              <a:t>Click to edit Master title style</a:t>
            </a:r>
          </a:p>
        </p:txBody>
      </p:sp>
      <p:sp>
        <p:nvSpPr>
          <p:cNvPr id="17" name="Vertical Text Placeholder 2"/>
          <p:cNvSpPr>
            <a:spLocks noGrp="1"/>
          </p:cNvSpPr>
          <p:nvPr>
            <p:ph type="body" orient="vert" idx="1"/>
          </p:nvPr>
        </p:nvSpPr>
        <p:spPr>
          <a:xfrm>
            <a:off x="609600" y="457200"/>
            <a:ext cx="8026400" cy="54864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451004"/>
            <a:ext cx="1485870" cy="314922"/>
          </a:xfrm>
          <a:prstGeom prst="rect">
            <a:avLst/>
          </a:prstGeom>
        </p:spPr>
      </p:pic>
    </p:spTree>
    <p:extLst>
      <p:ext uri="{BB962C8B-B14F-4D97-AF65-F5344CB8AC3E}">
        <p14:creationId xmlns:p14="http://schemas.microsoft.com/office/powerpoint/2010/main" val="377647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ent 9 (BW Graphic)">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1700" b="95042" l="10000" r="95682">
                        <a14:foregroundMark x1="74773" y1="27479" x2="74773" y2="27479"/>
                        <a14:foregroundMark x1="96136" y1="23796" x2="96136" y2="23796"/>
                        <a14:foregroundMark x1="92045" y1="14306" x2="92045" y2="14306"/>
                        <a14:foregroundMark x1="85682" y1="5099" x2="85682" y2="5099"/>
                        <a14:foregroundMark x1="82273" y1="1700" x2="82273" y2="1700"/>
                        <a14:foregroundMark x1="70682" y1="8499" x2="70682" y2="8499"/>
                        <a14:foregroundMark x1="63636" y1="17989" x2="63636" y2="17989"/>
                        <a14:foregroundMark x1="48636" y1="24646" x2="48636" y2="24646"/>
                        <a14:foregroundMark x1="39318" y1="29462" x2="39318" y2="29462"/>
                        <a14:foregroundMark x1="39773" y1="41643" x2="39773" y2="41643"/>
                        <a14:foregroundMark x1="41818" y1="54249" x2="41818" y2="54249"/>
                        <a14:foregroundMark x1="37955" y1="65864" x2="37955" y2="65864"/>
                        <a14:foregroundMark x1="50227" y1="69972" x2="50227" y2="69972"/>
                        <a14:foregroundMark x1="63636" y1="54958" x2="63636" y2="54958"/>
                        <a14:foregroundMark x1="80682" y1="71530" x2="80682" y2="71530"/>
                        <a14:foregroundMark x1="63182" y1="79603" x2="63182" y2="79603"/>
                        <a14:foregroundMark x1="70909" y1="84986" x2="70909" y2="84986"/>
                        <a14:foregroundMark x1="77500" y1="93768" x2="77500" y2="93768"/>
                        <a14:foregroundMark x1="85227" y1="90227" x2="85227" y2="90227"/>
                        <a14:foregroundMark x1="82273" y1="95042" x2="82273" y2="95042"/>
                        <a14:foregroundMark x1="77500" y1="94334" x2="77500" y2="94334"/>
                      </a14:backgroundRemoval>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613648" y="722376"/>
            <a:ext cx="3543300" cy="568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userDrawn="1"/>
        </p:nvSpPr>
        <p:spPr>
          <a:xfrm>
            <a:off x="7467600" y="0"/>
            <a:ext cx="4724400" cy="6295030"/>
          </a:xfrm>
          <a:prstGeom prst="rect">
            <a:avLst/>
          </a:prstGeom>
          <a:solidFill>
            <a:srgbClr val="D9D9D9">
              <a:alpha val="94902"/>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txBox="1">
            <a:spLocks/>
          </p:cNvSpPr>
          <p:nvPr userDrawn="1"/>
        </p:nvSpPr>
        <p:spPr>
          <a:xfrm>
            <a:off x="-20320" y="6370638"/>
            <a:ext cx="12212320" cy="487363"/>
          </a:xfrm>
          <a:prstGeom prst="rect">
            <a:avLst/>
          </a:prstGeom>
          <a:solidFill>
            <a:srgbClr val="004268"/>
          </a:solidFill>
          <a:ln>
            <a:solidFill>
              <a:srgbClr val="004268"/>
            </a:solidFill>
          </a:ln>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sp>
        <p:nvSpPr>
          <p:cNvPr id="4" name="Footer Placeholder 3"/>
          <p:cNvSpPr>
            <a:spLocks noGrp="1"/>
          </p:cNvSpPr>
          <p:nvPr>
            <p:ph type="ftr" sz="quarter" idx="11"/>
          </p:nvPr>
        </p:nvSpPr>
        <p:spPr>
          <a:xfrm>
            <a:off x="6908800" y="6409056"/>
            <a:ext cx="3860800" cy="365125"/>
          </a:xfrm>
        </p:spPr>
        <p:txBody>
          <a:bodyPr/>
          <a:lstStyle>
            <a:lvl1pPr>
              <a:defRPr/>
            </a:lvl1pPr>
          </a:lstStyle>
          <a:p>
            <a:endParaRPr lang="en-US" dirty="0"/>
          </a:p>
        </p:txBody>
      </p:sp>
      <p:sp>
        <p:nvSpPr>
          <p:cNvPr id="5" name="Slide Number Placeholder 4"/>
          <p:cNvSpPr>
            <a:spLocks noGrp="1"/>
          </p:cNvSpPr>
          <p:nvPr>
            <p:ph type="sldNum" sz="quarter" idx="12"/>
          </p:nvPr>
        </p:nvSpPr>
        <p:spPr>
          <a:xfrm>
            <a:off x="10972800" y="6400801"/>
            <a:ext cx="1016000" cy="365125"/>
          </a:xfrm>
        </p:spPr>
        <p:txBody>
          <a:bodyPr/>
          <a:lstStyle>
            <a:lvl1pPr>
              <a:defRPr>
                <a:solidFill>
                  <a:schemeClr val="bg1"/>
                </a:solidFill>
              </a:defRPr>
            </a:lvl1pPr>
          </a:lstStyle>
          <a:p>
            <a:fld id="{38F8F326-3578-4BA7-ACF2-01F50FFF7C84}" type="slidenum">
              <a:rPr lang="en-US" smtClean="0"/>
              <a:pPr/>
              <a:t>‹#›</a:t>
            </a:fld>
            <a:endParaRPr lang="en-US"/>
          </a:p>
        </p:txBody>
      </p:sp>
      <p:sp>
        <p:nvSpPr>
          <p:cNvPr id="7" name="Title 1"/>
          <p:cNvSpPr txBox="1">
            <a:spLocks/>
          </p:cNvSpPr>
          <p:nvPr userDrawn="1"/>
        </p:nvSpPr>
        <p:spPr>
          <a:xfrm>
            <a:off x="0" y="6322813"/>
            <a:ext cx="12192000" cy="50205"/>
          </a:xfrm>
          <a:prstGeom prst="rect">
            <a:avLst/>
          </a:prstGeom>
          <a:solidFill>
            <a:srgbClr val="73A743"/>
          </a:solidFill>
        </p:spPr>
        <p:txBody>
          <a:bodyPr vert="horz" lIns="91440" tIns="45720" rIns="91440" bIns="45720" rtlCol="0" anchor="t">
            <a:noAutofit/>
          </a:bodyPr>
          <a:lstStyle>
            <a:lvl1pPr marL="0" algn="ctr" defTabSz="914400" rtl="0" eaLnBrk="1" latinLnBrk="0" hangingPunct="1">
              <a:spcBef>
                <a:spcPct val="0"/>
              </a:spcBef>
              <a:buNone/>
              <a:defRPr sz="2400" kern="1200" baseline="0">
                <a:solidFill>
                  <a:srgbClr val="002F65"/>
                </a:solidFill>
                <a:latin typeface="Verdana" pitchFamily="34" charset="0"/>
                <a:ea typeface="Verdana" pitchFamily="34" charset="0"/>
                <a:cs typeface="Verdana" pitchFamily="34" charset="0"/>
              </a:defRPr>
            </a:lvl1pPr>
          </a:lstStyle>
          <a:p>
            <a:pPr algn="r">
              <a:lnSpc>
                <a:spcPct val="200000"/>
              </a:lnSpc>
              <a:spcAft>
                <a:spcPts val="600"/>
              </a:spcAft>
            </a:pPr>
            <a:r>
              <a:rPr lang="en-US" sz="1100" dirty="0">
                <a:solidFill>
                  <a:schemeClr val="bg1"/>
                </a:solidFill>
                <a:latin typeface="Segoe UI" pitchFamily="34" charset="0"/>
                <a:ea typeface="Segoe UI" pitchFamily="34" charset="0"/>
                <a:cs typeface="Segoe UI" pitchFamily="34" charset="0"/>
              </a:rPr>
              <a:t>	</a:t>
            </a:r>
          </a:p>
        </p:txBody>
      </p:sp>
      <p:sp>
        <p:nvSpPr>
          <p:cNvPr id="16" name="Vertical Title 1"/>
          <p:cNvSpPr>
            <a:spLocks noGrp="1"/>
          </p:cNvSpPr>
          <p:nvPr>
            <p:ph type="title" orient="vert"/>
          </p:nvPr>
        </p:nvSpPr>
        <p:spPr>
          <a:xfrm>
            <a:off x="8839200" y="457200"/>
            <a:ext cx="2743200" cy="5486400"/>
          </a:xfrm>
        </p:spPr>
        <p:txBody>
          <a:bodyPr vert="eaVert"/>
          <a:lstStyle/>
          <a:p>
            <a:r>
              <a:rPr lang="en-US" dirty="0"/>
              <a:t>Click to edit Master title style</a:t>
            </a:r>
          </a:p>
        </p:txBody>
      </p:sp>
      <p:sp>
        <p:nvSpPr>
          <p:cNvPr id="17" name="Vertical Text Placeholder 2"/>
          <p:cNvSpPr>
            <a:spLocks noGrp="1"/>
          </p:cNvSpPr>
          <p:nvPr>
            <p:ph type="body" orient="vert" idx="1"/>
          </p:nvPr>
        </p:nvSpPr>
        <p:spPr>
          <a:xfrm>
            <a:off x="609600" y="457200"/>
            <a:ext cx="8026400" cy="54864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9600" y="6451004"/>
            <a:ext cx="1485870" cy="314922"/>
          </a:xfrm>
          <a:prstGeom prst="rect">
            <a:avLst/>
          </a:prstGeom>
        </p:spPr>
      </p:pic>
    </p:spTree>
    <p:extLst>
      <p:ext uri="{BB962C8B-B14F-4D97-AF65-F5344CB8AC3E}">
        <p14:creationId xmlns:p14="http://schemas.microsoft.com/office/powerpoint/2010/main" val="138620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02592D-E78E-4521-B930-45F6E0A2DF2B}" type="datetimeFigureOut">
              <a:rPr lang="en-US" smtClean="0"/>
              <a:pPr/>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D13D99-D98C-419F-81EF-D8C877FCA9C8}" type="slidenum">
              <a:rPr lang="en-US" smtClean="0"/>
              <a:pPr/>
              <a:t>‹#›</a:t>
            </a:fld>
            <a:endParaRPr lang="en-US"/>
          </a:p>
        </p:txBody>
      </p:sp>
    </p:spTree>
    <p:extLst>
      <p:ext uri="{BB962C8B-B14F-4D97-AF65-F5344CB8AC3E}">
        <p14:creationId xmlns:p14="http://schemas.microsoft.com/office/powerpoint/2010/main" val="3037106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02592D-E78E-4521-B930-45F6E0A2DF2B}" type="datetimeFigureOut">
              <a:rPr lang="en-US" smtClean="0"/>
              <a:pPr/>
              <a:t>8/25/2023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D13D99-D98C-419F-81EF-D8C877FCA9C8}" type="slidenum">
              <a:rPr lang="en-US" smtClean="0"/>
              <a:pPr/>
              <a:t>‹#›</a:t>
            </a:fld>
            <a:endParaRPr lang="en-US"/>
          </a:p>
        </p:txBody>
      </p:sp>
    </p:spTree>
    <p:extLst>
      <p:ext uri="{BB962C8B-B14F-4D97-AF65-F5344CB8AC3E}">
        <p14:creationId xmlns:p14="http://schemas.microsoft.com/office/powerpoint/2010/main" val="112432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FF3CBA-D374-4891-B918-FBE72EE85EC4}" type="datetime1">
              <a:rPr lang="en-US" smtClean="0"/>
              <a:t>8/25/2023</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F8F326-3578-4BA7-ACF2-01F50FFF7C84}" type="slidenum">
              <a:rPr lang="en-US" smtClean="0"/>
              <a:pPr/>
              <a:t>‹#›</a:t>
            </a:fld>
            <a:endParaRPr lang="en-US"/>
          </a:p>
        </p:txBody>
      </p:sp>
    </p:spTree>
    <p:extLst>
      <p:ext uri="{BB962C8B-B14F-4D97-AF65-F5344CB8AC3E}">
        <p14:creationId xmlns:p14="http://schemas.microsoft.com/office/powerpoint/2010/main" val="2210045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1E8B6720-0B74-473E-8624-8E9A35A1B1E2}" type="datetime1">
              <a:rPr lang="en-US" smtClean="0"/>
              <a:t>8/25/2023</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F8F326-3578-4BA7-ACF2-01F50FFF7C84}" type="slidenum">
              <a:rPr lang="en-US" smtClean="0"/>
              <a:pPr/>
              <a:t>‹#›</a:t>
            </a:fld>
            <a:endParaRPr lang="en-US"/>
          </a:p>
        </p:txBody>
      </p:sp>
    </p:spTree>
    <p:extLst>
      <p:ext uri="{BB962C8B-B14F-4D97-AF65-F5344CB8AC3E}">
        <p14:creationId xmlns:p14="http://schemas.microsoft.com/office/powerpoint/2010/main" val="725722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02592D-E78E-4521-B930-45F6E0A2DF2B}" type="datetimeFigureOut">
              <a:rPr lang="en-US" smtClean="0"/>
              <a:pPr/>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D13D99-D98C-419F-81EF-D8C877FCA9C8}" type="slidenum">
              <a:rPr lang="en-US" smtClean="0"/>
              <a:pPr/>
              <a:t>‹#›</a:t>
            </a:fld>
            <a:endParaRPr lang="en-US"/>
          </a:p>
        </p:txBody>
      </p:sp>
    </p:spTree>
    <p:extLst>
      <p:ext uri="{BB962C8B-B14F-4D97-AF65-F5344CB8AC3E}">
        <p14:creationId xmlns:p14="http://schemas.microsoft.com/office/powerpoint/2010/main" val="898749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6C5926-4838-4084-93FE-D5D5BD3EF170}" type="datetime1">
              <a:rPr lang="en-US" smtClean="0"/>
              <a:t>8/25/2023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F8F326-3578-4BA7-ACF2-01F50FFF7C84}" type="slidenum">
              <a:rPr lang="en-US" smtClean="0"/>
              <a:pPr/>
              <a:t>‹#›</a:t>
            </a:fld>
            <a:endParaRPr lang="en-US"/>
          </a:p>
        </p:txBody>
      </p:sp>
    </p:spTree>
    <p:extLst>
      <p:ext uri="{BB962C8B-B14F-4D97-AF65-F5344CB8AC3E}">
        <p14:creationId xmlns:p14="http://schemas.microsoft.com/office/powerpoint/2010/main" val="12751353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35">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0D02592D-E78E-4521-B930-45F6E0A2DF2B}" type="datetimeFigureOut">
              <a:rPr lang="en-US" smtClean="0"/>
              <a:pPr/>
              <a:t>8/25/2023</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BED13D99-D98C-419F-81EF-D8C877FCA9C8}" type="slidenum">
              <a:rPr lang="en-US" smtClean="0"/>
              <a:pPr/>
              <a:t>‹#›</a:t>
            </a:fld>
            <a:endParaRPr lang="en-US"/>
          </a:p>
        </p:txBody>
      </p:sp>
    </p:spTree>
    <p:extLst>
      <p:ext uri="{BB962C8B-B14F-4D97-AF65-F5344CB8AC3E}">
        <p14:creationId xmlns:p14="http://schemas.microsoft.com/office/powerpoint/2010/main" val="2836652187"/>
      </p:ext>
    </p:extLst>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 id="2147484303" r:id="rId12"/>
    <p:sldLayoutId id="2147484304" r:id="rId13"/>
    <p:sldLayoutId id="2147484305" r:id="rId14"/>
    <p:sldLayoutId id="2147484306" r:id="rId15"/>
    <p:sldLayoutId id="2147484307" r:id="rId16"/>
    <p:sldLayoutId id="2147484308" r:id="rId17"/>
    <p:sldLayoutId id="2147484309" r:id="rId18"/>
    <p:sldLayoutId id="2147484097" r:id="rId19"/>
    <p:sldLayoutId id="2147483717" r:id="rId20"/>
    <p:sldLayoutId id="2147483696" r:id="rId21"/>
    <p:sldLayoutId id="2147483697" r:id="rId22"/>
    <p:sldLayoutId id="2147483698" r:id="rId23"/>
    <p:sldLayoutId id="2147483702" r:id="rId24"/>
    <p:sldLayoutId id="2147483703" r:id="rId25"/>
    <p:sldLayoutId id="2147483705" r:id="rId26"/>
    <p:sldLayoutId id="2147483706" r:id="rId27"/>
    <p:sldLayoutId id="2147483708" r:id="rId28"/>
    <p:sldLayoutId id="2147483709" r:id="rId29"/>
    <p:sldLayoutId id="2147483711" r:id="rId30"/>
    <p:sldLayoutId id="2147483712" r:id="rId31"/>
    <p:sldLayoutId id="2147483714" r:id="rId32"/>
    <p:sldLayoutId id="2147483715" r:id="rId33"/>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silentrunning.biz/"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hyperlink" Target="mailto:James.Dodenhoff@gmail.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gis.data.ca.gov/maps/edit?content=0663b61d76b645419f2d40ebe5a70a22_0" TargetMode="Externa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91440" tIns="45720" rIns="91440" bIns="45720" rtlCol="0" anchor="b">
            <a:noAutofit/>
          </a:bodyPr>
          <a:lstStyle/>
          <a:p>
            <a:pPr algn="ctr">
              <a:lnSpc>
                <a:spcPct val="90000"/>
              </a:lnSpc>
            </a:pPr>
            <a:r>
              <a:rPr lang="en-US" sz="2400" i="1" dirty="0">
                <a:solidFill>
                  <a:schemeClr val="bg1"/>
                </a:solidFill>
                <a:latin typeface="+mj-lt"/>
                <a:ea typeface="+mj-ea"/>
                <a:cs typeface="+mj-cs"/>
              </a:rPr>
              <a:t>October 2018</a:t>
            </a:r>
            <a:br>
              <a:rPr lang="en-US" sz="2400" i="1" dirty="0">
                <a:solidFill>
                  <a:schemeClr val="bg1"/>
                </a:solidFill>
                <a:latin typeface="+mj-lt"/>
                <a:ea typeface="+mj-ea"/>
                <a:cs typeface="+mj-cs"/>
              </a:rPr>
            </a:br>
            <a:endParaRPr lang="en-US" sz="2400" i="1" dirty="0">
              <a:solidFill>
                <a:schemeClr val="bg1"/>
              </a:solidFill>
              <a:latin typeface="+mj-lt"/>
              <a:ea typeface="+mj-ea"/>
              <a:cs typeface="+mj-cs"/>
            </a:endParaRPr>
          </a:p>
        </p:txBody>
      </p:sp>
      <p:sp>
        <p:nvSpPr>
          <p:cNvPr id="6" name="Content Placeholder 5">
            <a:extLst>
              <a:ext uri="{FF2B5EF4-FFF2-40B4-BE49-F238E27FC236}">
                <a16:creationId xmlns:a16="http://schemas.microsoft.com/office/drawing/2014/main" id="{E7AF5078-1F2A-6862-768A-A5CDEE5195FD}"/>
              </a:ext>
            </a:extLst>
          </p:cNvPr>
          <p:cNvSpPr>
            <a:spLocks noGrp="1"/>
          </p:cNvSpPr>
          <p:nvPr>
            <p:ph sz="quarter" idx="13"/>
          </p:nvPr>
        </p:nvSpPr>
        <p:spPr>
          <a:xfrm>
            <a:off x="1143000" y="618516"/>
            <a:ext cx="10059026" cy="6391883"/>
          </a:xfrm>
        </p:spPr>
        <p:txBody>
          <a:bodyPr>
            <a:normAutofit fontScale="92500" lnSpcReduction="20000"/>
          </a:bodyPr>
          <a:lstStyle/>
          <a:p>
            <a:pPr marL="0" indent="0">
              <a:lnSpc>
                <a:spcPct val="100000"/>
              </a:lnSpc>
              <a:spcBef>
                <a:spcPts val="0"/>
              </a:spcBef>
              <a:buNone/>
            </a:pPr>
            <a:r>
              <a:rPr lang="en-US" sz="3000" b="1" i="1" dirty="0">
                <a:solidFill>
                  <a:srgbClr val="0070C0"/>
                </a:solidFill>
                <a:latin typeface="Arial" panose="020B0604020202020204" pitchFamily="34" charset="0"/>
                <a:cs typeface="Arial" panose="020B0604020202020204" pitchFamily="34" charset="0"/>
              </a:rPr>
              <a:t>Wastewater Treatment Plants as Energy Resource and Resiliency Centers</a:t>
            </a:r>
          </a:p>
          <a:p>
            <a:pPr marL="0" indent="0">
              <a:lnSpc>
                <a:spcPct val="100000"/>
              </a:lnSpc>
              <a:spcBef>
                <a:spcPts val="0"/>
              </a:spcBef>
              <a:buNone/>
            </a:pPr>
            <a:r>
              <a:rPr lang="en-US" sz="3000" b="1" i="1" dirty="0">
                <a:solidFill>
                  <a:srgbClr val="0070C0"/>
                </a:solidFill>
                <a:latin typeface="Arial" panose="020B0604020202020204" pitchFamily="34" charset="0"/>
                <a:cs typeface="Arial" panose="020B0604020202020204" pitchFamily="34" charset="0"/>
              </a:rPr>
              <a:t>August 24, 2023</a:t>
            </a:r>
          </a:p>
          <a:p>
            <a:pPr marL="0" indent="0">
              <a:lnSpc>
                <a:spcPct val="120000"/>
              </a:lnSpc>
              <a:spcBef>
                <a:spcPts val="0"/>
              </a:spcBef>
              <a:buNone/>
            </a:pPr>
            <a:endParaRPr lang="en-US" sz="1900" b="1" i="1" dirty="0">
              <a:solidFill>
                <a:srgbClr val="0070C0"/>
              </a:solidFill>
              <a:latin typeface="Arial" panose="020B0604020202020204" pitchFamily="34" charset="0"/>
              <a:cs typeface="Arial" panose="020B0604020202020204" pitchFamily="34" charset="0"/>
            </a:endParaRPr>
          </a:p>
          <a:p>
            <a:pPr marL="0" indent="0">
              <a:lnSpc>
                <a:spcPct val="120000"/>
              </a:lnSpc>
              <a:spcBef>
                <a:spcPts val="0"/>
              </a:spcBef>
              <a:buNone/>
            </a:pPr>
            <a:endParaRPr lang="en-US" sz="1900" b="1" i="1" dirty="0">
              <a:solidFill>
                <a:srgbClr val="0070C0"/>
              </a:solidFill>
              <a:latin typeface="Arial" panose="020B0604020202020204" pitchFamily="34" charset="0"/>
              <a:cs typeface="Arial" panose="020B0604020202020204" pitchFamily="34" charset="0"/>
            </a:endParaRPr>
          </a:p>
          <a:p>
            <a:pPr marL="0" indent="0">
              <a:lnSpc>
                <a:spcPct val="120000"/>
              </a:lnSpc>
              <a:spcBef>
                <a:spcPts val="0"/>
              </a:spcBef>
              <a:buNone/>
            </a:pPr>
            <a:endParaRPr lang="en-US" sz="1900" b="1" i="1" dirty="0">
              <a:solidFill>
                <a:srgbClr val="0070C0"/>
              </a:solidFill>
              <a:latin typeface="Arial" panose="020B0604020202020204" pitchFamily="34" charset="0"/>
              <a:cs typeface="Arial" panose="020B0604020202020204" pitchFamily="34" charset="0"/>
            </a:endParaRPr>
          </a:p>
          <a:p>
            <a:pPr marL="0" indent="0">
              <a:lnSpc>
                <a:spcPct val="120000"/>
              </a:lnSpc>
              <a:spcBef>
                <a:spcPts val="0"/>
              </a:spcBef>
              <a:buNone/>
            </a:pPr>
            <a:r>
              <a:rPr lang="en-US" sz="2000" b="1" i="1" dirty="0">
                <a:solidFill>
                  <a:srgbClr val="0070C0"/>
                </a:solidFill>
                <a:latin typeface="Arial" panose="020B0604020202020204" pitchFamily="34" charset="0"/>
                <a:cs typeface="Arial" panose="020B0604020202020204" pitchFamily="34" charset="0"/>
              </a:rPr>
              <a:t>Jim Dodenhoff</a:t>
            </a:r>
          </a:p>
          <a:p>
            <a:pPr marL="0" indent="0">
              <a:lnSpc>
                <a:spcPct val="120000"/>
              </a:lnSpc>
              <a:spcBef>
                <a:spcPts val="0"/>
              </a:spcBef>
              <a:buNone/>
            </a:pPr>
            <a:r>
              <a:rPr lang="en-US" sz="2000" b="1" i="1" dirty="0">
                <a:solidFill>
                  <a:srgbClr val="0070C0"/>
                </a:solidFill>
                <a:latin typeface="Arial" panose="020B0604020202020204" pitchFamily="34" charset="0"/>
                <a:cs typeface="Arial" panose="020B0604020202020204" pitchFamily="34" charset="0"/>
              </a:rPr>
              <a:t>Principal</a:t>
            </a:r>
          </a:p>
          <a:p>
            <a:pPr marL="0" indent="0">
              <a:lnSpc>
                <a:spcPct val="120000"/>
              </a:lnSpc>
              <a:spcBef>
                <a:spcPts val="0"/>
              </a:spcBef>
              <a:buNone/>
            </a:pPr>
            <a:r>
              <a:rPr lang="en-US" sz="2000" b="1" i="1" dirty="0">
                <a:solidFill>
                  <a:srgbClr val="00B05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Silent Running LLC</a:t>
            </a:r>
            <a:endParaRPr lang="en-US" sz="2000" b="1" i="1" dirty="0">
              <a:solidFill>
                <a:srgbClr val="00B050"/>
              </a:solidFill>
              <a:latin typeface="Arial" panose="020B0604020202020204" pitchFamily="34" charset="0"/>
              <a:cs typeface="Arial" panose="020B0604020202020204" pitchFamily="34" charset="0"/>
            </a:endParaRPr>
          </a:p>
          <a:p>
            <a:pPr marL="0" indent="0">
              <a:lnSpc>
                <a:spcPct val="120000"/>
              </a:lnSpc>
              <a:spcBef>
                <a:spcPts val="0"/>
              </a:spcBef>
              <a:buNone/>
            </a:pPr>
            <a:r>
              <a:rPr lang="en-US" sz="2000" b="1" i="1" dirty="0">
                <a:solidFill>
                  <a:srgbClr val="0070C0"/>
                </a:solidFill>
                <a:latin typeface="Arial" panose="020B0604020202020204" pitchFamily="34" charset="0"/>
                <a:cs typeface="Arial" panose="020B0604020202020204" pitchFamily="34" charset="0"/>
                <a:hlinkClick r:id="rId4"/>
              </a:rPr>
              <a:t>James.Dodenhoff@gmail.com</a:t>
            </a:r>
            <a:endParaRPr lang="en-US" sz="2000" b="1" i="1" dirty="0">
              <a:solidFill>
                <a:srgbClr val="0070C0"/>
              </a:solidFill>
              <a:latin typeface="Arial" panose="020B0604020202020204" pitchFamily="34" charset="0"/>
              <a:cs typeface="Arial" panose="020B0604020202020204" pitchFamily="34" charset="0"/>
            </a:endParaRPr>
          </a:p>
          <a:p>
            <a:pPr marL="0" indent="0">
              <a:lnSpc>
                <a:spcPct val="120000"/>
              </a:lnSpc>
              <a:spcBef>
                <a:spcPts val="0"/>
              </a:spcBef>
              <a:buNone/>
            </a:pPr>
            <a:r>
              <a:rPr lang="en-US" b="1" i="1" dirty="0">
                <a:solidFill>
                  <a:srgbClr val="0070C0"/>
                </a:solidFill>
                <a:latin typeface="Arial" panose="020B0604020202020204" pitchFamily="34" charset="0"/>
                <a:cs typeface="Arial" panose="020B0604020202020204" pitchFamily="34" charset="0"/>
              </a:rPr>
              <a:t>www.silentrunning.biz</a:t>
            </a:r>
            <a:endParaRPr lang="en-US" sz="2000" b="1" i="1" dirty="0">
              <a:solidFill>
                <a:srgbClr val="0070C0"/>
              </a:solidFill>
              <a:latin typeface="Arial" panose="020B0604020202020204" pitchFamily="34" charset="0"/>
              <a:cs typeface="Arial" panose="020B0604020202020204" pitchFamily="34" charset="0"/>
            </a:endParaRPr>
          </a:p>
          <a:p>
            <a:pPr marL="0" indent="0">
              <a:lnSpc>
                <a:spcPct val="120000"/>
              </a:lnSpc>
              <a:spcBef>
                <a:spcPts val="0"/>
              </a:spcBef>
              <a:buNone/>
            </a:pPr>
            <a:endParaRPr lang="en-US" sz="2000" b="1" i="1" dirty="0">
              <a:solidFill>
                <a:srgbClr val="00B050"/>
              </a:solidFill>
              <a:latin typeface="Arial" panose="020B0604020202020204" pitchFamily="34" charset="0"/>
              <a:cs typeface="Arial" panose="020B0604020202020204" pitchFamily="34" charset="0"/>
            </a:endParaRPr>
          </a:p>
          <a:p>
            <a:pPr marL="0" indent="0">
              <a:spcBef>
                <a:spcPts val="0"/>
              </a:spcBef>
              <a:buNone/>
            </a:pPr>
            <a:endParaRPr lang="en-US" sz="3000" b="1" i="1" dirty="0">
              <a:solidFill>
                <a:srgbClr val="0070C0"/>
              </a:solidFill>
              <a:latin typeface="Arial" panose="020B0604020202020204" pitchFamily="34" charset="0"/>
              <a:cs typeface="Arial" panose="020B0604020202020204" pitchFamily="34" charset="0"/>
            </a:endParaRPr>
          </a:p>
          <a:p>
            <a:pPr marL="0" indent="0">
              <a:spcBef>
                <a:spcPts val="0"/>
              </a:spcBef>
              <a:buNone/>
            </a:pPr>
            <a:endParaRPr lang="en-US" sz="3000" b="1" i="1" dirty="0">
              <a:solidFill>
                <a:srgbClr val="0070C0"/>
              </a:solidFill>
              <a:latin typeface="Arial" panose="020B0604020202020204" pitchFamily="34" charset="0"/>
              <a:cs typeface="Arial" panose="020B0604020202020204" pitchFamily="34" charset="0"/>
            </a:endParaRPr>
          </a:p>
          <a:p>
            <a:pPr marL="0" indent="0">
              <a:spcBef>
                <a:spcPts val="0"/>
              </a:spcBef>
              <a:buNone/>
            </a:pPr>
            <a:endParaRPr lang="en-US" sz="3000" b="1" i="1" dirty="0">
              <a:solidFill>
                <a:srgbClr val="0070C0"/>
              </a:solidFill>
              <a:latin typeface="Arial" panose="020B0604020202020204" pitchFamily="34" charset="0"/>
              <a:cs typeface="Arial" panose="020B0604020202020204" pitchFamily="34" charset="0"/>
            </a:endParaRPr>
          </a:p>
          <a:p>
            <a:pPr marL="0" indent="0">
              <a:spcBef>
                <a:spcPts val="0"/>
              </a:spcBef>
              <a:buNone/>
            </a:pPr>
            <a:endParaRPr lang="en-US" sz="3000" b="1" i="1" dirty="0">
              <a:solidFill>
                <a:srgbClr val="0070C0"/>
              </a:solidFill>
              <a:latin typeface="Arial" panose="020B0604020202020204" pitchFamily="34" charset="0"/>
              <a:cs typeface="Arial" panose="020B0604020202020204" pitchFamily="34" charset="0"/>
            </a:endParaRPr>
          </a:p>
          <a:p>
            <a:pPr marL="0" indent="0">
              <a:spcBef>
                <a:spcPts val="0"/>
              </a:spcBef>
              <a:buNone/>
            </a:pPr>
            <a:r>
              <a:rPr lang="en-US" sz="3000" b="1" i="1" dirty="0">
                <a:latin typeface="Arial" panose="020B0604020202020204" pitchFamily="34" charset="0"/>
                <a:cs typeface="Arial" panose="020B0604020202020204" pitchFamily="34" charset="0"/>
              </a:rPr>
              <a:t>municipal and state </a:t>
            </a:r>
          </a:p>
          <a:p>
            <a:pPr marL="0" indent="0">
              <a:spcBef>
                <a:spcPts val="0"/>
              </a:spcBef>
              <a:buNone/>
            </a:pPr>
            <a:r>
              <a:rPr lang="en-US" sz="3000" b="1" i="1" dirty="0">
                <a:latin typeface="Arial" panose="020B0604020202020204" pitchFamily="34" charset="0"/>
                <a:cs typeface="Arial" panose="020B0604020202020204" pitchFamily="34" charset="0"/>
              </a:rPr>
              <a:t>energy edge forum</a:t>
            </a:r>
          </a:p>
          <a:p>
            <a:pPr marL="0" indent="0">
              <a:spcBef>
                <a:spcPts val="0"/>
              </a:spcBef>
              <a:buNone/>
            </a:pPr>
            <a:endParaRPr lang="en-US" sz="2400" b="1" dirty="0">
              <a:solidFill>
                <a:srgbClr val="0070C0"/>
              </a:solidFill>
            </a:endParaRPr>
          </a:p>
          <a:p>
            <a:pPr marL="0" indent="0">
              <a:buNone/>
            </a:pPr>
            <a:endParaRPr lang="en-US" dirty="0"/>
          </a:p>
          <a:p>
            <a:pPr marL="0" indent="0">
              <a:buNone/>
            </a:pPr>
            <a:endParaRPr lang="en-US" dirty="0"/>
          </a:p>
        </p:txBody>
      </p:sp>
      <p:pic>
        <p:nvPicPr>
          <p:cNvPr id="63" name="Picture 62">
            <a:extLst>
              <a:ext uri="{FF2B5EF4-FFF2-40B4-BE49-F238E27FC236}">
                <a16:creationId xmlns:a16="http://schemas.microsoft.com/office/drawing/2014/main" id="{810BD7EF-A4C6-F7AF-7B32-48BD8AFF01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4092" y="5791200"/>
            <a:ext cx="3271659" cy="817915"/>
          </a:xfrm>
          <a:prstGeom prst="rect">
            <a:avLst/>
          </a:prstGeom>
        </p:spPr>
      </p:pic>
    </p:spTree>
    <p:extLst>
      <p:ext uri="{BB962C8B-B14F-4D97-AF65-F5344CB8AC3E}">
        <p14:creationId xmlns:p14="http://schemas.microsoft.com/office/powerpoint/2010/main" val="4170658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23B4A6-98CF-3EF1-AD46-4DE629871E63}"/>
              </a:ext>
            </a:extLst>
          </p:cNvPr>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pPr marL="0" indent="0" algn="ctr">
              <a:buNone/>
            </a:pPr>
            <a:r>
              <a:rPr lang="en-US" sz="3600" b="1" dirty="0">
                <a:solidFill>
                  <a:schemeClr val="accent1">
                    <a:lumMod val="75000"/>
                  </a:schemeClr>
                </a:solidFill>
                <a:latin typeface="Arial" panose="020B0604020202020204" pitchFamily="34" charset="0"/>
                <a:cs typeface="Arial" panose="020B0604020202020204" pitchFamily="34" charset="0"/>
              </a:rPr>
              <a:t>Benefits of On-Site Renewables &amp; Storage Technologies</a:t>
            </a:r>
          </a:p>
        </p:txBody>
      </p:sp>
    </p:spTree>
    <p:extLst>
      <p:ext uri="{BB962C8B-B14F-4D97-AF65-F5344CB8AC3E}">
        <p14:creationId xmlns:p14="http://schemas.microsoft.com/office/powerpoint/2010/main" val="1022609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0"/>
            <a:ext cx="10364451" cy="1596177"/>
          </a:xfrm>
        </p:spPr>
        <p:txBody>
          <a:bodyPr/>
          <a:lstStyle/>
          <a:p>
            <a:r>
              <a:rPr lang="en-US" dirty="0">
                <a:solidFill>
                  <a:srgbClr val="0070C0"/>
                </a:solidFill>
              </a:rPr>
              <a:t>How WWTP’s benefit from Renewables, </a:t>
            </a:r>
            <a:r>
              <a:rPr lang="en-US" dirty="0" err="1">
                <a:solidFill>
                  <a:srgbClr val="0070C0"/>
                </a:solidFill>
              </a:rPr>
              <a:t>chp</a:t>
            </a:r>
            <a:r>
              <a:rPr lang="en-US" dirty="0">
                <a:solidFill>
                  <a:srgbClr val="0070C0"/>
                </a:solidFill>
              </a:rPr>
              <a:t>, and energy storage</a:t>
            </a:r>
          </a:p>
        </p:txBody>
      </p:sp>
      <p:sp>
        <p:nvSpPr>
          <p:cNvPr id="4" name="Content Placeholder 3">
            <a:extLst>
              <a:ext uri="{FF2B5EF4-FFF2-40B4-BE49-F238E27FC236}">
                <a16:creationId xmlns:a16="http://schemas.microsoft.com/office/drawing/2014/main" id="{79C20B33-E79D-7EA7-546E-4CA092F23EEC}"/>
              </a:ext>
            </a:extLst>
          </p:cNvPr>
          <p:cNvSpPr>
            <a:spLocks noGrp="1"/>
          </p:cNvSpPr>
          <p:nvPr>
            <p:ph sz="quarter" idx="13"/>
          </p:nvPr>
        </p:nvSpPr>
        <p:spPr/>
        <p:txBody>
          <a:bodyPr/>
          <a:lstStyle/>
          <a:p>
            <a:endParaRPr lang="en-US"/>
          </a:p>
        </p:txBody>
      </p:sp>
      <p:graphicFrame>
        <p:nvGraphicFramePr>
          <p:cNvPr id="5" name="Diagram 4"/>
          <p:cNvGraphicFramePr/>
          <p:nvPr>
            <p:extLst>
              <p:ext uri="{D42A27DB-BD31-4B8C-83A1-F6EECF244321}">
                <p14:modId xmlns:p14="http://schemas.microsoft.com/office/powerpoint/2010/main" val="3414266571"/>
              </p:ext>
            </p:extLst>
          </p:nvPr>
        </p:nvGraphicFramePr>
        <p:xfrm>
          <a:off x="1674607" y="1755045"/>
          <a:ext cx="88392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1792FCC-484F-701E-A6E7-280E2DDB487B}"/>
              </a:ext>
            </a:extLst>
          </p:cNvPr>
          <p:cNvSpPr txBox="1"/>
          <p:nvPr/>
        </p:nvSpPr>
        <p:spPr>
          <a:xfrm>
            <a:off x="3047104" y="3247023"/>
            <a:ext cx="6094206" cy="369332"/>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1496695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6">
            <a:extLst>
              <a:ext uri="{FF2B5EF4-FFF2-40B4-BE49-F238E27FC236}">
                <a16:creationId xmlns:a16="http://schemas.microsoft.com/office/drawing/2014/main" id="{05CA0807-C0B8-0CDF-C0CE-8A98134F14B6}"/>
              </a:ext>
            </a:extLst>
          </p:cNvPr>
          <p:cNvSpPr>
            <a:spLocks noGrp="1"/>
          </p:cNvSpPr>
          <p:nvPr>
            <p:ph sz="quarter" idx="13"/>
          </p:nvPr>
        </p:nvSpPr>
        <p:spPr/>
        <p:txBody>
          <a:bodyPr/>
          <a:lstStyle/>
          <a:p>
            <a:endParaRPr lang="en-US" dirty="0"/>
          </a:p>
        </p:txBody>
      </p:sp>
      <p:pic>
        <p:nvPicPr>
          <p:cNvPr id="24" name="Picture 23">
            <a:extLst>
              <a:ext uri="{FF2B5EF4-FFF2-40B4-BE49-F238E27FC236}">
                <a16:creationId xmlns:a16="http://schemas.microsoft.com/office/drawing/2014/main" id="{12E9A63B-48F5-FFB5-1BD6-B7E5857C0DE7}"/>
              </a:ext>
            </a:extLst>
          </p:cNvPr>
          <p:cNvPicPr>
            <a:picLocks noChangeAspect="1"/>
          </p:cNvPicPr>
          <p:nvPr/>
        </p:nvPicPr>
        <p:blipFill>
          <a:blip r:embed="rId3"/>
          <a:stretch>
            <a:fillRect/>
          </a:stretch>
        </p:blipFill>
        <p:spPr>
          <a:xfrm>
            <a:off x="-32994" y="1524000"/>
            <a:ext cx="7017776" cy="4490908"/>
          </a:xfrm>
          <a:prstGeom prst="rect">
            <a:avLst/>
          </a:prstGeom>
        </p:spPr>
      </p:pic>
      <p:sp>
        <p:nvSpPr>
          <p:cNvPr id="2" name="Title 1">
            <a:extLst>
              <a:ext uri="{FF2B5EF4-FFF2-40B4-BE49-F238E27FC236}">
                <a16:creationId xmlns:a16="http://schemas.microsoft.com/office/drawing/2014/main" id="{9C817B4A-669D-59D3-81FA-922E580CEA7E}"/>
              </a:ext>
            </a:extLst>
          </p:cNvPr>
          <p:cNvSpPr>
            <a:spLocks noGrp="1"/>
          </p:cNvSpPr>
          <p:nvPr>
            <p:ph type="title"/>
          </p:nvPr>
        </p:nvSpPr>
        <p:spPr>
          <a:xfrm>
            <a:off x="609600" y="106174"/>
            <a:ext cx="10364451" cy="600018"/>
          </a:xfrm>
        </p:spPr>
        <p:txBody>
          <a:bodyPr/>
          <a:lstStyle/>
          <a:p>
            <a:r>
              <a:rPr lang="en-US" dirty="0">
                <a:solidFill>
                  <a:schemeClr val="accent1">
                    <a:lumMod val="75000"/>
                  </a:schemeClr>
                </a:solidFill>
              </a:rPr>
              <a:t>Hyperion WWTP-LOS ANGELES</a:t>
            </a:r>
          </a:p>
        </p:txBody>
      </p:sp>
      <p:cxnSp>
        <p:nvCxnSpPr>
          <p:cNvPr id="7" name="Connector: Elbow 6">
            <a:extLst>
              <a:ext uri="{FF2B5EF4-FFF2-40B4-BE49-F238E27FC236}">
                <a16:creationId xmlns:a16="http://schemas.microsoft.com/office/drawing/2014/main" id="{96CAC5B5-8296-B5EE-51FE-590B5CF7561E}"/>
              </a:ext>
            </a:extLst>
          </p:cNvPr>
          <p:cNvCxnSpPr/>
          <p:nvPr/>
        </p:nvCxnSpPr>
        <p:spPr>
          <a:xfrm>
            <a:off x="887065" y="3274154"/>
            <a:ext cx="838200" cy="12700"/>
          </a:xfrm>
          <a:prstGeom prst="bentConnector3">
            <a:avLst/>
          </a:prstGeom>
          <a:ln w="5715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7" name="Straight Connector 16">
            <a:extLst>
              <a:ext uri="{FF2B5EF4-FFF2-40B4-BE49-F238E27FC236}">
                <a16:creationId xmlns:a16="http://schemas.microsoft.com/office/drawing/2014/main" id="{8C6F2DB9-15A0-B0FA-CA7A-FDBD6DC23447}"/>
              </a:ext>
            </a:extLst>
          </p:cNvPr>
          <p:cNvCxnSpPr>
            <a:cxnSpLocks/>
          </p:cNvCxnSpPr>
          <p:nvPr/>
        </p:nvCxnSpPr>
        <p:spPr>
          <a:xfrm flipV="1">
            <a:off x="1572865" y="4874354"/>
            <a:ext cx="533400" cy="152400"/>
          </a:xfrm>
          <a:prstGeom prst="line">
            <a:avLst/>
          </a:prstGeom>
          <a:ln w="38100">
            <a:solidFill>
              <a:srgbClr val="FF0000"/>
            </a:solidFill>
          </a:ln>
        </p:spPr>
        <p:style>
          <a:lnRef idx="1">
            <a:schemeClr val="accent5"/>
          </a:lnRef>
          <a:fillRef idx="0">
            <a:schemeClr val="accent5"/>
          </a:fillRef>
          <a:effectRef idx="0">
            <a:schemeClr val="accent5"/>
          </a:effectRef>
          <a:fontRef idx="minor">
            <a:schemeClr val="tx1"/>
          </a:fontRef>
        </p:style>
      </p:cxnSp>
      <p:cxnSp>
        <p:nvCxnSpPr>
          <p:cNvPr id="19" name="Straight Connector 18">
            <a:extLst>
              <a:ext uri="{FF2B5EF4-FFF2-40B4-BE49-F238E27FC236}">
                <a16:creationId xmlns:a16="http://schemas.microsoft.com/office/drawing/2014/main" id="{DFF182E8-8783-EA4C-D0D4-FAD7CE430178}"/>
              </a:ext>
            </a:extLst>
          </p:cNvPr>
          <p:cNvCxnSpPr>
            <a:cxnSpLocks/>
          </p:cNvCxnSpPr>
          <p:nvPr/>
        </p:nvCxnSpPr>
        <p:spPr>
          <a:xfrm flipH="1" flipV="1">
            <a:off x="887065" y="3310798"/>
            <a:ext cx="685800" cy="1639756"/>
          </a:xfrm>
          <a:prstGeom prst="line">
            <a:avLst/>
          </a:prstGeom>
          <a:ln w="38100">
            <a:solidFill>
              <a:srgbClr val="FF0000"/>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0DB3DF1D-0A15-B742-6A31-C5CCE103CEF0}"/>
              </a:ext>
            </a:extLst>
          </p:cNvPr>
          <p:cNvCxnSpPr>
            <a:cxnSpLocks/>
          </p:cNvCxnSpPr>
          <p:nvPr/>
        </p:nvCxnSpPr>
        <p:spPr>
          <a:xfrm flipH="1" flipV="1">
            <a:off x="1698949" y="3310798"/>
            <a:ext cx="407316" cy="1539612"/>
          </a:xfrm>
          <a:prstGeom prst="line">
            <a:avLst/>
          </a:prstGeom>
          <a:ln w="38100">
            <a:solidFill>
              <a:srgbClr val="FF0000"/>
            </a:solidFill>
          </a:ln>
        </p:spPr>
        <p:style>
          <a:lnRef idx="1">
            <a:schemeClr val="accent5"/>
          </a:lnRef>
          <a:fillRef idx="0">
            <a:schemeClr val="accent5"/>
          </a:fillRef>
          <a:effectRef idx="0">
            <a:schemeClr val="accent5"/>
          </a:effectRef>
          <a:fontRef idx="minor">
            <a:schemeClr val="tx1"/>
          </a:fontRef>
        </p:style>
      </p:cxnSp>
      <p:pic>
        <p:nvPicPr>
          <p:cNvPr id="29" name="Picture 28">
            <a:extLst>
              <a:ext uri="{FF2B5EF4-FFF2-40B4-BE49-F238E27FC236}">
                <a16:creationId xmlns:a16="http://schemas.microsoft.com/office/drawing/2014/main" id="{BCDFFB2F-3C70-A621-0995-FB3EA8F4B051}"/>
              </a:ext>
            </a:extLst>
          </p:cNvPr>
          <p:cNvPicPr>
            <a:picLocks noChangeAspect="1"/>
          </p:cNvPicPr>
          <p:nvPr/>
        </p:nvPicPr>
        <p:blipFill>
          <a:blip r:embed="rId4"/>
          <a:stretch>
            <a:fillRect/>
          </a:stretch>
        </p:blipFill>
        <p:spPr>
          <a:xfrm>
            <a:off x="8094415" y="1619763"/>
            <a:ext cx="3040251" cy="4395145"/>
          </a:xfrm>
          <a:prstGeom prst="rect">
            <a:avLst/>
          </a:prstGeom>
        </p:spPr>
      </p:pic>
    </p:spTree>
    <p:extLst>
      <p:ext uri="{BB962C8B-B14F-4D97-AF65-F5344CB8AC3E}">
        <p14:creationId xmlns:p14="http://schemas.microsoft.com/office/powerpoint/2010/main" val="3264539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523370-2225-458C-B751-398403562011}"/>
              </a:ext>
            </a:extLst>
          </p:cNvPr>
          <p:cNvPicPr>
            <a:picLocks noChangeAspect="1"/>
          </p:cNvPicPr>
          <p:nvPr/>
        </p:nvPicPr>
        <p:blipFill>
          <a:blip r:embed="rId2"/>
          <a:stretch>
            <a:fillRect/>
          </a:stretch>
        </p:blipFill>
        <p:spPr>
          <a:xfrm>
            <a:off x="2901786" y="1142999"/>
            <a:ext cx="6519178" cy="5698059"/>
          </a:xfrm>
          <a:prstGeom prst="rect">
            <a:avLst/>
          </a:prstGeom>
        </p:spPr>
      </p:pic>
      <p:sp>
        <p:nvSpPr>
          <p:cNvPr id="6" name="Rectangle 5">
            <a:extLst>
              <a:ext uri="{FF2B5EF4-FFF2-40B4-BE49-F238E27FC236}">
                <a16:creationId xmlns:a16="http://schemas.microsoft.com/office/drawing/2014/main" id="{BD9C8687-EE55-46AD-B23E-B100F904776E}"/>
              </a:ext>
            </a:extLst>
          </p:cNvPr>
          <p:cNvSpPr/>
          <p:nvPr/>
        </p:nvSpPr>
        <p:spPr>
          <a:xfrm>
            <a:off x="3581383" y="1600200"/>
            <a:ext cx="1384919" cy="4944354"/>
          </a:xfrm>
          <a:prstGeom prst="rect">
            <a:avLst/>
          </a:prstGeom>
          <a:noFill/>
          <a:ln w="730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1F4C4B84-B6C8-4174-A55A-E6094396DEC0}"/>
              </a:ext>
            </a:extLst>
          </p:cNvPr>
          <p:cNvCxnSpPr/>
          <p:nvPr/>
        </p:nvCxnSpPr>
        <p:spPr>
          <a:xfrm>
            <a:off x="3372259" y="3066715"/>
            <a:ext cx="546754" cy="0"/>
          </a:xfrm>
          <a:prstGeom prst="straightConnector1">
            <a:avLst/>
          </a:prstGeom>
          <a:ln w="38100" cmpd="sng">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65B2317-43EF-4624-BF30-A1EE2C236927}"/>
              </a:ext>
            </a:extLst>
          </p:cNvPr>
          <p:cNvSpPr txBox="1"/>
          <p:nvPr/>
        </p:nvSpPr>
        <p:spPr>
          <a:xfrm>
            <a:off x="2990472" y="2599309"/>
            <a:ext cx="1857081" cy="400110"/>
          </a:xfrm>
          <a:prstGeom prst="rect">
            <a:avLst/>
          </a:prstGeom>
          <a:solidFill>
            <a:schemeClr val="bg1"/>
          </a:solidFill>
        </p:spPr>
        <p:txBody>
          <a:bodyPr wrap="square" rtlCol="0">
            <a:spAutoFit/>
          </a:bodyPr>
          <a:lstStyle/>
          <a:p>
            <a:r>
              <a:rPr lang="en-US" sz="1000" dirty="0">
                <a:latin typeface="Times New Roman" panose="02020603050405020304" pitchFamily="18" charset="0"/>
                <a:cs typeface="Times New Roman" panose="02020603050405020304" pitchFamily="18" charset="0"/>
              </a:rPr>
              <a:t>Entrance: 18700 Ward Avenue, Fountain Valley, CA 92708</a:t>
            </a:r>
          </a:p>
        </p:txBody>
      </p:sp>
      <p:sp>
        <p:nvSpPr>
          <p:cNvPr id="11" name="Arrow: Quad 10">
            <a:extLst>
              <a:ext uri="{FF2B5EF4-FFF2-40B4-BE49-F238E27FC236}">
                <a16:creationId xmlns:a16="http://schemas.microsoft.com/office/drawing/2014/main" id="{135EA6FA-D31F-4A4F-B600-E625463EA7A1}"/>
              </a:ext>
            </a:extLst>
          </p:cNvPr>
          <p:cNvSpPr/>
          <p:nvPr/>
        </p:nvSpPr>
        <p:spPr>
          <a:xfrm>
            <a:off x="544035" y="2613088"/>
            <a:ext cx="1744624" cy="2201291"/>
          </a:xfrm>
          <a:prstGeom prst="quadArrow">
            <a:avLst>
              <a:gd name="adj1" fmla="val 5906"/>
              <a:gd name="adj2" fmla="val 22500"/>
              <a:gd name="adj3" fmla="val 22500"/>
            </a:avLst>
          </a:prstGeom>
          <a:ln w="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35DCCFF-E563-464C-9044-F3B52BE3F96C}"/>
              </a:ext>
            </a:extLst>
          </p:cNvPr>
          <p:cNvSpPr txBox="1"/>
          <p:nvPr/>
        </p:nvSpPr>
        <p:spPr>
          <a:xfrm>
            <a:off x="978197" y="2057400"/>
            <a:ext cx="876300" cy="369332"/>
          </a:xfrm>
          <a:prstGeom prst="rect">
            <a:avLst/>
          </a:prstGeom>
          <a:noFill/>
        </p:spPr>
        <p:txBody>
          <a:bodyPr wrap="square" rtlCol="0">
            <a:spAutoFit/>
          </a:bodyPr>
          <a:lstStyle/>
          <a:p>
            <a:r>
              <a:rPr lang="en-US" dirty="0"/>
              <a:t>North</a:t>
            </a:r>
          </a:p>
        </p:txBody>
      </p:sp>
      <p:sp>
        <p:nvSpPr>
          <p:cNvPr id="13" name="TextBox 12">
            <a:extLst>
              <a:ext uri="{FF2B5EF4-FFF2-40B4-BE49-F238E27FC236}">
                <a16:creationId xmlns:a16="http://schemas.microsoft.com/office/drawing/2014/main" id="{E3FA553B-2C43-47E4-ADB6-96AB5FCFCFAF}"/>
              </a:ext>
            </a:extLst>
          </p:cNvPr>
          <p:cNvSpPr txBox="1"/>
          <p:nvPr/>
        </p:nvSpPr>
        <p:spPr>
          <a:xfrm>
            <a:off x="1052959" y="4816069"/>
            <a:ext cx="876300" cy="369332"/>
          </a:xfrm>
          <a:prstGeom prst="rect">
            <a:avLst/>
          </a:prstGeom>
          <a:noFill/>
        </p:spPr>
        <p:txBody>
          <a:bodyPr wrap="square" rtlCol="0">
            <a:spAutoFit/>
          </a:bodyPr>
          <a:lstStyle/>
          <a:p>
            <a:r>
              <a:rPr lang="en-US" dirty="0"/>
              <a:t>South</a:t>
            </a:r>
          </a:p>
        </p:txBody>
      </p:sp>
      <p:sp>
        <p:nvSpPr>
          <p:cNvPr id="14" name="TextBox 13">
            <a:extLst>
              <a:ext uri="{FF2B5EF4-FFF2-40B4-BE49-F238E27FC236}">
                <a16:creationId xmlns:a16="http://schemas.microsoft.com/office/drawing/2014/main" id="{891085AF-A020-4248-BEF4-CAD5BE12CC61}"/>
              </a:ext>
            </a:extLst>
          </p:cNvPr>
          <p:cNvSpPr txBox="1"/>
          <p:nvPr/>
        </p:nvSpPr>
        <p:spPr>
          <a:xfrm>
            <a:off x="2202401" y="3536162"/>
            <a:ext cx="876300" cy="369332"/>
          </a:xfrm>
          <a:prstGeom prst="rect">
            <a:avLst/>
          </a:prstGeom>
          <a:noFill/>
        </p:spPr>
        <p:txBody>
          <a:bodyPr wrap="square" rtlCol="0">
            <a:spAutoFit/>
          </a:bodyPr>
          <a:lstStyle/>
          <a:p>
            <a:r>
              <a:rPr lang="en-US" dirty="0"/>
              <a:t>East</a:t>
            </a:r>
          </a:p>
        </p:txBody>
      </p:sp>
      <p:sp>
        <p:nvSpPr>
          <p:cNvPr id="15" name="TextBox 14">
            <a:extLst>
              <a:ext uri="{FF2B5EF4-FFF2-40B4-BE49-F238E27FC236}">
                <a16:creationId xmlns:a16="http://schemas.microsoft.com/office/drawing/2014/main" id="{9E853A0D-4AC7-4A6C-90BD-25B02C0188D4}"/>
              </a:ext>
            </a:extLst>
          </p:cNvPr>
          <p:cNvSpPr txBox="1"/>
          <p:nvPr/>
        </p:nvSpPr>
        <p:spPr>
          <a:xfrm>
            <a:off x="-36884" y="3515288"/>
            <a:ext cx="876300" cy="369332"/>
          </a:xfrm>
          <a:prstGeom prst="rect">
            <a:avLst/>
          </a:prstGeom>
          <a:noFill/>
        </p:spPr>
        <p:txBody>
          <a:bodyPr wrap="square" rtlCol="0">
            <a:spAutoFit/>
          </a:bodyPr>
          <a:lstStyle/>
          <a:p>
            <a:r>
              <a:rPr lang="en-US" dirty="0"/>
              <a:t>West</a:t>
            </a:r>
          </a:p>
        </p:txBody>
      </p:sp>
      <p:sp>
        <p:nvSpPr>
          <p:cNvPr id="2" name="Title 1">
            <a:extLst>
              <a:ext uri="{FF2B5EF4-FFF2-40B4-BE49-F238E27FC236}">
                <a16:creationId xmlns:a16="http://schemas.microsoft.com/office/drawing/2014/main" id="{CFF27BC6-3D22-A2EA-072A-01707D2AD4F8}"/>
              </a:ext>
            </a:extLst>
          </p:cNvPr>
          <p:cNvSpPr>
            <a:spLocks noGrp="1"/>
          </p:cNvSpPr>
          <p:nvPr>
            <p:ph type="title"/>
          </p:nvPr>
        </p:nvSpPr>
        <p:spPr>
          <a:xfrm>
            <a:off x="913149" y="143414"/>
            <a:ext cx="10364451" cy="652037"/>
          </a:xfrm>
        </p:spPr>
        <p:txBody>
          <a:bodyPr>
            <a:normAutofit fontScale="90000"/>
          </a:bodyPr>
          <a:lstStyle/>
          <a:p>
            <a:r>
              <a:rPr lang="en-US" dirty="0">
                <a:solidFill>
                  <a:srgbClr val="0070C0"/>
                </a:solidFill>
              </a:rPr>
              <a:t>Orange County Sanitation District and </a:t>
            </a:r>
            <a:br>
              <a:rPr lang="en-US" dirty="0">
                <a:solidFill>
                  <a:srgbClr val="0070C0"/>
                </a:solidFill>
              </a:rPr>
            </a:br>
            <a:r>
              <a:rPr lang="en-US" dirty="0">
                <a:solidFill>
                  <a:srgbClr val="0070C0"/>
                </a:solidFill>
              </a:rPr>
              <a:t>Orange county Water District</a:t>
            </a:r>
          </a:p>
        </p:txBody>
      </p:sp>
      <p:sp>
        <p:nvSpPr>
          <p:cNvPr id="3" name="Content Placeholder 2">
            <a:extLst>
              <a:ext uri="{FF2B5EF4-FFF2-40B4-BE49-F238E27FC236}">
                <a16:creationId xmlns:a16="http://schemas.microsoft.com/office/drawing/2014/main" id="{2D24F14B-65EB-E879-F3EB-A2FA220FED4F}"/>
              </a:ext>
            </a:extLst>
          </p:cNvPr>
          <p:cNvSpPr>
            <a:spLocks noGrp="1"/>
          </p:cNvSpPr>
          <p:nvPr>
            <p:ph sz="quarter" idx="13"/>
          </p:nvPr>
        </p:nvSpPr>
        <p:spPr/>
        <p:txBody>
          <a:bodyPr/>
          <a:lstStyle/>
          <a:p>
            <a:endParaRPr lang="en-US"/>
          </a:p>
        </p:txBody>
      </p:sp>
    </p:spTree>
    <p:extLst>
      <p:ext uri="{BB962C8B-B14F-4D97-AF65-F5344CB8AC3E}">
        <p14:creationId xmlns:p14="http://schemas.microsoft.com/office/powerpoint/2010/main" val="3899699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2BEB1-4BD7-4A25-8F8F-32DD3CC7E4E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B1A43B8-FCED-43E9-ADC0-F44D100BE6E5}"/>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DC07443B-46F2-42F6-877D-FAE49E657B5A}"/>
              </a:ext>
            </a:extLst>
          </p:cNvPr>
          <p:cNvPicPr>
            <a:picLocks noChangeAspect="1"/>
          </p:cNvPicPr>
          <p:nvPr/>
        </p:nvPicPr>
        <p:blipFill>
          <a:blip r:embed="rId2"/>
          <a:stretch>
            <a:fillRect/>
          </a:stretch>
        </p:blipFill>
        <p:spPr>
          <a:xfrm>
            <a:off x="0" y="6201721"/>
            <a:ext cx="12192000" cy="656279"/>
          </a:xfrm>
          <a:prstGeom prst="rect">
            <a:avLst/>
          </a:prstGeom>
        </p:spPr>
      </p:pic>
      <p:cxnSp>
        <p:nvCxnSpPr>
          <p:cNvPr id="8" name="Straight Arrow Connector 7">
            <a:extLst>
              <a:ext uri="{FF2B5EF4-FFF2-40B4-BE49-F238E27FC236}">
                <a16:creationId xmlns:a16="http://schemas.microsoft.com/office/drawing/2014/main" id="{E0FA0E8F-D3B6-46B9-8D37-190307193C09}"/>
              </a:ext>
            </a:extLst>
          </p:cNvPr>
          <p:cNvCxnSpPr/>
          <p:nvPr/>
        </p:nvCxnSpPr>
        <p:spPr>
          <a:xfrm flipV="1">
            <a:off x="348792" y="6201721"/>
            <a:ext cx="0" cy="500737"/>
          </a:xfrm>
          <a:prstGeom prst="straightConnector1">
            <a:avLst/>
          </a:prstGeom>
          <a:ln w="41275">
            <a:solidFill>
              <a:srgbClr val="C00000"/>
            </a:solidFill>
            <a:headEnd w="lg" len="med"/>
            <a:tailEnd type="triangle"/>
          </a:ln>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E44BC234-217B-41E3-AD18-EA4CE759107B}"/>
              </a:ext>
            </a:extLst>
          </p:cNvPr>
          <p:cNvSpPr txBox="1"/>
          <p:nvPr/>
        </p:nvSpPr>
        <p:spPr>
          <a:xfrm>
            <a:off x="0" y="5895623"/>
            <a:ext cx="895541" cy="369332"/>
          </a:xfrm>
          <a:prstGeom prst="rect">
            <a:avLst/>
          </a:prstGeom>
          <a:noFill/>
        </p:spPr>
        <p:txBody>
          <a:bodyPr wrap="square" rtlCol="0">
            <a:spAutoFit/>
          </a:bodyPr>
          <a:lstStyle/>
          <a:p>
            <a:r>
              <a:rPr lang="en-US" dirty="0"/>
              <a:t>WEST</a:t>
            </a:r>
          </a:p>
        </p:txBody>
      </p:sp>
      <p:pic>
        <p:nvPicPr>
          <p:cNvPr id="11" name="Picture 10">
            <a:extLst>
              <a:ext uri="{FF2B5EF4-FFF2-40B4-BE49-F238E27FC236}">
                <a16:creationId xmlns:a16="http://schemas.microsoft.com/office/drawing/2014/main" id="{75C9A491-916B-4D39-9416-A75A1C154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984995"/>
          </a:xfrm>
          <a:prstGeom prst="rect">
            <a:avLst/>
          </a:prstGeom>
        </p:spPr>
      </p:pic>
      <p:cxnSp>
        <p:nvCxnSpPr>
          <p:cNvPr id="27" name="Straight Arrow Connector 26">
            <a:extLst>
              <a:ext uri="{FF2B5EF4-FFF2-40B4-BE49-F238E27FC236}">
                <a16:creationId xmlns:a16="http://schemas.microsoft.com/office/drawing/2014/main" id="{0222A74C-BC7C-45AD-A125-929D78C5B607}"/>
              </a:ext>
            </a:extLst>
          </p:cNvPr>
          <p:cNvCxnSpPr>
            <a:cxnSpLocks/>
          </p:cNvCxnSpPr>
          <p:nvPr/>
        </p:nvCxnSpPr>
        <p:spPr>
          <a:xfrm>
            <a:off x="7192652" y="1555423"/>
            <a:ext cx="0" cy="876692"/>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29" name="TextBox 28">
            <a:extLst>
              <a:ext uri="{FF2B5EF4-FFF2-40B4-BE49-F238E27FC236}">
                <a16:creationId xmlns:a16="http://schemas.microsoft.com/office/drawing/2014/main" id="{BD217E2C-D1EA-427B-9961-A84D92FB20EF}"/>
              </a:ext>
            </a:extLst>
          </p:cNvPr>
          <p:cNvSpPr txBox="1"/>
          <p:nvPr/>
        </p:nvSpPr>
        <p:spPr>
          <a:xfrm>
            <a:off x="6096001" y="1015728"/>
            <a:ext cx="2322136" cy="523220"/>
          </a:xfrm>
          <a:prstGeom prst="rect">
            <a:avLst/>
          </a:prstGeom>
          <a:solidFill>
            <a:schemeClr val="bg1"/>
          </a:solidFill>
        </p:spPr>
        <p:txBody>
          <a:bodyPr wrap="square" rtlCol="0">
            <a:spAutoFit/>
          </a:bodyPr>
          <a:lstStyle/>
          <a:p>
            <a:r>
              <a:rPr lang="en-US" sz="1200" b="1" dirty="0">
                <a:solidFill>
                  <a:srgbClr val="FF0000"/>
                </a:solidFill>
                <a:latin typeface="Times New Roman" panose="02020603050405020304" pitchFamily="18" charset="0"/>
                <a:cs typeface="Times New Roman" panose="02020603050405020304" pitchFamily="18" charset="0"/>
              </a:rPr>
              <a:t>Entrance: </a:t>
            </a:r>
            <a:r>
              <a:rPr lang="en-US" sz="1400" b="1" dirty="0">
                <a:solidFill>
                  <a:srgbClr val="FF0000"/>
                </a:solidFill>
                <a:latin typeface="Times New Roman" panose="02020603050405020304" pitchFamily="18" charset="0"/>
                <a:cs typeface="Times New Roman" panose="02020603050405020304" pitchFamily="18" charset="0"/>
              </a:rPr>
              <a:t>18700 Ward Street</a:t>
            </a:r>
          </a:p>
          <a:p>
            <a:r>
              <a:rPr lang="en-US" sz="1400" b="1" dirty="0">
                <a:solidFill>
                  <a:srgbClr val="FF0000"/>
                </a:solidFill>
                <a:latin typeface="Times New Roman" panose="02020603050405020304" pitchFamily="18" charset="0"/>
                <a:cs typeface="Times New Roman" panose="02020603050405020304" pitchFamily="18" charset="0"/>
              </a:rPr>
              <a:t>Fountain Valley, CA 92708 </a:t>
            </a:r>
          </a:p>
        </p:txBody>
      </p:sp>
    </p:spTree>
    <p:extLst>
      <p:ext uri="{BB962C8B-B14F-4D97-AF65-F5344CB8AC3E}">
        <p14:creationId xmlns:p14="http://schemas.microsoft.com/office/powerpoint/2010/main" val="3361859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5C12C-F0AF-2372-891C-308265A7EDC8}"/>
              </a:ext>
            </a:extLst>
          </p:cNvPr>
          <p:cNvSpPr>
            <a:spLocks noGrp="1"/>
          </p:cNvSpPr>
          <p:nvPr>
            <p:ph type="title"/>
          </p:nvPr>
        </p:nvSpPr>
        <p:spPr>
          <a:xfrm>
            <a:off x="913149" y="95757"/>
            <a:ext cx="10364451" cy="818644"/>
          </a:xfrm>
          <a:solidFill>
            <a:schemeClr val="bg1"/>
          </a:solidFill>
        </p:spPr>
        <p:txBody>
          <a:bodyPr>
            <a:normAutofit fontScale="90000"/>
          </a:bodyPr>
          <a:lstStyle/>
          <a:p>
            <a:r>
              <a:rPr lang="en-US" dirty="0">
                <a:solidFill>
                  <a:srgbClr val="0070C0"/>
                </a:solidFill>
              </a:rPr>
              <a:t>Phoenix 91</a:t>
            </a:r>
            <a:r>
              <a:rPr lang="en-US" baseline="30000" dirty="0">
                <a:solidFill>
                  <a:srgbClr val="0070C0"/>
                </a:solidFill>
              </a:rPr>
              <a:t>st  </a:t>
            </a:r>
            <a:r>
              <a:rPr lang="en-US" dirty="0">
                <a:solidFill>
                  <a:srgbClr val="0070C0"/>
                </a:solidFill>
              </a:rPr>
              <a:t>WWTP to Palo Verde Nuclear Plant, AZ</a:t>
            </a:r>
          </a:p>
        </p:txBody>
      </p:sp>
      <p:sp>
        <p:nvSpPr>
          <p:cNvPr id="3" name="Content Placeholder 2">
            <a:extLst>
              <a:ext uri="{FF2B5EF4-FFF2-40B4-BE49-F238E27FC236}">
                <a16:creationId xmlns:a16="http://schemas.microsoft.com/office/drawing/2014/main" id="{EFDF06F2-EFB2-5764-CFF3-14674B0B47E5}"/>
              </a:ext>
            </a:extLst>
          </p:cNvPr>
          <p:cNvSpPr>
            <a:spLocks noGrp="1"/>
          </p:cNvSpPr>
          <p:nvPr>
            <p:ph sz="quarter" idx="13"/>
          </p:nvPr>
        </p:nvSpPr>
        <p:spPr/>
        <p:txBody>
          <a:bodyPr/>
          <a:lstStyle/>
          <a:p>
            <a:endParaRPr lang="en-US"/>
          </a:p>
        </p:txBody>
      </p:sp>
      <p:pic>
        <p:nvPicPr>
          <p:cNvPr id="5" name="Picture 4">
            <a:extLst>
              <a:ext uri="{FF2B5EF4-FFF2-40B4-BE49-F238E27FC236}">
                <a16:creationId xmlns:a16="http://schemas.microsoft.com/office/drawing/2014/main" id="{A376920A-C6CE-54DE-4014-D3FD8C67F62D}"/>
              </a:ext>
            </a:extLst>
          </p:cNvPr>
          <p:cNvPicPr>
            <a:picLocks noChangeAspect="1"/>
          </p:cNvPicPr>
          <p:nvPr/>
        </p:nvPicPr>
        <p:blipFill>
          <a:blip r:embed="rId2"/>
          <a:stretch>
            <a:fillRect/>
          </a:stretch>
        </p:blipFill>
        <p:spPr>
          <a:xfrm>
            <a:off x="2759993" y="856157"/>
            <a:ext cx="8506609" cy="5589846"/>
          </a:xfrm>
          <a:prstGeom prst="rect">
            <a:avLst/>
          </a:prstGeom>
        </p:spPr>
      </p:pic>
      <p:sp>
        <p:nvSpPr>
          <p:cNvPr id="7" name="TextBox 6">
            <a:extLst>
              <a:ext uri="{FF2B5EF4-FFF2-40B4-BE49-F238E27FC236}">
                <a16:creationId xmlns:a16="http://schemas.microsoft.com/office/drawing/2014/main" id="{338D0EC0-DDB1-475A-EA60-163009C59A22}"/>
              </a:ext>
            </a:extLst>
          </p:cNvPr>
          <p:cNvSpPr txBox="1"/>
          <p:nvPr/>
        </p:nvSpPr>
        <p:spPr>
          <a:xfrm>
            <a:off x="2728570" y="6454466"/>
            <a:ext cx="2590800" cy="307777"/>
          </a:xfrm>
          <a:prstGeom prst="rect">
            <a:avLst/>
          </a:prstGeom>
          <a:solidFill>
            <a:schemeClr val="bg1"/>
          </a:solidFill>
        </p:spPr>
        <p:txBody>
          <a:bodyPr wrap="square" rtlCol="0">
            <a:spAutoFit/>
          </a:bodyPr>
          <a:lstStyle/>
          <a:p>
            <a:r>
              <a:rPr lang="en-US" sz="1400" dirty="0"/>
              <a:t>Source: Arizona Public Service</a:t>
            </a:r>
          </a:p>
        </p:txBody>
      </p:sp>
    </p:spTree>
    <p:extLst>
      <p:ext uri="{BB962C8B-B14F-4D97-AF65-F5344CB8AC3E}">
        <p14:creationId xmlns:p14="http://schemas.microsoft.com/office/powerpoint/2010/main" val="3963221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AF947-038A-8A22-A19D-711074734A45}"/>
              </a:ext>
            </a:extLst>
          </p:cNvPr>
          <p:cNvSpPr>
            <a:spLocks noGrp="1"/>
          </p:cNvSpPr>
          <p:nvPr>
            <p:ph type="title"/>
          </p:nvPr>
        </p:nvSpPr>
        <p:spPr>
          <a:xfrm>
            <a:off x="990600" y="76200"/>
            <a:ext cx="10364451" cy="944432"/>
          </a:xfrm>
          <a:solidFill>
            <a:schemeClr val="bg1"/>
          </a:solidFill>
        </p:spPr>
        <p:txBody>
          <a:bodyPr/>
          <a:lstStyle/>
          <a:p>
            <a:r>
              <a:rPr lang="en-US" dirty="0">
                <a:solidFill>
                  <a:srgbClr val="0070C0"/>
                </a:solidFill>
              </a:rPr>
              <a:t>Palo </a:t>
            </a:r>
            <a:r>
              <a:rPr lang="en-US" dirty="0" err="1">
                <a:solidFill>
                  <a:srgbClr val="0070C0"/>
                </a:solidFill>
              </a:rPr>
              <a:t>verde</a:t>
            </a:r>
            <a:r>
              <a:rPr lang="en-US" dirty="0">
                <a:solidFill>
                  <a:srgbClr val="0070C0"/>
                </a:solidFill>
              </a:rPr>
              <a:t> Nuclear Generating Station, AZ</a:t>
            </a:r>
          </a:p>
        </p:txBody>
      </p:sp>
      <p:pic>
        <p:nvPicPr>
          <p:cNvPr id="5" name="Content Placeholder 4">
            <a:extLst>
              <a:ext uri="{FF2B5EF4-FFF2-40B4-BE49-F238E27FC236}">
                <a16:creationId xmlns:a16="http://schemas.microsoft.com/office/drawing/2014/main" id="{CADF663C-71BF-2AB7-5F41-046579FC51CC}"/>
              </a:ext>
            </a:extLst>
          </p:cNvPr>
          <p:cNvPicPr>
            <a:picLocks noGrp="1" noChangeAspect="1"/>
          </p:cNvPicPr>
          <p:nvPr>
            <p:ph sz="quarter" idx="13"/>
          </p:nvPr>
        </p:nvPicPr>
        <p:blipFill>
          <a:blip r:embed="rId2"/>
          <a:stretch>
            <a:fillRect/>
          </a:stretch>
        </p:blipFill>
        <p:spPr>
          <a:xfrm>
            <a:off x="371347" y="1374155"/>
            <a:ext cx="11820653" cy="4109689"/>
          </a:xfrm>
        </p:spPr>
      </p:pic>
    </p:spTree>
    <p:extLst>
      <p:ext uri="{BB962C8B-B14F-4D97-AF65-F5344CB8AC3E}">
        <p14:creationId xmlns:p14="http://schemas.microsoft.com/office/powerpoint/2010/main" val="4259359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CB0BE-E6EC-2DDB-9F03-ED7186F96B3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51FB867-264B-4A39-0869-82E4733BA5AD}"/>
              </a:ext>
            </a:extLst>
          </p:cNvPr>
          <p:cNvSpPr>
            <a:spLocks noGrp="1"/>
          </p:cNvSpPr>
          <p:nvPr>
            <p:ph sz="quarter" idx="13"/>
          </p:nvPr>
        </p:nvSpPr>
        <p:spPr/>
        <p:txBody>
          <a:bodyPr/>
          <a:lstStyle/>
          <a:p>
            <a:endParaRPr lang="en-US"/>
          </a:p>
        </p:txBody>
      </p:sp>
      <p:pic>
        <p:nvPicPr>
          <p:cNvPr id="5" name="Picture 4">
            <a:extLst>
              <a:ext uri="{FF2B5EF4-FFF2-40B4-BE49-F238E27FC236}">
                <a16:creationId xmlns:a16="http://schemas.microsoft.com/office/drawing/2014/main" id="{AC608D7A-6686-E985-4168-84F3C8F3AC4B}"/>
              </a:ext>
            </a:extLst>
          </p:cNvPr>
          <p:cNvPicPr>
            <a:picLocks noChangeAspect="1"/>
          </p:cNvPicPr>
          <p:nvPr/>
        </p:nvPicPr>
        <p:blipFill>
          <a:blip r:embed="rId2"/>
          <a:stretch>
            <a:fillRect/>
          </a:stretch>
        </p:blipFill>
        <p:spPr>
          <a:xfrm>
            <a:off x="1524000" y="152400"/>
            <a:ext cx="9298617" cy="6256285"/>
          </a:xfrm>
          <a:prstGeom prst="rect">
            <a:avLst/>
          </a:prstGeom>
        </p:spPr>
      </p:pic>
      <p:sp>
        <p:nvSpPr>
          <p:cNvPr id="6" name="TextBox 5">
            <a:extLst>
              <a:ext uri="{FF2B5EF4-FFF2-40B4-BE49-F238E27FC236}">
                <a16:creationId xmlns:a16="http://schemas.microsoft.com/office/drawing/2014/main" id="{1A25145C-57FE-D5F1-AAC4-5556100B8D69}"/>
              </a:ext>
            </a:extLst>
          </p:cNvPr>
          <p:cNvSpPr txBox="1"/>
          <p:nvPr/>
        </p:nvSpPr>
        <p:spPr>
          <a:xfrm>
            <a:off x="1536822" y="6493380"/>
            <a:ext cx="3124200" cy="369332"/>
          </a:xfrm>
          <a:prstGeom prst="rect">
            <a:avLst/>
          </a:prstGeom>
          <a:noFill/>
        </p:spPr>
        <p:txBody>
          <a:bodyPr wrap="square" rtlCol="0">
            <a:spAutoFit/>
          </a:bodyPr>
          <a:lstStyle/>
          <a:p>
            <a:r>
              <a:rPr lang="en-US" dirty="0"/>
              <a:t>Source: Arizona Public Service</a:t>
            </a:r>
          </a:p>
        </p:txBody>
      </p:sp>
    </p:spTree>
    <p:extLst>
      <p:ext uri="{BB962C8B-B14F-4D97-AF65-F5344CB8AC3E}">
        <p14:creationId xmlns:p14="http://schemas.microsoft.com/office/powerpoint/2010/main" val="2766572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0DFB6-B7C2-E0CF-9A62-A195FBBF427F}"/>
              </a:ext>
            </a:extLst>
          </p:cNvPr>
          <p:cNvSpPr>
            <a:spLocks noGrp="1"/>
          </p:cNvSpPr>
          <p:nvPr>
            <p:ph type="title"/>
          </p:nvPr>
        </p:nvSpPr>
        <p:spPr>
          <a:xfrm>
            <a:off x="913774" y="76201"/>
            <a:ext cx="10364451" cy="838200"/>
          </a:xfrm>
          <a:solidFill>
            <a:schemeClr val="bg1"/>
          </a:solidFill>
        </p:spPr>
        <p:txBody>
          <a:bodyPr>
            <a:normAutofit fontScale="90000"/>
          </a:bodyPr>
          <a:lstStyle/>
          <a:p>
            <a:r>
              <a:rPr lang="en-US" dirty="0">
                <a:solidFill>
                  <a:srgbClr val="0070C0"/>
                </a:solidFill>
              </a:rPr>
              <a:t>Victor Valley Wastewater Reclamation Facility, CA</a:t>
            </a:r>
          </a:p>
        </p:txBody>
      </p:sp>
      <p:sp>
        <p:nvSpPr>
          <p:cNvPr id="3" name="Content Placeholder 2">
            <a:extLst>
              <a:ext uri="{FF2B5EF4-FFF2-40B4-BE49-F238E27FC236}">
                <a16:creationId xmlns:a16="http://schemas.microsoft.com/office/drawing/2014/main" id="{46F8F7A0-7BE5-728E-CABB-4A082C3B8C58}"/>
              </a:ext>
            </a:extLst>
          </p:cNvPr>
          <p:cNvSpPr>
            <a:spLocks noGrp="1"/>
          </p:cNvSpPr>
          <p:nvPr>
            <p:ph sz="quarter" idx="13"/>
          </p:nvPr>
        </p:nvSpPr>
        <p:spPr/>
        <p:txBody>
          <a:bodyPr/>
          <a:lstStyle/>
          <a:p>
            <a:endParaRPr lang="en-US"/>
          </a:p>
        </p:txBody>
      </p:sp>
      <p:pic>
        <p:nvPicPr>
          <p:cNvPr id="5" name="Picture 4">
            <a:extLst>
              <a:ext uri="{FF2B5EF4-FFF2-40B4-BE49-F238E27FC236}">
                <a16:creationId xmlns:a16="http://schemas.microsoft.com/office/drawing/2014/main" id="{4CFF98DA-7DF4-910B-23CB-394A72B9D2E5}"/>
              </a:ext>
            </a:extLst>
          </p:cNvPr>
          <p:cNvPicPr>
            <a:picLocks noChangeAspect="1"/>
          </p:cNvPicPr>
          <p:nvPr/>
        </p:nvPicPr>
        <p:blipFill>
          <a:blip r:embed="rId3"/>
          <a:stretch>
            <a:fillRect/>
          </a:stretch>
        </p:blipFill>
        <p:spPr>
          <a:xfrm>
            <a:off x="1032780" y="1480238"/>
            <a:ext cx="10125814" cy="5197813"/>
          </a:xfrm>
          <a:prstGeom prst="rect">
            <a:avLst/>
          </a:prstGeom>
        </p:spPr>
      </p:pic>
      <p:pic>
        <p:nvPicPr>
          <p:cNvPr id="7" name="Picture 6">
            <a:extLst>
              <a:ext uri="{FF2B5EF4-FFF2-40B4-BE49-F238E27FC236}">
                <a16:creationId xmlns:a16="http://schemas.microsoft.com/office/drawing/2014/main" id="{1AC53642-112D-05A1-EAFB-BBD7AACEEC4A}"/>
              </a:ext>
            </a:extLst>
          </p:cNvPr>
          <p:cNvPicPr>
            <a:picLocks noChangeAspect="1"/>
          </p:cNvPicPr>
          <p:nvPr/>
        </p:nvPicPr>
        <p:blipFill>
          <a:blip r:embed="rId4"/>
          <a:stretch>
            <a:fillRect/>
          </a:stretch>
        </p:blipFill>
        <p:spPr>
          <a:xfrm>
            <a:off x="7924800" y="1480238"/>
            <a:ext cx="3962401" cy="3143902"/>
          </a:xfrm>
          <a:prstGeom prst="rect">
            <a:avLst/>
          </a:prstGeom>
          <a:ln w="28575">
            <a:solidFill>
              <a:srgbClr val="FF0000"/>
            </a:solidFill>
          </a:ln>
        </p:spPr>
      </p:pic>
      <p:sp>
        <p:nvSpPr>
          <p:cNvPr id="10" name="Multiplication Sign 9">
            <a:extLst>
              <a:ext uri="{FF2B5EF4-FFF2-40B4-BE49-F238E27FC236}">
                <a16:creationId xmlns:a16="http://schemas.microsoft.com/office/drawing/2014/main" id="{A9A776AD-1AB6-B4E3-E942-A45F246F81F2}"/>
              </a:ext>
            </a:extLst>
          </p:cNvPr>
          <p:cNvSpPr/>
          <p:nvPr/>
        </p:nvSpPr>
        <p:spPr>
          <a:xfrm>
            <a:off x="9829800" y="2819400"/>
            <a:ext cx="228600" cy="22860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0472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E1AC7-9945-9648-0229-0420B504BEC8}"/>
              </a:ext>
            </a:extLst>
          </p:cNvPr>
          <p:cNvSpPr>
            <a:spLocks noGrp="1"/>
          </p:cNvSpPr>
          <p:nvPr>
            <p:ph type="title"/>
          </p:nvPr>
        </p:nvSpPr>
        <p:spPr>
          <a:xfrm>
            <a:off x="913774" y="192511"/>
            <a:ext cx="10364451" cy="645689"/>
          </a:xfrm>
          <a:solidFill>
            <a:schemeClr val="bg1"/>
          </a:solidFill>
        </p:spPr>
        <p:txBody>
          <a:bodyPr>
            <a:normAutofit fontScale="90000"/>
          </a:bodyPr>
          <a:lstStyle/>
          <a:p>
            <a:r>
              <a:rPr lang="en-US" dirty="0">
                <a:solidFill>
                  <a:srgbClr val="0070C0"/>
                </a:solidFill>
              </a:rPr>
              <a:t>Tijuana River </a:t>
            </a:r>
            <a:r>
              <a:rPr lang="en-US" dirty="0" err="1">
                <a:solidFill>
                  <a:srgbClr val="0070C0"/>
                </a:solidFill>
              </a:rPr>
              <a:t>WATERShED</a:t>
            </a:r>
            <a:r>
              <a:rPr lang="en-US" dirty="0">
                <a:solidFill>
                  <a:srgbClr val="0070C0"/>
                </a:solidFill>
              </a:rPr>
              <a:t> Management-CA and Mexico</a:t>
            </a:r>
          </a:p>
        </p:txBody>
      </p:sp>
      <p:sp>
        <p:nvSpPr>
          <p:cNvPr id="3" name="Content Placeholder 2">
            <a:extLst>
              <a:ext uri="{FF2B5EF4-FFF2-40B4-BE49-F238E27FC236}">
                <a16:creationId xmlns:a16="http://schemas.microsoft.com/office/drawing/2014/main" id="{511FE1B1-4517-5ECA-01A5-FCD52B9678FF}"/>
              </a:ext>
            </a:extLst>
          </p:cNvPr>
          <p:cNvSpPr>
            <a:spLocks noGrp="1"/>
          </p:cNvSpPr>
          <p:nvPr>
            <p:ph sz="quarter" idx="13"/>
          </p:nvPr>
        </p:nvSpPr>
        <p:spPr/>
        <p:txBody>
          <a:bodyPr/>
          <a:lstStyle/>
          <a:p>
            <a:endParaRPr lang="en-US"/>
          </a:p>
        </p:txBody>
      </p:sp>
      <p:pic>
        <p:nvPicPr>
          <p:cNvPr id="5" name="Picture 4">
            <a:extLst>
              <a:ext uri="{FF2B5EF4-FFF2-40B4-BE49-F238E27FC236}">
                <a16:creationId xmlns:a16="http://schemas.microsoft.com/office/drawing/2014/main" id="{D17880F9-FE45-4C44-9DEA-0550D4CC2281}"/>
              </a:ext>
            </a:extLst>
          </p:cNvPr>
          <p:cNvPicPr>
            <a:picLocks noChangeAspect="1"/>
          </p:cNvPicPr>
          <p:nvPr/>
        </p:nvPicPr>
        <p:blipFill>
          <a:blip r:embed="rId3"/>
          <a:stretch>
            <a:fillRect/>
          </a:stretch>
        </p:blipFill>
        <p:spPr>
          <a:xfrm>
            <a:off x="1447800" y="990600"/>
            <a:ext cx="10328677" cy="5638800"/>
          </a:xfrm>
          <a:prstGeom prst="rect">
            <a:avLst/>
          </a:prstGeom>
        </p:spPr>
      </p:pic>
    </p:spTree>
    <p:extLst>
      <p:ext uri="{BB962C8B-B14F-4D97-AF65-F5344CB8AC3E}">
        <p14:creationId xmlns:p14="http://schemas.microsoft.com/office/powerpoint/2010/main" val="609004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67283"/>
            <a:ext cx="10364451" cy="829283"/>
          </a:xfrm>
        </p:spPr>
        <p:txBody>
          <a:bodyPr>
            <a:normAutofit/>
          </a:bodyPr>
          <a:lstStyle/>
          <a:p>
            <a:r>
              <a:rPr lang="en-US" dirty="0">
                <a:solidFill>
                  <a:schemeClr val="accent1">
                    <a:lumMod val="75000"/>
                  </a:schemeClr>
                </a:solidFill>
              </a:rPr>
              <a:t>Overview of the water use cycle</a:t>
            </a:r>
          </a:p>
        </p:txBody>
      </p:sp>
      <p:sp>
        <p:nvSpPr>
          <p:cNvPr id="5" name="Content Placeholder 4">
            <a:extLst>
              <a:ext uri="{FF2B5EF4-FFF2-40B4-BE49-F238E27FC236}">
                <a16:creationId xmlns:a16="http://schemas.microsoft.com/office/drawing/2014/main" id="{AA87B414-8B9A-845D-1A55-DBB581256BE3}"/>
              </a:ext>
            </a:extLst>
          </p:cNvPr>
          <p:cNvSpPr>
            <a:spLocks noGrp="1"/>
          </p:cNvSpPr>
          <p:nvPr>
            <p:ph sz="quarter" idx="13"/>
          </p:nvPr>
        </p:nvSpPr>
        <p:spPr/>
        <p:txBody>
          <a:bodyPr/>
          <a:lstStyle/>
          <a:p>
            <a:endParaRPr lang="en-US" dirty="0"/>
          </a:p>
        </p:txBody>
      </p:sp>
      <p:pic>
        <p:nvPicPr>
          <p:cNvPr id="4" name="Picture 3"/>
          <p:cNvPicPr>
            <a:picLocks noChangeAspect="1"/>
          </p:cNvPicPr>
          <p:nvPr/>
        </p:nvPicPr>
        <p:blipFill>
          <a:blip r:embed="rId3"/>
          <a:stretch>
            <a:fillRect/>
          </a:stretch>
        </p:blipFill>
        <p:spPr>
          <a:xfrm>
            <a:off x="2514287" y="711938"/>
            <a:ext cx="7162800" cy="5927899"/>
          </a:xfrm>
          <a:prstGeom prst="rect">
            <a:avLst/>
          </a:prstGeom>
        </p:spPr>
      </p:pic>
      <p:sp>
        <p:nvSpPr>
          <p:cNvPr id="13" name="Oval 12"/>
          <p:cNvSpPr/>
          <p:nvPr/>
        </p:nvSpPr>
        <p:spPr>
          <a:xfrm>
            <a:off x="2819400" y="1600200"/>
            <a:ext cx="7010400" cy="3124200"/>
          </a:xfrm>
          <a:prstGeom prst="ellipse">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Schoolbook"/>
            </a:endParaRPr>
          </a:p>
        </p:txBody>
      </p:sp>
      <p:sp>
        <p:nvSpPr>
          <p:cNvPr id="16" name="Oval 15"/>
          <p:cNvSpPr/>
          <p:nvPr/>
        </p:nvSpPr>
        <p:spPr>
          <a:xfrm>
            <a:off x="4343400" y="2209800"/>
            <a:ext cx="1295400" cy="1066800"/>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Schoolbook"/>
            </a:endParaRPr>
          </a:p>
        </p:txBody>
      </p:sp>
      <p:sp>
        <p:nvSpPr>
          <p:cNvPr id="17" name="Oval 16"/>
          <p:cNvSpPr/>
          <p:nvPr/>
        </p:nvSpPr>
        <p:spPr>
          <a:xfrm>
            <a:off x="6515100" y="2209800"/>
            <a:ext cx="1295400" cy="1066800"/>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Schoolbook"/>
            </a:endParaRPr>
          </a:p>
        </p:txBody>
      </p:sp>
      <p:sp>
        <p:nvSpPr>
          <p:cNvPr id="18" name="Oval 17"/>
          <p:cNvSpPr/>
          <p:nvPr/>
        </p:nvSpPr>
        <p:spPr>
          <a:xfrm>
            <a:off x="2971800" y="3675888"/>
            <a:ext cx="7010400" cy="3182112"/>
          </a:xfrm>
          <a:prstGeom prst="ellipse">
            <a:avLst/>
          </a:prstGeom>
          <a:solidFill>
            <a:srgbClr val="00B05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Schoolbook"/>
            </a:endParaRPr>
          </a:p>
        </p:txBody>
      </p:sp>
      <p:sp>
        <p:nvSpPr>
          <p:cNvPr id="19" name="Oval 18"/>
          <p:cNvSpPr/>
          <p:nvPr/>
        </p:nvSpPr>
        <p:spPr>
          <a:xfrm>
            <a:off x="6515100" y="4419600"/>
            <a:ext cx="3543300" cy="2438400"/>
          </a:xfrm>
          <a:prstGeom prst="ellipse">
            <a:avLst/>
          </a:prstGeom>
          <a:solidFill>
            <a:srgbClr val="00B05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Schoolbook"/>
            </a:endParaRPr>
          </a:p>
        </p:txBody>
      </p:sp>
      <p:sp>
        <p:nvSpPr>
          <p:cNvPr id="20" name="Oval 19"/>
          <p:cNvSpPr/>
          <p:nvPr/>
        </p:nvSpPr>
        <p:spPr>
          <a:xfrm>
            <a:off x="3962400" y="3581400"/>
            <a:ext cx="4267200" cy="1981200"/>
          </a:xfrm>
          <a:prstGeom prst="ellipse">
            <a:avLst/>
          </a:prstGeom>
          <a:solidFill>
            <a:srgbClr val="00B05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Schoolbook"/>
            </a:endParaRPr>
          </a:p>
        </p:txBody>
      </p:sp>
    </p:spTree>
    <p:extLst>
      <p:ext uri="{BB962C8B-B14F-4D97-AF65-F5344CB8AC3E}">
        <p14:creationId xmlns:p14="http://schemas.microsoft.com/office/powerpoint/2010/main" val="125655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P spid="18" grpId="0" animBg="1"/>
      <p:bldP spid="18" grpId="1" animBg="1"/>
      <p:bldP spid="19" grpId="0" animBg="1"/>
      <p:bldP spid="19" grpId="1"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987" y="-2447"/>
            <a:ext cx="11201400" cy="916847"/>
          </a:xfrm>
          <a:solidFill>
            <a:schemeClr val="bg1"/>
          </a:solidFill>
        </p:spPr>
        <p:txBody>
          <a:bodyPr/>
          <a:lstStyle/>
          <a:p>
            <a:r>
              <a:rPr lang="en-US" dirty="0">
                <a:solidFill>
                  <a:schemeClr val="accent1">
                    <a:lumMod val="75000"/>
                  </a:schemeClr>
                </a:solidFill>
              </a:rPr>
              <a:t>Why Energy Resiliency Is a good thing at a WWTP</a:t>
            </a:r>
          </a:p>
        </p:txBody>
      </p:sp>
      <p:sp>
        <p:nvSpPr>
          <p:cNvPr id="3" name="Content Placeholder 2"/>
          <p:cNvSpPr>
            <a:spLocks noGrp="1"/>
          </p:cNvSpPr>
          <p:nvPr>
            <p:ph sz="quarter" idx="13"/>
          </p:nvPr>
        </p:nvSpPr>
        <p:spPr>
          <a:xfrm>
            <a:off x="913774" y="914400"/>
            <a:ext cx="10363826" cy="4267199"/>
          </a:xfrm>
        </p:spPr>
        <p:txBody>
          <a:bodyPr>
            <a:normAutofit fontScale="25000" lnSpcReduction="20000"/>
          </a:bodyPr>
          <a:lstStyle/>
          <a:p>
            <a:r>
              <a:rPr lang="en-US" sz="11200" dirty="0">
                <a:solidFill>
                  <a:srgbClr val="00B050"/>
                </a:solidFill>
              </a:rPr>
              <a:t>Mitigates risk of contaminated water being discharged~~~Environmental Compliance</a:t>
            </a:r>
          </a:p>
          <a:p>
            <a:endParaRPr lang="en-US" sz="11200" dirty="0">
              <a:solidFill>
                <a:srgbClr val="00B050"/>
              </a:solidFill>
            </a:endParaRPr>
          </a:p>
          <a:p>
            <a:r>
              <a:rPr lang="en-US" sz="11200" dirty="0">
                <a:solidFill>
                  <a:srgbClr val="00B050"/>
                </a:solidFill>
              </a:rPr>
              <a:t>Customer &amp; Stakeholder Satisfaction</a:t>
            </a:r>
          </a:p>
          <a:p>
            <a:endParaRPr lang="en-US" sz="11200" dirty="0">
              <a:solidFill>
                <a:srgbClr val="00B050"/>
              </a:solidFill>
            </a:endParaRPr>
          </a:p>
          <a:p>
            <a:r>
              <a:rPr lang="en-US" sz="11200" dirty="0">
                <a:solidFill>
                  <a:srgbClr val="00B050"/>
                </a:solidFill>
              </a:rPr>
              <a:t>Reduced Equipment wear related to hard stops and starts</a:t>
            </a:r>
          </a:p>
          <a:p>
            <a:endParaRPr lang="en-US" sz="11200" dirty="0">
              <a:solidFill>
                <a:srgbClr val="00B050"/>
              </a:solidFill>
            </a:endParaRPr>
          </a:p>
          <a:p>
            <a:r>
              <a:rPr lang="en-US" sz="11200" dirty="0">
                <a:solidFill>
                  <a:srgbClr val="00B050"/>
                </a:solidFill>
              </a:rPr>
              <a:t>Reduces Quality and Operational Costs related to demobilization and remobilization</a:t>
            </a:r>
          </a:p>
          <a:p>
            <a:endParaRPr lang="en-US" sz="11200" dirty="0">
              <a:solidFill>
                <a:srgbClr val="00B050"/>
              </a:solidFill>
            </a:endParaRPr>
          </a:p>
          <a:p>
            <a:r>
              <a:rPr lang="en-US" sz="11200" dirty="0">
                <a:solidFill>
                  <a:srgbClr val="00B050"/>
                </a:solidFill>
              </a:rPr>
              <a:t>Reduced Reputation Risk</a:t>
            </a:r>
          </a:p>
          <a:p>
            <a:endParaRPr lang="en-US" sz="11200" dirty="0"/>
          </a:p>
          <a:p>
            <a:endParaRPr lang="en-US" sz="11200" dirty="0"/>
          </a:p>
          <a:p>
            <a:endParaRPr lang="en-US" sz="11200" dirty="0"/>
          </a:p>
          <a:p>
            <a:endParaRPr lang="en-US" dirty="0"/>
          </a:p>
        </p:txBody>
      </p:sp>
    </p:spTree>
    <p:extLst>
      <p:ext uri="{BB962C8B-B14F-4D97-AF65-F5344CB8AC3E}">
        <p14:creationId xmlns:p14="http://schemas.microsoft.com/office/powerpoint/2010/main" val="2170314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60959"/>
            <a:ext cx="10364451" cy="1219201"/>
          </a:xfrm>
          <a:solidFill>
            <a:schemeClr val="bg1"/>
          </a:solidFill>
        </p:spPr>
        <p:txBody>
          <a:bodyPr>
            <a:normAutofit/>
          </a:bodyPr>
          <a:lstStyle/>
          <a:p>
            <a:r>
              <a:rPr lang="en-US" b="1" dirty="0">
                <a:solidFill>
                  <a:schemeClr val="accent1">
                    <a:lumMod val="75000"/>
                  </a:schemeClr>
                </a:solidFill>
              </a:rPr>
              <a:t>how different technical tactics address WWTP challenges</a:t>
            </a:r>
          </a:p>
        </p:txBody>
      </p:sp>
      <p:sp>
        <p:nvSpPr>
          <p:cNvPr id="4" name="Content Placeholder 3">
            <a:extLst>
              <a:ext uri="{FF2B5EF4-FFF2-40B4-BE49-F238E27FC236}">
                <a16:creationId xmlns:a16="http://schemas.microsoft.com/office/drawing/2014/main" id="{8F24C228-101B-94E9-BFD4-9026F3337EDB}"/>
              </a:ext>
            </a:extLst>
          </p:cNvPr>
          <p:cNvSpPr>
            <a:spLocks noGrp="1"/>
          </p:cNvSpPr>
          <p:nvPr>
            <p:ph sz="quarter" idx="13"/>
          </p:nvPr>
        </p:nvSpPr>
        <p:spPr/>
        <p:txBody>
          <a:bodyPr/>
          <a:lstStyle/>
          <a:p>
            <a:endParaRPr lang="en-US"/>
          </a:p>
        </p:txBody>
      </p:sp>
      <p:graphicFrame>
        <p:nvGraphicFramePr>
          <p:cNvPr id="14" name="Object 13"/>
          <p:cNvGraphicFramePr>
            <a:graphicFrameLocks noChangeAspect="1"/>
          </p:cNvGraphicFramePr>
          <p:nvPr/>
        </p:nvGraphicFramePr>
        <p:xfrm>
          <a:off x="1828800" y="1295400"/>
          <a:ext cx="8516126" cy="3428034"/>
        </p:xfrm>
        <a:graphic>
          <a:graphicData uri="http://schemas.openxmlformats.org/presentationml/2006/ole">
            <mc:AlternateContent xmlns:mc="http://schemas.openxmlformats.org/markup-compatibility/2006">
              <mc:Choice xmlns:v="urn:schemas-microsoft-com:vml" Requires="v">
                <p:oleObj name="Worksheet" r:id="rId3" imgW="8959678" imgH="2667000" progId="Excel.Sheet.12">
                  <p:embed/>
                </p:oleObj>
              </mc:Choice>
              <mc:Fallback>
                <p:oleObj name="Worksheet" r:id="rId3" imgW="8959678" imgH="2667000" progId="Excel.Sheet.12">
                  <p:embed/>
                  <p:pic>
                    <p:nvPicPr>
                      <p:cNvPr id="14" name="Object 13"/>
                      <p:cNvPicPr/>
                      <p:nvPr/>
                    </p:nvPicPr>
                    <p:blipFill>
                      <a:blip r:embed="rId4"/>
                      <a:stretch>
                        <a:fillRect/>
                      </a:stretch>
                    </p:blipFill>
                    <p:spPr>
                      <a:xfrm>
                        <a:off x="1828800" y="1295400"/>
                        <a:ext cx="8516126" cy="3428034"/>
                      </a:xfrm>
                      <a:prstGeom prst="rect">
                        <a:avLst/>
                      </a:prstGeom>
                    </p:spPr>
                  </p:pic>
                </p:oleObj>
              </mc:Fallback>
            </mc:AlternateContent>
          </a:graphicData>
        </a:graphic>
      </p:graphicFrame>
    </p:spTree>
    <p:extLst>
      <p:ext uri="{BB962C8B-B14F-4D97-AF65-F5344CB8AC3E}">
        <p14:creationId xmlns:p14="http://schemas.microsoft.com/office/powerpoint/2010/main" val="3140230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68842"/>
            <a:ext cx="10364451" cy="1233296"/>
          </a:xfrm>
          <a:solidFill>
            <a:schemeClr val="bg1"/>
          </a:solidFill>
        </p:spPr>
        <p:txBody>
          <a:bodyPr>
            <a:normAutofit/>
          </a:bodyPr>
          <a:lstStyle/>
          <a:p>
            <a:r>
              <a:rPr lang="en-US" dirty="0"/>
              <a:t>Isn’t beneficial water reuse at the heart </a:t>
            </a:r>
            <a:br>
              <a:rPr lang="en-US" dirty="0"/>
            </a:br>
            <a:r>
              <a:rPr lang="en-US" dirty="0"/>
              <a:t>of the water energy nexus</a:t>
            </a:r>
          </a:p>
        </p:txBody>
      </p:sp>
      <p:sp>
        <p:nvSpPr>
          <p:cNvPr id="25" name="Content Placeholder 24">
            <a:extLst>
              <a:ext uri="{FF2B5EF4-FFF2-40B4-BE49-F238E27FC236}">
                <a16:creationId xmlns:a16="http://schemas.microsoft.com/office/drawing/2014/main" id="{4DD646ED-4D4A-7D83-1364-CA7D082F4803}"/>
              </a:ext>
            </a:extLst>
          </p:cNvPr>
          <p:cNvSpPr>
            <a:spLocks noGrp="1"/>
          </p:cNvSpPr>
          <p:nvPr>
            <p:ph sz="quarter" idx="13"/>
          </p:nvPr>
        </p:nvSpPr>
        <p:spPr/>
        <p:txBody>
          <a:bodyPr/>
          <a:lstStyle/>
          <a:p>
            <a:endParaRPr lang="en-US"/>
          </a:p>
        </p:txBody>
      </p:sp>
      <p:sp>
        <p:nvSpPr>
          <p:cNvPr id="3" name="Cube 2"/>
          <p:cNvSpPr/>
          <p:nvPr/>
        </p:nvSpPr>
        <p:spPr>
          <a:xfrm>
            <a:off x="3810000" y="1455122"/>
            <a:ext cx="4495800" cy="3726479"/>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dirty="0">
                <a:solidFill>
                  <a:prstClr val="white"/>
                </a:solidFill>
                <a:latin typeface="Century Schoolbook"/>
              </a:rPr>
              <a:t>WWTP</a:t>
            </a:r>
          </a:p>
        </p:txBody>
      </p:sp>
      <p:sp>
        <p:nvSpPr>
          <p:cNvPr id="4" name="TextBox 3"/>
          <p:cNvSpPr txBox="1"/>
          <p:nvPr/>
        </p:nvSpPr>
        <p:spPr>
          <a:xfrm>
            <a:off x="1696471" y="3609944"/>
            <a:ext cx="1371600" cy="338554"/>
          </a:xfrm>
          <a:prstGeom prst="rect">
            <a:avLst/>
          </a:prstGeom>
          <a:noFill/>
          <a:ln>
            <a:solidFill>
              <a:schemeClr val="tx1"/>
            </a:solidFill>
          </a:ln>
        </p:spPr>
        <p:txBody>
          <a:bodyPr wrap="square" rtlCol="0">
            <a:spAutoFit/>
          </a:bodyPr>
          <a:lstStyle/>
          <a:p>
            <a:pPr defTabSz="914400"/>
            <a:r>
              <a:rPr lang="en-US" sz="1600" dirty="0">
                <a:solidFill>
                  <a:srgbClr val="244582"/>
                </a:solidFill>
                <a:latin typeface="Century Schoolbook"/>
              </a:rPr>
              <a:t>Raw Sewage</a:t>
            </a:r>
          </a:p>
        </p:txBody>
      </p:sp>
      <p:sp>
        <p:nvSpPr>
          <p:cNvPr id="6" name="Arrow: Right 5"/>
          <p:cNvSpPr/>
          <p:nvPr/>
        </p:nvSpPr>
        <p:spPr>
          <a:xfrm>
            <a:off x="3208564" y="3664921"/>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Schoolbook"/>
            </a:endParaRPr>
          </a:p>
        </p:txBody>
      </p:sp>
      <p:sp>
        <p:nvSpPr>
          <p:cNvPr id="7" name="TextBox 6"/>
          <p:cNvSpPr txBox="1"/>
          <p:nvPr/>
        </p:nvSpPr>
        <p:spPr>
          <a:xfrm>
            <a:off x="9067800" y="1810025"/>
            <a:ext cx="914400" cy="338554"/>
          </a:xfrm>
          <a:prstGeom prst="rect">
            <a:avLst/>
          </a:prstGeom>
          <a:solidFill>
            <a:schemeClr val="bg1"/>
          </a:solidFill>
          <a:ln>
            <a:solidFill>
              <a:schemeClr val="tx1"/>
            </a:solidFill>
          </a:ln>
        </p:spPr>
        <p:txBody>
          <a:bodyPr wrap="square" rtlCol="0">
            <a:spAutoFit/>
          </a:bodyPr>
          <a:lstStyle/>
          <a:p>
            <a:pPr defTabSz="914400"/>
            <a:r>
              <a:rPr lang="en-US" sz="1600" dirty="0" err="1">
                <a:solidFill>
                  <a:srgbClr val="244582"/>
                </a:solidFill>
                <a:latin typeface="Century Schoolbook"/>
              </a:rPr>
              <a:t>BioGas</a:t>
            </a:r>
            <a:endParaRPr lang="en-US" sz="1600" dirty="0">
              <a:solidFill>
                <a:srgbClr val="244582"/>
              </a:solidFill>
              <a:latin typeface="Century Schoolbook"/>
            </a:endParaRPr>
          </a:p>
        </p:txBody>
      </p:sp>
      <p:sp>
        <p:nvSpPr>
          <p:cNvPr id="8" name="Arrow: Right 7"/>
          <p:cNvSpPr/>
          <p:nvPr/>
        </p:nvSpPr>
        <p:spPr>
          <a:xfrm>
            <a:off x="8373836" y="1897384"/>
            <a:ext cx="533400" cy="228600"/>
          </a:xfrm>
          <a:prstGeom prst="right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Schoolbook"/>
            </a:endParaRPr>
          </a:p>
        </p:txBody>
      </p:sp>
      <p:sp>
        <p:nvSpPr>
          <p:cNvPr id="9" name="TextBox 8"/>
          <p:cNvSpPr txBox="1"/>
          <p:nvPr/>
        </p:nvSpPr>
        <p:spPr>
          <a:xfrm>
            <a:off x="9067800" y="2405765"/>
            <a:ext cx="1085850" cy="338554"/>
          </a:xfrm>
          <a:prstGeom prst="rect">
            <a:avLst/>
          </a:prstGeom>
          <a:solidFill>
            <a:schemeClr val="bg1"/>
          </a:solidFill>
          <a:ln>
            <a:solidFill>
              <a:schemeClr val="tx1"/>
            </a:solidFill>
          </a:ln>
        </p:spPr>
        <p:txBody>
          <a:bodyPr wrap="square" rtlCol="0">
            <a:spAutoFit/>
          </a:bodyPr>
          <a:lstStyle/>
          <a:p>
            <a:pPr defTabSz="914400"/>
            <a:r>
              <a:rPr lang="en-US" sz="1600" dirty="0" err="1">
                <a:solidFill>
                  <a:srgbClr val="244582"/>
                </a:solidFill>
                <a:latin typeface="Century Schoolbook"/>
              </a:rPr>
              <a:t>BioFuels</a:t>
            </a:r>
            <a:endParaRPr lang="en-US" sz="1600" dirty="0">
              <a:solidFill>
                <a:srgbClr val="244582"/>
              </a:solidFill>
              <a:latin typeface="Century Schoolbook"/>
            </a:endParaRPr>
          </a:p>
        </p:txBody>
      </p:sp>
      <p:sp>
        <p:nvSpPr>
          <p:cNvPr id="10" name="Arrow: Right 9"/>
          <p:cNvSpPr/>
          <p:nvPr/>
        </p:nvSpPr>
        <p:spPr>
          <a:xfrm>
            <a:off x="8362950" y="2491457"/>
            <a:ext cx="533400" cy="228600"/>
          </a:xfrm>
          <a:prstGeom prst="right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Schoolbook"/>
            </a:endParaRPr>
          </a:p>
        </p:txBody>
      </p:sp>
      <p:sp>
        <p:nvSpPr>
          <p:cNvPr id="11" name="TextBox 10"/>
          <p:cNvSpPr txBox="1"/>
          <p:nvPr/>
        </p:nvSpPr>
        <p:spPr>
          <a:xfrm>
            <a:off x="9067800" y="2993064"/>
            <a:ext cx="1295400" cy="338554"/>
          </a:xfrm>
          <a:prstGeom prst="rect">
            <a:avLst/>
          </a:prstGeom>
          <a:solidFill>
            <a:schemeClr val="bg1"/>
          </a:solidFill>
          <a:ln>
            <a:solidFill>
              <a:schemeClr val="tx1"/>
            </a:solidFill>
          </a:ln>
        </p:spPr>
        <p:txBody>
          <a:bodyPr wrap="square" rtlCol="0">
            <a:spAutoFit/>
          </a:bodyPr>
          <a:lstStyle/>
          <a:p>
            <a:pPr defTabSz="914400"/>
            <a:r>
              <a:rPr lang="en-US" sz="1600" dirty="0">
                <a:solidFill>
                  <a:srgbClr val="244582"/>
                </a:solidFill>
                <a:latin typeface="Century Schoolbook"/>
              </a:rPr>
              <a:t>Fertilizer</a:t>
            </a:r>
          </a:p>
        </p:txBody>
      </p:sp>
      <p:sp>
        <p:nvSpPr>
          <p:cNvPr id="12" name="Arrow: Right 11"/>
          <p:cNvSpPr/>
          <p:nvPr/>
        </p:nvSpPr>
        <p:spPr>
          <a:xfrm>
            <a:off x="8373836" y="3018085"/>
            <a:ext cx="533400" cy="228600"/>
          </a:xfrm>
          <a:prstGeom prst="right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Schoolbook"/>
            </a:endParaRPr>
          </a:p>
        </p:txBody>
      </p:sp>
      <p:sp>
        <p:nvSpPr>
          <p:cNvPr id="13" name="TextBox 12"/>
          <p:cNvSpPr txBox="1"/>
          <p:nvPr/>
        </p:nvSpPr>
        <p:spPr>
          <a:xfrm>
            <a:off x="9080046" y="3486835"/>
            <a:ext cx="1295400" cy="584775"/>
          </a:xfrm>
          <a:prstGeom prst="rect">
            <a:avLst/>
          </a:prstGeom>
          <a:solidFill>
            <a:schemeClr val="bg1"/>
          </a:solidFill>
          <a:ln>
            <a:solidFill>
              <a:schemeClr val="tx1"/>
            </a:solidFill>
          </a:ln>
        </p:spPr>
        <p:txBody>
          <a:bodyPr wrap="square" rtlCol="0">
            <a:spAutoFit/>
          </a:bodyPr>
          <a:lstStyle/>
          <a:p>
            <a:pPr defTabSz="914400"/>
            <a:r>
              <a:rPr lang="en-US" sz="1600" dirty="0">
                <a:solidFill>
                  <a:srgbClr val="244582"/>
                </a:solidFill>
                <a:latin typeface="Century Schoolbook"/>
              </a:rPr>
              <a:t>Compost Feedstock</a:t>
            </a:r>
          </a:p>
        </p:txBody>
      </p:sp>
      <p:sp>
        <p:nvSpPr>
          <p:cNvPr id="14" name="Arrow: Right 13"/>
          <p:cNvSpPr/>
          <p:nvPr/>
        </p:nvSpPr>
        <p:spPr>
          <a:xfrm>
            <a:off x="8406493" y="3592855"/>
            <a:ext cx="533400" cy="228600"/>
          </a:xfrm>
          <a:prstGeom prst="right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Schoolbook"/>
            </a:endParaRPr>
          </a:p>
        </p:txBody>
      </p:sp>
      <p:sp>
        <p:nvSpPr>
          <p:cNvPr id="15" name="TextBox 14"/>
          <p:cNvSpPr txBox="1"/>
          <p:nvPr/>
        </p:nvSpPr>
        <p:spPr>
          <a:xfrm>
            <a:off x="3475264" y="5839811"/>
            <a:ext cx="868136" cy="738664"/>
          </a:xfrm>
          <a:prstGeom prst="rect">
            <a:avLst/>
          </a:prstGeom>
          <a:noFill/>
          <a:ln>
            <a:solidFill>
              <a:schemeClr val="tx1"/>
            </a:solidFill>
          </a:ln>
        </p:spPr>
        <p:txBody>
          <a:bodyPr wrap="square" rtlCol="0">
            <a:spAutoFit/>
          </a:bodyPr>
          <a:lstStyle/>
          <a:p>
            <a:pPr defTabSz="914400"/>
            <a:r>
              <a:rPr lang="en-US" sz="1400" dirty="0">
                <a:solidFill>
                  <a:srgbClr val="244582"/>
                </a:solidFill>
                <a:latin typeface="Century Schoolbook"/>
              </a:rPr>
              <a:t>On-Site Water Reuse</a:t>
            </a:r>
          </a:p>
        </p:txBody>
      </p:sp>
      <p:sp>
        <p:nvSpPr>
          <p:cNvPr id="16" name="Arrow: Right 15"/>
          <p:cNvSpPr/>
          <p:nvPr/>
        </p:nvSpPr>
        <p:spPr>
          <a:xfrm rot="5400000">
            <a:off x="3795032" y="5383768"/>
            <a:ext cx="533400" cy="228600"/>
          </a:xfrm>
          <a:prstGeom prst="right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Schoolbook"/>
            </a:endParaRPr>
          </a:p>
        </p:txBody>
      </p:sp>
      <p:sp>
        <p:nvSpPr>
          <p:cNvPr id="17" name="TextBox 16"/>
          <p:cNvSpPr txBox="1"/>
          <p:nvPr/>
        </p:nvSpPr>
        <p:spPr>
          <a:xfrm>
            <a:off x="4419600" y="5839811"/>
            <a:ext cx="838200" cy="738664"/>
          </a:xfrm>
          <a:prstGeom prst="rect">
            <a:avLst/>
          </a:prstGeom>
          <a:noFill/>
          <a:ln>
            <a:solidFill>
              <a:schemeClr val="tx1"/>
            </a:solidFill>
          </a:ln>
        </p:spPr>
        <p:txBody>
          <a:bodyPr wrap="square" rtlCol="0">
            <a:spAutoFit/>
          </a:bodyPr>
          <a:lstStyle/>
          <a:p>
            <a:pPr defTabSz="914400"/>
            <a:r>
              <a:rPr lang="en-US" sz="1400" dirty="0">
                <a:solidFill>
                  <a:srgbClr val="244582"/>
                </a:solidFill>
                <a:latin typeface="Century Schoolbook"/>
              </a:rPr>
              <a:t>Off-Site</a:t>
            </a:r>
          </a:p>
          <a:p>
            <a:pPr defTabSz="914400"/>
            <a:r>
              <a:rPr lang="en-US" sz="1400" dirty="0">
                <a:solidFill>
                  <a:srgbClr val="244582"/>
                </a:solidFill>
                <a:latin typeface="Century Schoolbook"/>
              </a:rPr>
              <a:t>Water Reuse</a:t>
            </a:r>
          </a:p>
        </p:txBody>
      </p:sp>
      <p:sp>
        <p:nvSpPr>
          <p:cNvPr id="18" name="Arrow: Right 17"/>
          <p:cNvSpPr/>
          <p:nvPr/>
        </p:nvSpPr>
        <p:spPr>
          <a:xfrm rot="5400000">
            <a:off x="4572000" y="5383768"/>
            <a:ext cx="533400" cy="228600"/>
          </a:xfrm>
          <a:prstGeom prst="right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Schoolbook"/>
            </a:endParaRPr>
          </a:p>
        </p:txBody>
      </p:sp>
      <p:sp>
        <p:nvSpPr>
          <p:cNvPr id="19" name="TextBox 18"/>
          <p:cNvSpPr txBox="1"/>
          <p:nvPr/>
        </p:nvSpPr>
        <p:spPr>
          <a:xfrm>
            <a:off x="8192912" y="5029040"/>
            <a:ext cx="1249136" cy="307777"/>
          </a:xfrm>
          <a:prstGeom prst="rect">
            <a:avLst/>
          </a:prstGeom>
          <a:solidFill>
            <a:schemeClr val="bg1">
              <a:lumMod val="65000"/>
            </a:schemeClr>
          </a:solidFill>
          <a:ln>
            <a:solidFill>
              <a:schemeClr val="tx1"/>
            </a:solidFill>
          </a:ln>
        </p:spPr>
        <p:txBody>
          <a:bodyPr wrap="square" rtlCol="0">
            <a:spAutoFit/>
          </a:bodyPr>
          <a:lstStyle/>
          <a:p>
            <a:pPr defTabSz="914400"/>
            <a:r>
              <a:rPr lang="en-US" sz="1400" dirty="0">
                <a:solidFill>
                  <a:srgbClr val="244582"/>
                </a:solidFill>
                <a:latin typeface="Century Schoolbook"/>
              </a:rPr>
              <a:t>Evaporation</a:t>
            </a:r>
          </a:p>
        </p:txBody>
      </p:sp>
      <p:sp>
        <p:nvSpPr>
          <p:cNvPr id="20" name="Arrow: Right 19"/>
          <p:cNvSpPr/>
          <p:nvPr/>
        </p:nvSpPr>
        <p:spPr>
          <a:xfrm rot="5400000">
            <a:off x="7992836" y="4572391"/>
            <a:ext cx="533400" cy="228600"/>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Schoolbook"/>
            </a:endParaRPr>
          </a:p>
        </p:txBody>
      </p:sp>
      <p:sp>
        <p:nvSpPr>
          <p:cNvPr id="21" name="TextBox 20"/>
          <p:cNvSpPr txBox="1"/>
          <p:nvPr/>
        </p:nvSpPr>
        <p:spPr>
          <a:xfrm>
            <a:off x="5358493" y="5839811"/>
            <a:ext cx="966107" cy="523220"/>
          </a:xfrm>
          <a:prstGeom prst="rect">
            <a:avLst/>
          </a:prstGeom>
          <a:noFill/>
          <a:ln>
            <a:solidFill>
              <a:schemeClr val="tx1"/>
            </a:solidFill>
          </a:ln>
        </p:spPr>
        <p:txBody>
          <a:bodyPr wrap="square" rtlCol="0">
            <a:spAutoFit/>
          </a:bodyPr>
          <a:lstStyle/>
          <a:p>
            <a:pPr defTabSz="914400"/>
            <a:r>
              <a:rPr lang="en-US" sz="1400" dirty="0">
                <a:solidFill>
                  <a:srgbClr val="244582"/>
                </a:solidFill>
                <a:latin typeface="Century Schoolbook"/>
              </a:rPr>
              <a:t>Aquifer Recharge</a:t>
            </a:r>
          </a:p>
        </p:txBody>
      </p:sp>
      <p:sp>
        <p:nvSpPr>
          <p:cNvPr id="22" name="Arrow: Right 21"/>
          <p:cNvSpPr/>
          <p:nvPr/>
        </p:nvSpPr>
        <p:spPr>
          <a:xfrm rot="5400000">
            <a:off x="5510893" y="5383768"/>
            <a:ext cx="533400" cy="228600"/>
          </a:xfrm>
          <a:prstGeom prst="right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Schoolbook"/>
            </a:endParaRPr>
          </a:p>
        </p:txBody>
      </p:sp>
      <p:sp>
        <p:nvSpPr>
          <p:cNvPr id="23" name="TextBox 22"/>
          <p:cNvSpPr txBox="1"/>
          <p:nvPr/>
        </p:nvSpPr>
        <p:spPr>
          <a:xfrm>
            <a:off x="6425292" y="5858862"/>
            <a:ext cx="1270909" cy="954107"/>
          </a:xfrm>
          <a:prstGeom prst="rect">
            <a:avLst/>
          </a:prstGeom>
          <a:noFill/>
          <a:ln>
            <a:solidFill>
              <a:schemeClr val="tx1"/>
            </a:solidFill>
          </a:ln>
        </p:spPr>
        <p:txBody>
          <a:bodyPr wrap="square" rtlCol="0">
            <a:spAutoFit/>
          </a:bodyPr>
          <a:lstStyle/>
          <a:p>
            <a:pPr defTabSz="914400"/>
            <a:r>
              <a:rPr lang="en-US" sz="1400" dirty="0">
                <a:solidFill>
                  <a:srgbClr val="244582"/>
                </a:solidFill>
                <a:latin typeface="Century Schoolbook"/>
              </a:rPr>
              <a:t>Surface Water Recharge</a:t>
            </a:r>
          </a:p>
          <a:p>
            <a:pPr defTabSz="914400"/>
            <a:r>
              <a:rPr lang="en-US" sz="1400" dirty="0">
                <a:solidFill>
                  <a:srgbClr val="244582"/>
                </a:solidFill>
                <a:latin typeface="Century Schoolbook"/>
              </a:rPr>
              <a:t>(Freshwater)</a:t>
            </a:r>
          </a:p>
        </p:txBody>
      </p:sp>
      <p:sp>
        <p:nvSpPr>
          <p:cNvPr id="24" name="Arrow: Right 23"/>
          <p:cNvSpPr/>
          <p:nvPr/>
        </p:nvSpPr>
        <p:spPr>
          <a:xfrm rot="5400000">
            <a:off x="6577692" y="5402818"/>
            <a:ext cx="533400" cy="228600"/>
          </a:xfrm>
          <a:prstGeom prst="right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Schoolbook"/>
            </a:endParaRPr>
          </a:p>
        </p:txBody>
      </p:sp>
      <p:sp>
        <p:nvSpPr>
          <p:cNvPr id="26" name="Arrow: Right 25"/>
          <p:cNvSpPr/>
          <p:nvPr/>
        </p:nvSpPr>
        <p:spPr>
          <a:xfrm rot="5400000">
            <a:off x="7675791" y="4960403"/>
            <a:ext cx="533400" cy="228600"/>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Schoolbook"/>
            </a:endParaRPr>
          </a:p>
        </p:txBody>
      </p:sp>
      <p:sp>
        <p:nvSpPr>
          <p:cNvPr id="28" name="TextBox 27"/>
          <p:cNvSpPr txBox="1"/>
          <p:nvPr/>
        </p:nvSpPr>
        <p:spPr>
          <a:xfrm>
            <a:off x="7834803" y="5451467"/>
            <a:ext cx="1249136" cy="523220"/>
          </a:xfrm>
          <a:prstGeom prst="rect">
            <a:avLst/>
          </a:prstGeom>
          <a:solidFill>
            <a:schemeClr val="bg1">
              <a:lumMod val="65000"/>
            </a:schemeClr>
          </a:solidFill>
          <a:ln>
            <a:solidFill>
              <a:schemeClr val="tx1"/>
            </a:solidFill>
          </a:ln>
        </p:spPr>
        <p:txBody>
          <a:bodyPr wrap="square" rtlCol="0">
            <a:spAutoFit/>
          </a:bodyPr>
          <a:lstStyle/>
          <a:p>
            <a:pPr defTabSz="914400"/>
            <a:r>
              <a:rPr lang="en-US" sz="1400" dirty="0">
                <a:solidFill>
                  <a:srgbClr val="244582"/>
                </a:solidFill>
                <a:latin typeface="Century Schoolbook"/>
              </a:rPr>
              <a:t>Saltwater Discharge</a:t>
            </a:r>
          </a:p>
        </p:txBody>
      </p:sp>
      <p:sp>
        <p:nvSpPr>
          <p:cNvPr id="31" name="TextBox 30"/>
          <p:cNvSpPr txBox="1"/>
          <p:nvPr/>
        </p:nvSpPr>
        <p:spPr>
          <a:xfrm>
            <a:off x="7669091" y="4153073"/>
            <a:ext cx="1827436" cy="2554545"/>
          </a:xfrm>
          <a:prstGeom prst="rect">
            <a:avLst/>
          </a:prstGeom>
          <a:noFill/>
        </p:spPr>
        <p:txBody>
          <a:bodyPr wrap="square" rtlCol="0">
            <a:spAutoFit/>
          </a:bodyPr>
          <a:lstStyle/>
          <a:p>
            <a:pPr algn="ctr" defTabSz="914400"/>
            <a:r>
              <a:rPr lang="en-US" sz="16000" dirty="0">
                <a:solidFill>
                  <a:srgbClr val="FEE6D7">
                    <a:lumMod val="50000"/>
                  </a:srgbClr>
                </a:solidFill>
                <a:latin typeface="Century Schoolbook"/>
              </a:rPr>
              <a:t>X</a:t>
            </a:r>
          </a:p>
        </p:txBody>
      </p:sp>
      <p:grpSp>
        <p:nvGrpSpPr>
          <p:cNvPr id="34" name="Group 33"/>
          <p:cNvGrpSpPr/>
          <p:nvPr/>
        </p:nvGrpSpPr>
        <p:grpSpPr>
          <a:xfrm>
            <a:off x="1592716" y="4814166"/>
            <a:ext cx="6136140" cy="1998803"/>
            <a:chOff x="68716" y="4814165"/>
            <a:chExt cx="6136140" cy="1998803"/>
          </a:xfrm>
        </p:grpSpPr>
        <p:sp>
          <p:nvSpPr>
            <p:cNvPr id="29" name="TextBox 28"/>
            <p:cNvSpPr txBox="1"/>
            <p:nvPr/>
          </p:nvSpPr>
          <p:spPr>
            <a:xfrm>
              <a:off x="68716" y="4814165"/>
              <a:ext cx="1579110" cy="954107"/>
            </a:xfrm>
            <a:prstGeom prst="rect">
              <a:avLst/>
            </a:prstGeom>
            <a:noFill/>
            <a:ln>
              <a:solidFill>
                <a:schemeClr val="tx2"/>
              </a:solidFill>
            </a:ln>
          </p:spPr>
          <p:txBody>
            <a:bodyPr wrap="square" rtlCol="0">
              <a:spAutoFit/>
            </a:bodyPr>
            <a:lstStyle/>
            <a:p>
              <a:pPr defTabSz="914400"/>
              <a:r>
                <a:rPr lang="en-US" sz="1400" dirty="0">
                  <a:solidFill>
                    <a:srgbClr val="244582"/>
                  </a:solidFill>
                  <a:latin typeface="Century Schoolbook"/>
                </a:rPr>
                <a:t>Produced Consistently, at Required Quality Levels</a:t>
              </a:r>
            </a:p>
          </p:txBody>
        </p:sp>
        <p:sp>
          <p:nvSpPr>
            <p:cNvPr id="30" name="Flowchart: Alternate Process 29"/>
            <p:cNvSpPr/>
            <p:nvPr/>
          </p:nvSpPr>
          <p:spPr>
            <a:xfrm>
              <a:off x="1872343" y="5115780"/>
              <a:ext cx="4332513" cy="1697188"/>
            </a:xfrm>
            <a:prstGeom prst="flowChartAlternateProcess">
              <a:avLst/>
            </a:prstGeom>
            <a:solidFill>
              <a:srgbClr val="008000">
                <a:alpha val="5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Schoolbook"/>
              </a:endParaRPr>
            </a:p>
          </p:txBody>
        </p:sp>
        <p:cxnSp>
          <p:nvCxnSpPr>
            <p:cNvPr id="33" name="Connector: Elbow 32"/>
            <p:cNvCxnSpPr>
              <a:stCxn id="29" idx="2"/>
            </p:cNvCxnSpPr>
            <p:nvPr/>
          </p:nvCxnSpPr>
          <p:spPr>
            <a:xfrm rot="16200000" flipH="1">
              <a:off x="1125243" y="5501300"/>
              <a:ext cx="480128" cy="1014072"/>
            </a:xfrm>
            <a:prstGeom prst="bentConnector2">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9363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138" y="0"/>
            <a:ext cx="10364451" cy="1596177"/>
          </a:xfrm>
        </p:spPr>
        <p:txBody>
          <a:bodyPr>
            <a:normAutofit/>
          </a:bodyPr>
          <a:lstStyle/>
          <a:p>
            <a:pPr algn="ctr"/>
            <a:r>
              <a:rPr lang="en-US" sz="4400" dirty="0"/>
              <a:t>Thank you!</a:t>
            </a:r>
          </a:p>
        </p:txBody>
      </p:sp>
      <p:sp>
        <p:nvSpPr>
          <p:cNvPr id="4" name="Subtitle 2"/>
          <p:cNvSpPr>
            <a:spLocks noGrp="1"/>
          </p:cNvSpPr>
          <p:nvPr>
            <p:ph sz="quarter" idx="13"/>
          </p:nvPr>
        </p:nvSpPr>
        <p:spPr>
          <a:xfrm>
            <a:off x="909763" y="1905000"/>
            <a:ext cx="10363826" cy="3424107"/>
          </a:xfrm>
        </p:spPr>
        <p:txBody>
          <a:bodyPr anchor="ctr">
            <a:normAutofit fontScale="85000" lnSpcReduction="20000"/>
          </a:bodyPr>
          <a:lstStyle/>
          <a:p>
            <a:r>
              <a:rPr lang="en-US" sz="2800" dirty="0">
                <a:solidFill>
                  <a:srgbClr val="0070C0"/>
                </a:solidFill>
              </a:rPr>
              <a:t>CONTACT INFO:</a:t>
            </a:r>
          </a:p>
          <a:p>
            <a:endParaRPr lang="en-US" sz="2800" dirty="0">
              <a:solidFill>
                <a:srgbClr val="0070C0"/>
              </a:solidFill>
            </a:endParaRPr>
          </a:p>
          <a:p>
            <a:endParaRPr lang="en-US" sz="2800" dirty="0">
              <a:solidFill>
                <a:srgbClr val="0070C0"/>
              </a:solidFill>
            </a:endParaRPr>
          </a:p>
          <a:p>
            <a:pPr marL="0" indent="0">
              <a:buNone/>
            </a:pPr>
            <a:r>
              <a:rPr lang="en-US" sz="2800" dirty="0">
                <a:solidFill>
                  <a:srgbClr val="0070C0"/>
                </a:solidFill>
              </a:rPr>
              <a:t>Jim Dodenhoff</a:t>
            </a:r>
          </a:p>
          <a:p>
            <a:pPr marL="0" indent="0">
              <a:buNone/>
            </a:pPr>
            <a:r>
              <a:rPr lang="en-US" sz="2800" dirty="0">
                <a:solidFill>
                  <a:srgbClr val="0070C0"/>
                </a:solidFill>
              </a:rPr>
              <a:t>www.silentrunning.biz </a:t>
            </a:r>
          </a:p>
          <a:p>
            <a:pPr marL="0" indent="0">
              <a:buNone/>
            </a:pPr>
            <a:r>
              <a:rPr lang="en-US" sz="2800" u="sng" dirty="0">
                <a:solidFill>
                  <a:schemeClr val="tx2">
                    <a:lumMod val="50000"/>
                  </a:schemeClr>
                </a:solidFill>
              </a:rPr>
              <a:t>James.Dodenhoff@gmail.com</a:t>
            </a:r>
          </a:p>
          <a:p>
            <a:pPr marL="0" indent="0">
              <a:buNone/>
            </a:pPr>
            <a:r>
              <a:rPr lang="en-US" sz="2800" dirty="0">
                <a:solidFill>
                  <a:srgbClr val="0070C0"/>
                </a:solidFill>
              </a:rPr>
              <a:t>310-936-9456</a:t>
            </a:r>
          </a:p>
          <a:p>
            <a:pPr algn="ctr"/>
            <a:endParaRPr lang="en-US" sz="2800" dirty="0"/>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3289AF-4DF8-F9BD-3C6D-CE83D1A42CC8}"/>
              </a:ext>
            </a:extLst>
          </p:cNvPr>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pPr marL="0" indent="0" algn="ctr">
              <a:buNone/>
            </a:pPr>
            <a:r>
              <a:rPr lang="en-US" sz="4400" dirty="0">
                <a:solidFill>
                  <a:schemeClr val="accent1">
                    <a:lumMod val="75000"/>
                  </a:schemeClr>
                </a:solidFill>
                <a:latin typeface="Arial" panose="020B0604020202020204" pitchFamily="34" charset="0"/>
                <a:cs typeface="Arial" panose="020B0604020202020204" pitchFamily="34" charset="0"/>
              </a:rPr>
              <a:t>An Overview of  </a:t>
            </a:r>
          </a:p>
          <a:p>
            <a:pPr marL="0" indent="0" algn="ctr">
              <a:buNone/>
            </a:pPr>
            <a:r>
              <a:rPr lang="en-US" sz="4400" dirty="0">
                <a:solidFill>
                  <a:schemeClr val="accent1">
                    <a:lumMod val="75000"/>
                  </a:schemeClr>
                </a:solidFill>
                <a:latin typeface="Arial" panose="020B0604020202020204" pitchFamily="34" charset="0"/>
                <a:cs typeface="Arial" panose="020B0604020202020204" pitchFamily="34" charset="0"/>
              </a:rPr>
              <a:t>U.S. WWTP Technology</a:t>
            </a:r>
          </a:p>
        </p:txBody>
      </p:sp>
    </p:spTree>
    <p:extLst>
      <p:ext uri="{BB962C8B-B14F-4D97-AF65-F5344CB8AC3E}">
        <p14:creationId xmlns:p14="http://schemas.microsoft.com/office/powerpoint/2010/main" val="1424261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3774" y="30866"/>
            <a:ext cx="10364451" cy="905483"/>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Typical WWTP Process</a:t>
            </a:r>
          </a:p>
        </p:txBody>
      </p:sp>
      <p:pic>
        <p:nvPicPr>
          <p:cNvPr id="10" name="Content Placeholder 9"/>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05508" y="2366963"/>
            <a:ext cx="3380983" cy="3424237"/>
          </a:xfrm>
          <a:ln w="12700">
            <a:solidFill>
              <a:srgbClr val="002060"/>
            </a:solidFill>
          </a:ln>
        </p:spPr>
      </p:pic>
      <p:pic>
        <p:nvPicPr>
          <p:cNvPr id="4" name="Content Placeholder 4"/>
          <p:cNvPicPr>
            <a:picLocks noChangeAspect="1"/>
          </p:cNvPicPr>
          <p:nvPr/>
        </p:nvPicPr>
        <p:blipFill>
          <a:blip r:embed="rId4"/>
          <a:stretch>
            <a:fillRect/>
          </a:stretch>
        </p:blipFill>
        <p:spPr>
          <a:xfrm>
            <a:off x="1877053" y="1066800"/>
            <a:ext cx="8437891" cy="4998482"/>
          </a:xfrm>
          <a:prstGeom prst="rect">
            <a:avLst/>
          </a:prstGeom>
        </p:spPr>
      </p:pic>
    </p:spTree>
    <p:extLst>
      <p:ext uri="{BB962C8B-B14F-4D97-AF65-F5344CB8AC3E}">
        <p14:creationId xmlns:p14="http://schemas.microsoft.com/office/powerpoint/2010/main" val="319702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739" y="152400"/>
            <a:ext cx="10364451" cy="1596177"/>
          </a:xfrm>
          <a:solidFill>
            <a:schemeClr val="bg1"/>
          </a:solidFill>
        </p:spPr>
        <p:txBody>
          <a:bodyPr>
            <a:normAutofit/>
          </a:bodyPr>
          <a:lstStyle/>
          <a:p>
            <a:r>
              <a:rPr lang="en-US" sz="3200" b="1" dirty="0">
                <a:solidFill>
                  <a:schemeClr val="accent1">
                    <a:lumMod val="75000"/>
                  </a:schemeClr>
                </a:solidFill>
                <a:latin typeface="Arial" panose="020B0604020202020204" pitchFamily="34" charset="0"/>
                <a:cs typeface="Arial" panose="020B0604020202020204" pitchFamily="34" charset="0"/>
              </a:rPr>
              <a:t>U.S. Municipal wastewater treatment industry: 15,000+ Plants treating 33,000 Million Gal/day</a:t>
            </a:r>
          </a:p>
        </p:txBody>
      </p:sp>
      <p:sp>
        <p:nvSpPr>
          <p:cNvPr id="5" name="Content Placeholder 4">
            <a:extLst>
              <a:ext uri="{FF2B5EF4-FFF2-40B4-BE49-F238E27FC236}">
                <a16:creationId xmlns:a16="http://schemas.microsoft.com/office/drawing/2014/main" id="{1653C311-52AC-2618-251C-05694CFD745F}"/>
              </a:ext>
            </a:extLst>
          </p:cNvPr>
          <p:cNvSpPr>
            <a:spLocks noGrp="1"/>
          </p:cNvSpPr>
          <p:nvPr>
            <p:ph sz="quarter" idx="13"/>
          </p:nvPr>
        </p:nvSpPr>
        <p:spPr/>
        <p:txBody>
          <a:bodyPr/>
          <a:lstStyle/>
          <a:p>
            <a:endParaRPr lang="en-US" dirty="0"/>
          </a:p>
        </p:txBody>
      </p:sp>
      <p:pic>
        <p:nvPicPr>
          <p:cNvPr id="3" name="Picture 2"/>
          <p:cNvPicPr>
            <a:picLocks noChangeAspect="1"/>
          </p:cNvPicPr>
          <p:nvPr/>
        </p:nvPicPr>
        <p:blipFill>
          <a:blip r:embed="rId3"/>
          <a:stretch>
            <a:fillRect/>
          </a:stretch>
        </p:blipFill>
        <p:spPr>
          <a:xfrm>
            <a:off x="1927941" y="1660009"/>
            <a:ext cx="8335492" cy="4838271"/>
          </a:xfrm>
          <a:prstGeom prst="rect">
            <a:avLst/>
          </a:prstGeom>
        </p:spPr>
      </p:pic>
    </p:spTree>
    <p:extLst>
      <p:ext uri="{BB962C8B-B14F-4D97-AF65-F5344CB8AC3E}">
        <p14:creationId xmlns:p14="http://schemas.microsoft.com/office/powerpoint/2010/main" val="2168812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0B43E-2EBF-AA54-6488-67D6A74D7E4D}"/>
              </a:ext>
            </a:extLst>
          </p:cNvPr>
          <p:cNvSpPr>
            <a:spLocks noGrp="1"/>
          </p:cNvSpPr>
          <p:nvPr>
            <p:ph type="title"/>
          </p:nvPr>
        </p:nvSpPr>
        <p:spPr>
          <a:xfrm>
            <a:off x="913774" y="43483"/>
            <a:ext cx="10364451" cy="794718"/>
          </a:xfrm>
        </p:spPr>
        <p:txBody>
          <a:bodyPr/>
          <a:lstStyle/>
          <a:p>
            <a:r>
              <a:rPr lang="en-US" dirty="0">
                <a:solidFill>
                  <a:srgbClr val="0070C0"/>
                </a:solidFill>
              </a:rPr>
              <a:t>Distribution of WWTP’s in CA</a:t>
            </a:r>
          </a:p>
        </p:txBody>
      </p:sp>
      <p:pic>
        <p:nvPicPr>
          <p:cNvPr id="4" name="Content Placeholder 3">
            <a:extLst>
              <a:ext uri="{FF2B5EF4-FFF2-40B4-BE49-F238E27FC236}">
                <a16:creationId xmlns:a16="http://schemas.microsoft.com/office/drawing/2014/main" id="{78B97498-816E-58A7-4FE5-91F86F6E4EFC}"/>
              </a:ext>
            </a:extLst>
          </p:cNvPr>
          <p:cNvPicPr>
            <a:picLocks noGrp="1" noChangeAspect="1"/>
          </p:cNvPicPr>
          <p:nvPr>
            <p:ph sz="quarter" idx="13"/>
          </p:nvPr>
        </p:nvPicPr>
        <p:blipFill>
          <a:blip r:embed="rId3"/>
          <a:stretch>
            <a:fillRect/>
          </a:stretch>
        </p:blipFill>
        <p:spPr>
          <a:xfrm>
            <a:off x="890513" y="1275487"/>
            <a:ext cx="4244501" cy="5029200"/>
          </a:xfrm>
          <a:prstGeom prst="rect">
            <a:avLst/>
          </a:prstGeom>
        </p:spPr>
      </p:pic>
      <p:pic>
        <p:nvPicPr>
          <p:cNvPr id="6" name="Picture 5">
            <a:extLst>
              <a:ext uri="{FF2B5EF4-FFF2-40B4-BE49-F238E27FC236}">
                <a16:creationId xmlns:a16="http://schemas.microsoft.com/office/drawing/2014/main" id="{CA80272D-FDE6-E525-BEDD-548B06ECE0EA}"/>
              </a:ext>
            </a:extLst>
          </p:cNvPr>
          <p:cNvPicPr>
            <a:picLocks noChangeAspect="1"/>
          </p:cNvPicPr>
          <p:nvPr/>
        </p:nvPicPr>
        <p:blipFill>
          <a:blip r:embed="rId4"/>
          <a:stretch>
            <a:fillRect/>
          </a:stretch>
        </p:blipFill>
        <p:spPr>
          <a:xfrm>
            <a:off x="5554134" y="1219200"/>
            <a:ext cx="5981864" cy="4343400"/>
          </a:xfrm>
          <a:prstGeom prst="rect">
            <a:avLst/>
          </a:prstGeom>
        </p:spPr>
      </p:pic>
      <p:sp>
        <p:nvSpPr>
          <p:cNvPr id="8" name="TextBox 7">
            <a:extLst>
              <a:ext uri="{FF2B5EF4-FFF2-40B4-BE49-F238E27FC236}">
                <a16:creationId xmlns:a16="http://schemas.microsoft.com/office/drawing/2014/main" id="{387E2824-02E2-FDF9-5B96-262A65F72AB2}"/>
              </a:ext>
            </a:extLst>
          </p:cNvPr>
          <p:cNvSpPr txBox="1"/>
          <p:nvPr/>
        </p:nvSpPr>
        <p:spPr>
          <a:xfrm>
            <a:off x="890512" y="6320096"/>
            <a:ext cx="4244501" cy="537904"/>
          </a:xfrm>
          <a:prstGeom prst="rect">
            <a:avLst/>
          </a:prstGeom>
          <a:solidFill>
            <a:schemeClr val="bg1"/>
          </a:solidFill>
        </p:spPr>
        <p:txBody>
          <a:bodyPr wrap="square">
            <a:spAutoFit/>
          </a:bodyPr>
          <a:lstStyle/>
          <a:p>
            <a:pPr marL="0" marR="0">
              <a:lnSpc>
                <a:spcPct val="107000"/>
              </a:lnSpc>
              <a:spcBef>
                <a:spcPts val="0"/>
              </a:spcBef>
              <a:spcAft>
                <a:spcPts val="0"/>
              </a:spcAft>
            </a:pPr>
            <a:r>
              <a:rPr lang="en-US" sz="1400" b="1" dirty="0">
                <a:effectLst/>
                <a:latin typeface="Times New Roman" panose="02020603050405020304" pitchFamily="18" charset="0"/>
                <a:ea typeface="Calibri" panose="020F0502020204030204" pitchFamily="34" charset="0"/>
              </a:rPr>
              <a:t>California State Geoportal, </a:t>
            </a:r>
          </a:p>
          <a:p>
            <a:pPr marL="0" marR="0">
              <a:lnSpc>
                <a:spcPct val="107000"/>
              </a:lnSpc>
              <a:spcBef>
                <a:spcPts val="0"/>
              </a:spcBef>
              <a:spcAft>
                <a:spcPts val="0"/>
              </a:spcAft>
            </a:pPr>
            <a:r>
              <a:rPr lang="en-US" sz="1400" b="1" u="sng" dirty="0">
                <a:solidFill>
                  <a:srgbClr val="0563C1"/>
                </a:solidFill>
                <a:effectLst/>
                <a:latin typeface="Times New Roman" panose="02020603050405020304" pitchFamily="18" charset="0"/>
                <a:ea typeface="Calibri" panose="020F0502020204030204" pitchFamily="34" charset="0"/>
                <a:hlinkClick r:id="rId5"/>
              </a:rPr>
              <a:t>Wastewater Facility Mapping</a:t>
            </a:r>
            <a:endParaRPr lang="en-US" sz="1400" dirty="0">
              <a:effectLst/>
              <a:latin typeface="Times New Roman" panose="02020603050405020304" pitchFamily="18" charset="0"/>
              <a:ea typeface="Calibri" panose="020F0502020204030204" pitchFamily="34" charset="0"/>
            </a:endParaRPr>
          </a:p>
        </p:txBody>
      </p:sp>
      <p:sp>
        <p:nvSpPr>
          <p:cNvPr id="12" name="TextBox 11">
            <a:extLst>
              <a:ext uri="{FF2B5EF4-FFF2-40B4-BE49-F238E27FC236}">
                <a16:creationId xmlns:a16="http://schemas.microsoft.com/office/drawing/2014/main" id="{36FC3D80-B37F-6CF8-287F-1E2508E6B6C6}"/>
              </a:ext>
            </a:extLst>
          </p:cNvPr>
          <p:cNvSpPr txBox="1"/>
          <p:nvPr/>
        </p:nvSpPr>
        <p:spPr>
          <a:xfrm>
            <a:off x="5526059" y="5489099"/>
            <a:ext cx="5981864" cy="646331"/>
          </a:xfrm>
          <a:prstGeom prst="rect">
            <a:avLst/>
          </a:prstGeom>
          <a:solidFill>
            <a:schemeClr val="bg1"/>
          </a:solidFill>
        </p:spPr>
        <p:txBody>
          <a:bodyPr wrap="square">
            <a:spAutoFit/>
          </a:bodyPr>
          <a:lstStyle/>
          <a:p>
            <a:r>
              <a:rPr lang="en-US" sz="1200" b="1" dirty="0">
                <a:effectLst/>
                <a:latin typeface="Times New Roman" panose="02020603050405020304" pitchFamily="18" charset="0"/>
                <a:ea typeface="Calibri" panose="020F0502020204030204" pitchFamily="34" charset="0"/>
              </a:rPr>
              <a:t>Distribution of Wastewater Treatment Plants in California Sorted by Average Flow Rate,  </a:t>
            </a:r>
            <a:r>
              <a:rPr lang="en-US" sz="1200" i="1" dirty="0">
                <a:effectLst/>
                <a:latin typeface="Times New Roman" panose="02020603050405020304" pitchFamily="18" charset="0"/>
                <a:ea typeface="Calibri" panose="020F0502020204030204" pitchFamily="34" charset="0"/>
              </a:rPr>
              <a:t>Source: Measure, Application, Segment, Industry (MASI): Wastewater Treatment Facilities, Prepared for Southern California Edison by Navigant Consulting, March 2015</a:t>
            </a:r>
            <a:endParaRPr lang="en-US" sz="1200" dirty="0"/>
          </a:p>
        </p:txBody>
      </p:sp>
    </p:spTree>
    <p:extLst>
      <p:ext uri="{BB962C8B-B14F-4D97-AF65-F5344CB8AC3E}">
        <p14:creationId xmlns:p14="http://schemas.microsoft.com/office/powerpoint/2010/main" val="53324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108242"/>
            <a:ext cx="10364451" cy="1596177"/>
          </a:xfrm>
          <a:solidFill>
            <a:schemeClr val="bg1"/>
          </a:solidFill>
        </p:spPr>
        <p:txBody>
          <a:bodyPr>
            <a:normAutofit/>
          </a:bodyPr>
          <a:lstStyle/>
          <a:p>
            <a:r>
              <a:rPr lang="en-US" sz="3200" b="1" dirty="0">
                <a:solidFill>
                  <a:schemeClr val="accent1">
                    <a:lumMod val="75000"/>
                  </a:schemeClr>
                </a:solidFill>
                <a:latin typeface="Arial" panose="020B0604020202020204" pitchFamily="34" charset="0"/>
                <a:cs typeface="Arial" panose="020B0604020202020204" pitchFamily="34" charset="0"/>
              </a:rPr>
              <a:t>Wastewater treatment is performed using three major technologies</a:t>
            </a:r>
          </a:p>
        </p:txBody>
      </p:sp>
      <p:pic>
        <p:nvPicPr>
          <p:cNvPr id="4" name="Content Placeholder 3"/>
          <p:cNvPicPr>
            <a:picLocks noGrp="1" noChangeAspect="1"/>
          </p:cNvPicPr>
          <p:nvPr>
            <p:ph sz="quarter" idx="13"/>
          </p:nvPr>
        </p:nvPicPr>
        <p:blipFill>
          <a:blip r:embed="rId3"/>
          <a:stretch>
            <a:fillRect/>
          </a:stretch>
        </p:blipFill>
        <p:spPr>
          <a:xfrm>
            <a:off x="3369650" y="1600201"/>
            <a:ext cx="6673679" cy="4191000"/>
          </a:xfrm>
          <a:prstGeom prst="rect">
            <a:avLst/>
          </a:prstGeom>
        </p:spPr>
      </p:pic>
      <p:pic>
        <p:nvPicPr>
          <p:cNvPr id="3" name="Picture 2"/>
          <p:cNvPicPr>
            <a:picLocks noChangeAspect="1"/>
          </p:cNvPicPr>
          <p:nvPr/>
        </p:nvPicPr>
        <p:blipFill>
          <a:blip r:embed="rId4"/>
          <a:stretch>
            <a:fillRect/>
          </a:stretch>
        </p:blipFill>
        <p:spPr>
          <a:xfrm>
            <a:off x="346193" y="3233105"/>
            <a:ext cx="2854207" cy="1824038"/>
          </a:xfrm>
          <a:prstGeom prst="rect">
            <a:avLst/>
          </a:prstGeom>
        </p:spPr>
      </p:pic>
      <p:sp>
        <p:nvSpPr>
          <p:cNvPr id="5" name="TextBox 4"/>
          <p:cNvSpPr txBox="1"/>
          <p:nvPr/>
        </p:nvSpPr>
        <p:spPr>
          <a:xfrm>
            <a:off x="3369650" y="5819275"/>
            <a:ext cx="7315200" cy="646331"/>
          </a:xfrm>
          <a:prstGeom prst="rect">
            <a:avLst/>
          </a:prstGeom>
          <a:noFill/>
        </p:spPr>
        <p:txBody>
          <a:bodyPr wrap="square" rtlCol="0">
            <a:spAutoFit/>
          </a:bodyPr>
          <a:lstStyle/>
          <a:p>
            <a:pPr defTabSz="914400"/>
            <a:r>
              <a:rPr lang="en-US" sz="1200" dirty="0">
                <a:solidFill>
                  <a:srgbClr val="244582"/>
                </a:solidFill>
                <a:latin typeface="Century Schoolbook"/>
              </a:rPr>
              <a:t>The RNEW® Process: Recycled Water, Fertilizer, and Power from Wastewater; ABO-WEF Water Forum | October 23, 2016 | </a:t>
            </a:r>
            <a:r>
              <a:rPr lang="en-US" sz="1200" dirty="0" err="1">
                <a:solidFill>
                  <a:srgbClr val="244582"/>
                </a:solidFill>
                <a:latin typeface="Century Schoolbook"/>
              </a:rPr>
              <a:t>Tryg</a:t>
            </a:r>
            <a:r>
              <a:rPr lang="en-US" sz="1200" dirty="0">
                <a:solidFill>
                  <a:srgbClr val="244582"/>
                </a:solidFill>
                <a:latin typeface="Century Schoolbook"/>
              </a:rPr>
              <a:t> Lundquist, Ph.D., P.E., Presenter R. </a:t>
            </a:r>
            <a:r>
              <a:rPr lang="en-US" sz="1200" dirty="0" err="1">
                <a:solidFill>
                  <a:srgbClr val="244582"/>
                </a:solidFill>
                <a:latin typeface="Century Schoolbook"/>
              </a:rPr>
              <a:t>Spierling</a:t>
            </a:r>
            <a:r>
              <a:rPr lang="en-US" sz="1200" dirty="0">
                <a:solidFill>
                  <a:srgbClr val="244582"/>
                </a:solidFill>
                <a:latin typeface="Century Schoolbook"/>
              </a:rPr>
              <a:t> L. Parker, C. </a:t>
            </a:r>
            <a:r>
              <a:rPr lang="en-US" sz="1200" dirty="0" err="1">
                <a:solidFill>
                  <a:srgbClr val="244582"/>
                </a:solidFill>
                <a:latin typeface="Century Schoolbook"/>
              </a:rPr>
              <a:t>Pittner</a:t>
            </a:r>
            <a:r>
              <a:rPr lang="en-US" sz="1200" dirty="0">
                <a:solidFill>
                  <a:srgbClr val="244582"/>
                </a:solidFill>
                <a:latin typeface="Century Schoolbook"/>
              </a:rPr>
              <a:t>, L. Medina, T. Steffen, J. Alvarez, N. Adler, J. Benemann</a:t>
            </a:r>
            <a:endParaRPr lang="en-US" dirty="0">
              <a:solidFill>
                <a:srgbClr val="244582"/>
              </a:solidFill>
              <a:latin typeface="Century Schoolbook"/>
            </a:endParaRPr>
          </a:p>
        </p:txBody>
      </p:sp>
    </p:spTree>
    <p:extLst>
      <p:ext uri="{BB962C8B-B14F-4D97-AF65-F5344CB8AC3E}">
        <p14:creationId xmlns:p14="http://schemas.microsoft.com/office/powerpoint/2010/main" val="3354412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82855"/>
            <a:ext cx="10364451" cy="1596177"/>
          </a:xfrm>
        </p:spPr>
        <p:txBody>
          <a:bodyPr/>
          <a:lstStyle/>
          <a:p>
            <a:r>
              <a:rPr lang="en-US" b="1" dirty="0">
                <a:solidFill>
                  <a:schemeClr val="accent1">
                    <a:lumMod val="75000"/>
                  </a:schemeClr>
                </a:solidFill>
                <a:latin typeface="Arial" panose="020B0604020202020204" pitchFamily="34" charset="0"/>
                <a:cs typeface="Arial" panose="020B0604020202020204" pitchFamily="34" charset="0"/>
              </a:rPr>
              <a:t>Key Regulatory Driver for WWTP relates to quality of discharge</a:t>
            </a:r>
          </a:p>
        </p:txBody>
      </p:sp>
      <p:sp>
        <p:nvSpPr>
          <p:cNvPr id="4" name="Content Placeholder 3">
            <a:extLst>
              <a:ext uri="{FF2B5EF4-FFF2-40B4-BE49-F238E27FC236}">
                <a16:creationId xmlns:a16="http://schemas.microsoft.com/office/drawing/2014/main" id="{ACD8CCE3-7DFB-BEC9-13E7-5FD7908FC686}"/>
              </a:ext>
            </a:extLst>
          </p:cNvPr>
          <p:cNvSpPr>
            <a:spLocks noGrp="1"/>
          </p:cNvSpPr>
          <p:nvPr>
            <p:ph sz="quarter" idx="13"/>
          </p:nvPr>
        </p:nvSpPr>
        <p:spPr/>
        <p:txBody>
          <a:bodyPr/>
          <a:lstStyle/>
          <a:p>
            <a:endParaRPr lang="en-US"/>
          </a:p>
        </p:txBody>
      </p:sp>
      <p:pic>
        <p:nvPicPr>
          <p:cNvPr id="5" name="Picture 4"/>
          <p:cNvPicPr>
            <a:picLocks noChangeAspect="1"/>
          </p:cNvPicPr>
          <p:nvPr/>
        </p:nvPicPr>
        <p:blipFill>
          <a:blip r:embed="rId3"/>
          <a:stretch>
            <a:fillRect/>
          </a:stretch>
        </p:blipFill>
        <p:spPr>
          <a:xfrm>
            <a:off x="2057400" y="1600200"/>
            <a:ext cx="7528650" cy="5141186"/>
          </a:xfrm>
          <a:prstGeom prst="rect">
            <a:avLst/>
          </a:prstGeom>
        </p:spPr>
      </p:pic>
    </p:spTree>
    <p:extLst>
      <p:ext uri="{BB962C8B-B14F-4D97-AF65-F5344CB8AC3E}">
        <p14:creationId xmlns:p14="http://schemas.microsoft.com/office/powerpoint/2010/main" val="961112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1"/>
            <a:ext cx="10364451" cy="1226188"/>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Typical energy use in </a:t>
            </a:r>
            <a:br>
              <a:rPr lang="en-US" b="1" dirty="0">
                <a:solidFill>
                  <a:schemeClr val="accent1">
                    <a:lumMod val="75000"/>
                  </a:schemeClr>
                </a:solidFill>
                <a:latin typeface="Arial" panose="020B0604020202020204" pitchFamily="34" charset="0"/>
                <a:cs typeface="Arial" panose="020B0604020202020204" pitchFamily="34" charset="0"/>
              </a:rPr>
            </a:br>
            <a:r>
              <a:rPr lang="en-US" b="1" dirty="0">
                <a:solidFill>
                  <a:schemeClr val="accent1">
                    <a:lumMod val="75000"/>
                  </a:schemeClr>
                </a:solidFill>
                <a:latin typeface="Arial" panose="020B0604020202020204" pitchFamily="34" charset="0"/>
                <a:cs typeface="Arial" panose="020B0604020202020204" pitchFamily="34" charset="0"/>
              </a:rPr>
              <a:t>wastewater treatment plants</a:t>
            </a:r>
          </a:p>
        </p:txBody>
      </p:sp>
      <p:sp>
        <p:nvSpPr>
          <p:cNvPr id="5" name="Content Placeholder 4">
            <a:extLst>
              <a:ext uri="{FF2B5EF4-FFF2-40B4-BE49-F238E27FC236}">
                <a16:creationId xmlns:a16="http://schemas.microsoft.com/office/drawing/2014/main" id="{835C512B-FD2F-55C8-C136-0FB5611BEF89}"/>
              </a:ext>
            </a:extLst>
          </p:cNvPr>
          <p:cNvSpPr>
            <a:spLocks noGrp="1"/>
          </p:cNvSpPr>
          <p:nvPr>
            <p:ph sz="quarter" idx="13"/>
          </p:nvPr>
        </p:nvSpPr>
        <p:spPr/>
        <p:txBody>
          <a:bodyPr/>
          <a:lstStyle/>
          <a:p>
            <a:endParaRPr lang="en-US"/>
          </a:p>
        </p:txBody>
      </p:sp>
      <p:pic>
        <p:nvPicPr>
          <p:cNvPr id="4" name="Picture 3"/>
          <p:cNvPicPr>
            <a:picLocks noChangeAspect="1"/>
          </p:cNvPicPr>
          <p:nvPr/>
        </p:nvPicPr>
        <p:blipFill>
          <a:blip r:embed="rId3"/>
          <a:stretch>
            <a:fillRect/>
          </a:stretch>
        </p:blipFill>
        <p:spPr>
          <a:xfrm>
            <a:off x="1813908" y="1066801"/>
            <a:ext cx="8335584" cy="5524027"/>
          </a:xfrm>
          <a:prstGeom prst="rect">
            <a:avLst/>
          </a:prstGeom>
        </p:spPr>
      </p:pic>
      <p:sp>
        <p:nvSpPr>
          <p:cNvPr id="7" name="TextBox 6"/>
          <p:cNvSpPr txBox="1"/>
          <p:nvPr/>
        </p:nvSpPr>
        <p:spPr>
          <a:xfrm>
            <a:off x="2042508" y="6104095"/>
            <a:ext cx="8106984" cy="523220"/>
          </a:xfrm>
          <a:prstGeom prst="rect">
            <a:avLst/>
          </a:prstGeom>
          <a:solidFill>
            <a:schemeClr val="bg1"/>
          </a:solidFill>
        </p:spPr>
        <p:txBody>
          <a:bodyPr wrap="square" rtlCol="0">
            <a:spAutoFit/>
          </a:bodyPr>
          <a:lstStyle/>
          <a:p>
            <a:pPr defTabSz="914400"/>
            <a:r>
              <a:rPr lang="en-US" sz="1400" dirty="0">
                <a:solidFill>
                  <a:srgbClr val="244582"/>
                </a:solidFill>
                <a:latin typeface="Century Schoolbook"/>
              </a:rPr>
              <a:t>Source: Hazen &amp; Sawyer, Electricity Use and Management in the Municipal Water Supply and Wastewater Industries; Water Research Foundation and EPRI; November 2013</a:t>
            </a:r>
          </a:p>
        </p:txBody>
      </p:sp>
    </p:spTree>
    <p:extLst>
      <p:ext uri="{BB962C8B-B14F-4D97-AF65-F5344CB8AC3E}">
        <p14:creationId xmlns:p14="http://schemas.microsoft.com/office/powerpoint/2010/main" val="2563959177"/>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91750</TotalTime>
  <Words>2620</Words>
  <Application>Microsoft Office PowerPoint</Application>
  <PresentationFormat>Widescreen</PresentationFormat>
  <Paragraphs>178</Paragraphs>
  <Slides>23</Slides>
  <Notes>16</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6" baseType="lpstr">
      <vt:lpstr>Arial</vt:lpstr>
      <vt:lpstr>Calibri</vt:lpstr>
      <vt:lpstr>canada-type-gibson</vt:lpstr>
      <vt:lpstr>Century Schoolbook</vt:lpstr>
      <vt:lpstr>Georgia</vt:lpstr>
      <vt:lpstr>Montserrat</vt:lpstr>
      <vt:lpstr>Poppins</vt:lpstr>
      <vt:lpstr>Segoe UI</vt:lpstr>
      <vt:lpstr>Source Sans Pro</vt:lpstr>
      <vt:lpstr>Times New Roman</vt:lpstr>
      <vt:lpstr>Tw Cen MT</vt:lpstr>
      <vt:lpstr>Droplet</vt:lpstr>
      <vt:lpstr>Worksheet</vt:lpstr>
      <vt:lpstr>October 2018 </vt:lpstr>
      <vt:lpstr>Overview of the water use cycle</vt:lpstr>
      <vt:lpstr>PowerPoint Presentation</vt:lpstr>
      <vt:lpstr>Typical WWTP Process</vt:lpstr>
      <vt:lpstr>U.S. Municipal wastewater treatment industry: 15,000+ Plants treating 33,000 Million Gal/day</vt:lpstr>
      <vt:lpstr>Distribution of WWTP’s in CA</vt:lpstr>
      <vt:lpstr>Wastewater treatment is performed using three major technologies</vt:lpstr>
      <vt:lpstr>Key Regulatory Driver for WWTP relates to quality of discharge</vt:lpstr>
      <vt:lpstr>Typical energy use in  wastewater treatment plants</vt:lpstr>
      <vt:lpstr>PowerPoint Presentation</vt:lpstr>
      <vt:lpstr>How WWTP’s benefit from Renewables, chp, and energy storage</vt:lpstr>
      <vt:lpstr>Hyperion WWTP-LOS ANGELES</vt:lpstr>
      <vt:lpstr>Orange County Sanitation District and  Orange county Water District</vt:lpstr>
      <vt:lpstr>PowerPoint Presentation</vt:lpstr>
      <vt:lpstr>Phoenix 91st  WWTP to Palo Verde Nuclear Plant, AZ</vt:lpstr>
      <vt:lpstr>Palo verde Nuclear Generating Station, AZ</vt:lpstr>
      <vt:lpstr>PowerPoint Presentation</vt:lpstr>
      <vt:lpstr>Victor Valley Wastewater Reclamation Facility, CA</vt:lpstr>
      <vt:lpstr>Tijuana River WATERShED Management-CA and Mexico</vt:lpstr>
      <vt:lpstr>Why Energy Resiliency Is a good thing at a WWTP</vt:lpstr>
      <vt:lpstr>how different technical tactics address WWTP challenges</vt:lpstr>
      <vt:lpstr>Isn’t beneficial water reuse at the heart  of the water energy nexus</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dc:creator>
  <cp:lastModifiedBy>Sierra Dall</cp:lastModifiedBy>
  <cp:revision>1175</cp:revision>
  <dcterms:created xsi:type="dcterms:W3CDTF">2014-02-25T21:06:17Z</dcterms:created>
  <dcterms:modified xsi:type="dcterms:W3CDTF">2023-08-25T12:53:12Z</dcterms:modified>
</cp:coreProperties>
</file>