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302" r:id="rId2"/>
    <p:sldId id="1311" r:id="rId3"/>
    <p:sldId id="1321" r:id="rId4"/>
    <p:sldId id="1322" r:id="rId5"/>
    <p:sldId id="1325" r:id="rId6"/>
    <p:sldId id="1316" r:id="rId7"/>
    <p:sldId id="1323" r:id="rId8"/>
    <p:sldId id="1324" r:id="rId9"/>
    <p:sldId id="1307" r:id="rId10"/>
    <p:sldId id="131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51A44-3D1F-49ED-A36A-637798CD4A46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C3BC9-C315-4BFF-BF6A-3438A427B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4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7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80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59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87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1119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0158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50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2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420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DEA782-D8C7-46E2-808E-C4101D8A02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40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95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02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9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1337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07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0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70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9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8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49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10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44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7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5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5/3/2022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11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5/3/2022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Robert Perry/Synergistic Solutions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221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allwhitebackground.com/plain-vector-white-background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mailto:Robert.Perry108@gmail.com" TargetMode="External"/><Relationship Id="rId4" Type="http://schemas.openxmlformats.org/officeDocument/2006/relationships/hyperlink" Target="http://www.allwhitebackground.com/plain-vector-white-background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.ca.gov/event/workshop/2023-09/iepr-commissioner-workshop-potential-growth-hydrogen?utm_medium=email&amp;utm_source=govdelivery" TargetMode="External"/><Relationship Id="rId5" Type="http://schemas.openxmlformats.org/officeDocument/2006/relationships/hyperlink" Target="https://efiling.energy.ca.gov/GetDocument.aspx?tn=252166&amp;DocumentContentId=87167" TargetMode="External"/><Relationship Id="rId4" Type="http://schemas.openxmlformats.org/officeDocument/2006/relationships/hyperlink" Target="https://efiling.energy.ca.gov/GetDocument.aspx?tn=25237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y.ca.gov/solicitations/2023-09/gfo-23-602-charging-and-refueling-infrastructure-transport-californi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eantechnica.com/2020/06/25/west-coast-electric-utilities-map-out-i-5-electric-truck-charging-sites/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OG9_zYVJiA?si=skZiD3FIHCpOaG6f&amp;t=8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6811-F5DD-4C37-813E-AEC81461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4" y="429724"/>
            <a:ext cx="10972800" cy="2313475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Systemic Benefits </a:t>
            </a:r>
            <a:b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of Hydrogen Electrolysis</a:t>
            </a:r>
            <a:br>
              <a:rPr lang="en-US" sz="5300" b="1" dirty="0">
                <a:solidFill>
                  <a:srgbClr val="7030A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22E1E-481C-4760-BED8-06CF4B745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2751" y="3202784"/>
            <a:ext cx="3423249" cy="1673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Robert Perry,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Principal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HGMaruGothicMPRO" panose="020B0400000000000000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September 27, 2023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D2381AA-F607-433C-BFA8-69375D741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4" y="2743199"/>
            <a:ext cx="2594239" cy="25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00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6811-F5DD-4C37-813E-AEC814614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204" y="429724"/>
            <a:ext cx="10972800" cy="2313475"/>
          </a:xfrm>
        </p:spPr>
        <p:txBody>
          <a:bodyPr>
            <a:normAutofit/>
          </a:bodyPr>
          <a:lstStyle/>
          <a:p>
            <a:r>
              <a:rPr lang="en-US" sz="5300" b="1" dirty="0">
                <a:solidFill>
                  <a:srgbClr val="00B05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Thank You!</a:t>
            </a:r>
            <a:br>
              <a:rPr lang="en-US" sz="5300" b="1" dirty="0">
                <a:solidFill>
                  <a:srgbClr val="7030A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</a:br>
            <a:endParaRPr lang="en-US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E22E1E-481C-4760-BED8-06CF4B745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31" y="3202784"/>
            <a:ext cx="4990769" cy="16732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Robert Perry, Principal Analyst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Robert.Perry108@gmail.com</a:t>
            </a:r>
            <a:endParaRPr lang="en-US" sz="2000" b="1" dirty="0">
              <a:solidFill>
                <a:srgbClr val="0070C0"/>
              </a:solidFill>
              <a:effectLst/>
              <a:latin typeface="Century Gothic" panose="020B0502020202020204" pitchFamily="34" charset="0"/>
              <a:ea typeface="HGMaruGothicMPRO" panose="020B0400000000000000" pitchFamily="34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HGMaruGothicMPRO" panose="020B0400000000000000" pitchFamily="34" charset="-128"/>
              </a:rPr>
              <a:t>(818) 384-4557</a:t>
            </a:r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8D2381AA-F607-433C-BFA8-69375D7417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604" y="2743199"/>
            <a:ext cx="2594239" cy="259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7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5437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Some Background Observations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9A4BD-E1DA-381E-151F-1DF3396D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16550"/>
            <a:ext cx="10353762" cy="4574649"/>
          </a:xfrm>
        </p:spPr>
        <p:txBody>
          <a:bodyPr>
            <a:normAutofit fontScale="92500"/>
          </a:bodyPr>
          <a:lstStyle/>
          <a:p>
            <a:r>
              <a:rPr lang="en-US" b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Legacy Energy Infrastructure</a:t>
            </a: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Based on 100% stored energy in fossil fuels, generation can be closely matched to consumption, allowing for operations within tight margins.</a:t>
            </a:r>
          </a:p>
          <a:p>
            <a:r>
              <a:rPr lang="en-US" b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Renewable Energy Infrastructure</a:t>
            </a: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 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Variations in generation require flexible systems based on </a:t>
            </a:r>
            <a:r>
              <a:rPr lang="en-US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planned surplus generation 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to ensure sufficient direct electrification in fallow periods, with secondary uses for excess capacity, resulting in zero curtailment.</a:t>
            </a:r>
          </a:p>
          <a:p>
            <a:r>
              <a:rPr lang="en-US" b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It’s Algebra v. Geometry</a:t>
            </a: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Fossil-Fuel dispatchability allows for precise balancing of generation and load.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Renewable systems require a more geometric analysis using Venn diagrams</a:t>
            </a:r>
          </a:p>
          <a:p>
            <a:r>
              <a:rPr lang="en-US" b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Modular Renewable Technologies Allow for Scale (in both Directions)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There are Macro- to Mid- to Micro-Solutions for every Situation</a:t>
            </a:r>
          </a:p>
        </p:txBody>
      </p:sp>
    </p:spTree>
    <p:extLst>
      <p:ext uri="{BB962C8B-B14F-4D97-AF65-F5344CB8AC3E}">
        <p14:creationId xmlns:p14="http://schemas.microsoft.com/office/powerpoint/2010/main" val="687256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71503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Resilience from a Demand-Side Perspective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754237-CD4E-BFD0-8998-59862B842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212" y="1260684"/>
            <a:ext cx="9262630" cy="5183267"/>
          </a:xfrm>
        </p:spPr>
      </p:pic>
    </p:spTree>
    <p:extLst>
      <p:ext uri="{BB962C8B-B14F-4D97-AF65-F5344CB8AC3E}">
        <p14:creationId xmlns:p14="http://schemas.microsoft.com/office/powerpoint/2010/main" val="178058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6374EF5-E95A-02CB-4FAF-C05C227445BE}"/>
              </a:ext>
            </a:extLst>
          </p:cNvPr>
          <p:cNvSpPr/>
          <p:nvPr/>
        </p:nvSpPr>
        <p:spPr>
          <a:xfrm>
            <a:off x="8719396" y="1731260"/>
            <a:ext cx="3121151" cy="3395480"/>
          </a:xfrm>
          <a:prstGeom prst="ellipse">
            <a:avLst/>
          </a:prstGeom>
          <a:solidFill>
            <a:srgbClr val="00B050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>
                <a:ln>
                  <a:solidFill>
                    <a:schemeClr val="accent1">
                      <a:shade val="15000"/>
                    </a:schemeClr>
                  </a:solidFill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Electrolysis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5437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Resilience Supply-Side Implications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9A4BD-E1DA-381E-151F-1DF3396D9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563814"/>
            <a:ext cx="5042141" cy="4574649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chemeClr val="bg1"/>
                </a:solidFill>
                <a:effectLst/>
              </a:rPr>
              <a:t>Resilience Requires that Sub-Optimal Generation Scenarios still Meet Demand</a:t>
            </a:r>
            <a:r>
              <a:rPr lang="en-US" b="1" dirty="0">
                <a:solidFill>
                  <a:schemeClr val="bg1"/>
                </a:solidFill>
                <a:effectLst/>
              </a:rPr>
              <a:t>.</a:t>
            </a:r>
          </a:p>
          <a:p>
            <a:r>
              <a:rPr lang="en-US" b="1" u="sng" dirty="0">
                <a:solidFill>
                  <a:schemeClr val="bg1"/>
                </a:solidFill>
                <a:effectLst/>
              </a:rPr>
              <a:t>Planned System Excess Assures Reliable Supply Under Most Conditions</a:t>
            </a:r>
            <a:r>
              <a:rPr lang="en-US" b="1" dirty="0">
                <a:solidFill>
                  <a:schemeClr val="bg1"/>
                </a:solidFill>
                <a:effectLst/>
              </a:rPr>
              <a:t>.</a:t>
            </a:r>
          </a:p>
          <a:p>
            <a:r>
              <a:rPr lang="en-US" b="1" u="sng" dirty="0">
                <a:solidFill>
                  <a:schemeClr val="bg1"/>
                </a:solidFill>
                <a:effectLst/>
              </a:rPr>
              <a:t>Energy Curtailment is Virtually Eliminated</a:t>
            </a:r>
            <a:r>
              <a:rPr lang="en-US" b="1" dirty="0">
                <a:solidFill>
                  <a:schemeClr val="bg1"/>
                </a:solidFill>
                <a:effectLst/>
              </a:rPr>
              <a:t>: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/>
              </a:rPr>
              <a:t>All excess can be redirected to electrolysis</a:t>
            </a:r>
          </a:p>
          <a:p>
            <a:pPr lvl="1"/>
            <a:r>
              <a:rPr lang="en-US" b="1" dirty="0">
                <a:solidFill>
                  <a:schemeClr val="bg1"/>
                </a:solidFill>
                <a:effectLst/>
              </a:rPr>
              <a:t>During shortages, electrolytic hydrogen production is the only resource curtailed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7200BE-22F0-6CD6-5C0A-33696B7B774B}"/>
              </a:ext>
            </a:extLst>
          </p:cNvPr>
          <p:cNvSpPr/>
          <p:nvPr/>
        </p:nvSpPr>
        <p:spPr>
          <a:xfrm>
            <a:off x="5267596" y="1563814"/>
            <a:ext cx="4221637" cy="3880119"/>
          </a:xfrm>
          <a:prstGeom prst="ellipse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Renewable </a:t>
            </a:r>
          </a:p>
          <a:p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5C94DA-2C14-85F8-40B0-5C136629C71B}"/>
              </a:ext>
            </a:extLst>
          </p:cNvPr>
          <p:cNvSpPr txBox="1"/>
          <p:nvPr/>
        </p:nvSpPr>
        <p:spPr>
          <a:xfrm>
            <a:off x="8761149" y="2967335"/>
            <a:ext cx="7280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Fuel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Cell</a:t>
            </a:r>
          </a:p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2A5CCE-D87F-4294-5804-6543D46FDB32}"/>
              </a:ext>
            </a:extLst>
          </p:cNvPr>
          <p:cNvCxnSpPr>
            <a:cxnSpLocks/>
          </p:cNvCxnSpPr>
          <p:nvPr/>
        </p:nvCxnSpPr>
        <p:spPr>
          <a:xfrm>
            <a:off x="6708710" y="2640563"/>
            <a:ext cx="4217437" cy="0"/>
          </a:xfrm>
          <a:prstGeom prst="straightConnector1">
            <a:avLst/>
          </a:prstGeom>
          <a:ln w="635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CD4423F-7908-73EF-580F-F86AFEB4EF3C}"/>
              </a:ext>
            </a:extLst>
          </p:cNvPr>
          <p:cNvSpPr txBox="1"/>
          <p:nvPr/>
        </p:nvSpPr>
        <p:spPr>
          <a:xfrm>
            <a:off x="7656525" y="2065367"/>
            <a:ext cx="293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Ratio Adjustment for </a:t>
            </a:r>
          </a:p>
          <a:p>
            <a:r>
              <a:rPr lang="en-US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Environmental Variations</a:t>
            </a:r>
          </a:p>
        </p:txBody>
      </p:sp>
    </p:spTree>
    <p:extLst>
      <p:ext uri="{BB962C8B-B14F-4D97-AF65-F5344CB8AC3E}">
        <p14:creationId xmlns:p14="http://schemas.microsoft.com/office/powerpoint/2010/main" val="422306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365103"/>
            <a:ext cx="11001609" cy="5437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Debating the 3 PTC Pillars of Green H2 Production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1270" y="6492875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pic>
        <p:nvPicPr>
          <p:cNvPr id="8" name="Content Placeholder 7" descr="A close-up of a paper&#10;&#10;Description automatically generated">
            <a:extLst>
              <a:ext uri="{FF2B5EF4-FFF2-40B4-BE49-F238E27FC236}">
                <a16:creationId xmlns:a16="http://schemas.microsoft.com/office/drawing/2014/main" id="{E0CCF7FF-F1F8-5C76-BAF1-50D23C19B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99" y="1154851"/>
            <a:ext cx="8784289" cy="494779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9F125A-A0A8-A062-5FCA-7C484F97A811}"/>
              </a:ext>
            </a:extLst>
          </p:cNvPr>
          <p:cNvSpPr txBox="1"/>
          <p:nvPr/>
        </p:nvSpPr>
        <p:spPr>
          <a:xfrm>
            <a:off x="9419788" y="1053008"/>
            <a:ext cx="239207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Counter Argument to Plug Power</a:t>
            </a:r>
            <a:r>
              <a:rPr lang="en-US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</a:p>
          <a:p>
            <a:endParaRPr lang="en-US" sz="1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Plug Power’s opposition is based on a reactive, centralized arbitrage model that will exacerbate grid congestion, requiring massive transmission investments to be borne by ratepayers.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Rather than </a:t>
            </a:r>
            <a:r>
              <a:rPr lang="en-US" sz="1400" i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proactively co-locating electrolysis with generation to avoid grid stress</a:t>
            </a:r>
            <a:r>
              <a:rPr lang="en-US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the Plug Power arbitrage model relies on curtailment as a lever for off-taking excess generation that is indiscriminately located throughout the transmission grid.</a:t>
            </a: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CACDE-AF9D-5B7F-88F3-740C7A42E493}"/>
              </a:ext>
            </a:extLst>
          </p:cNvPr>
          <p:cNvSpPr txBox="1"/>
          <p:nvPr/>
        </p:nvSpPr>
        <p:spPr>
          <a:xfrm>
            <a:off x="479719" y="6204489"/>
            <a:ext cx="11232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Source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1200" b="1" dirty="0">
                <a:solidFill>
                  <a:srgbClr val="0070C0"/>
                </a:solidFill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Plug Power Comments</a:t>
            </a:r>
            <a:r>
              <a:rPr lang="en-US" sz="1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opposition to </a:t>
            </a:r>
            <a:r>
              <a:rPr lang="en-US" sz="1200" b="1" dirty="0">
                <a:solidFill>
                  <a:srgbClr val="0070C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NRDC Analysis</a:t>
            </a:r>
            <a:r>
              <a:rPr lang="en-US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IEPR Commissioner Workshop on the Potential Growth of Hydrogen, September 8, 2023</a:t>
            </a:r>
            <a:endParaRPr lang="en-US" sz="1200" b="1" i="0" dirty="0">
              <a:solidFill>
                <a:srgbClr val="0070C0"/>
              </a:solidFill>
              <a:effectLst/>
              <a:latin typeface="Century Gothic" panose="020B0502020202020204" pitchFamily="34" charset="0"/>
            </a:endParaRPr>
          </a:p>
          <a:p>
            <a:endParaRPr lang="en-US" sz="12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2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Macro Use Case: Offshore Wind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C4EE6-75D3-AE96-032B-10C107EC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50504"/>
            <a:ext cx="6672864" cy="4840769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Problem: Right-Sizing Transmission Capacity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 Requires a “measure thrice, cut once” approach to avoid costly expansion.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Off-shore Electrolysis Enables OSW Expansion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 Current 10GW could be doubled without adding transmission requirements.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Off-shore Hydrogen Production can be Transported by Ship to Nearby Ports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Port heavy infrastructure an ideal match.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Ports also a distribution point for heavy industry.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1134FC-96B8-FB2E-53ED-074353A87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289" y="1550504"/>
            <a:ext cx="3526785" cy="474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Mid-Use Case: Transit Corridor Refueling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C4EE6-75D3-AE96-032B-10C107EC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550504"/>
            <a:ext cx="7000291" cy="4840769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EVSE is Critical Infrastructure Requiring High Resilience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 The only solution is by developing a high level of co-located distributed capacity to ensure continuous operations.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MW Charging Standard (MCS) will Require Utility-Scale Generation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Fuel-Cell Vehicles: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Must include a power export function similar to bidirectional charging in BEVs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Relevant Proceeding: </a:t>
            </a:r>
            <a:r>
              <a:rPr lang="en-US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GFO-23-602</a:t>
            </a: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– Up to $20 million for 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Charging and Refueling Infrastructure for Transport in </a:t>
            </a:r>
            <a:r>
              <a:rPr lang="en-US" dirty="0" err="1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CALifornia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Provided Along Targeted Highway Segments (CRITICAL PATHS).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72760-E4DA-07EB-B904-4F775A57F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6967" y="1550504"/>
            <a:ext cx="3392021" cy="4748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1459C7-1F81-EB5D-E365-3CE2F6934D31}"/>
              </a:ext>
            </a:extLst>
          </p:cNvPr>
          <p:cNvSpPr txBox="1"/>
          <p:nvPr/>
        </p:nvSpPr>
        <p:spPr>
          <a:xfrm>
            <a:off x="8124999" y="6318090"/>
            <a:ext cx="16289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Source</a:t>
            </a:r>
            <a:r>
              <a:rPr lang="en-US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US" sz="1000" b="1" dirty="0">
                <a:solidFill>
                  <a:srgbClr val="0070C0"/>
                </a:solidFill>
                <a:latin typeface="Century Gothic" panose="020B0502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CleanTechnica</a:t>
            </a:r>
            <a:endParaRPr lang="en-US" sz="1000" b="1" u="sng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6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99" y="414049"/>
            <a:ext cx="10782575" cy="11921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Micro-Use Case: </a:t>
            </a:r>
            <a:b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Commercial-Industrial Zones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4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C4EE6-75D3-AE96-032B-10C107ECD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1781017"/>
            <a:ext cx="6074834" cy="4840769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C-I Infrastructure Offers Massive On-site Capacity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 Flat warehouse roofs and acres of parking can be net generators.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Shared Electrolysis Capacity serves as a Critical Off-ramp for Local Excess Generation.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Strategic location of refueling depots in C-I zones ensures distribution grid reliability/resilience.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Insufficient Local Production can be Offset with distribution of OSW shipments to Ports (See Macro Case)</a:t>
            </a:r>
            <a:r>
              <a:rPr lang="en-US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72760-E4DA-07EB-B904-4F775A57F4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745" r="48745"/>
          <a:stretch/>
        </p:blipFill>
        <p:spPr>
          <a:xfrm>
            <a:off x="2915118" y="1878338"/>
            <a:ext cx="8745052" cy="4022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691739-E7B4-CCEC-E2F1-8C6F6ED07C0B}"/>
              </a:ext>
            </a:extLst>
          </p:cNvPr>
          <p:cNvSpPr txBox="1"/>
          <p:nvPr/>
        </p:nvSpPr>
        <p:spPr>
          <a:xfrm>
            <a:off x="7066797" y="5892198"/>
            <a:ext cx="42114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You-Tube Flyover:</a:t>
            </a:r>
            <a:r>
              <a:rPr lang="en-US" sz="1100" dirty="0"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</a:t>
            </a:r>
          </a:p>
          <a:p>
            <a:r>
              <a:rPr lang="en-US" sz="1100" dirty="0">
                <a:solidFill>
                  <a:srgbClr val="0070C0"/>
                </a:solidFill>
                <a:effectLst/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https://youtu.be/HOG9_zYVJiA?si=skZiD3FIHCpOaG6f&amp;t=87</a:t>
            </a:r>
            <a:endParaRPr lang="en-US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4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CBDB-723E-40E0-AFAF-2C2CAE41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401759"/>
            <a:ext cx="10534488" cy="6478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Century Gothic" panose="020B0502020202020204" pitchFamily="34" charset="0"/>
              </a:rPr>
              <a:t>Takeaways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B8A02-6CAB-478B-8F65-FAB9AAD8E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718" y="1240971"/>
            <a:ext cx="10704564" cy="4830654"/>
          </a:xfrm>
        </p:spPr>
        <p:txBody>
          <a:bodyPr>
            <a:normAutofit fontScale="92500" lnSpcReduction="20000"/>
          </a:bodyPr>
          <a:lstStyle/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all cases, </a:t>
            </a:r>
            <a:r>
              <a:rPr lang="en-US" sz="1800" b="1" i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accelerating renewable energy deployment is the overriding objective</a:t>
            </a: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proactive incorporation of electrolysis into system planning guarantees </a:t>
            </a:r>
            <a:r>
              <a:rPr lang="en-US" sz="1800" b="1" i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maximum deployment of resource capacity with little to no grid curtailment</a:t>
            </a:r>
            <a:r>
              <a:rPr lang="en-US" sz="1800" b="1" i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policy towards hydrogen electrolysis is reactive and </a:t>
            </a:r>
            <a:r>
              <a:rPr lang="en-US" sz="1800" b="1" i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positions electrolysis outside or independent of planned renewable energy systems</a:t>
            </a: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Co-located electrolysis withing energy systems </a:t>
            </a:r>
            <a:r>
              <a:rPr lang="en-US" sz="1800" b="1" i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avoids reactive grid stress and is essential for energy system agility/flexibility</a:t>
            </a: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and down the scale spectrum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800" b="1" i="1" u="sng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path to a clean hydrogen economy is fraught with moral hazard</a:t>
            </a: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many concerns by opposition groups are justified. Some hydrogen non-starters are:</a:t>
            </a:r>
          </a:p>
          <a:p>
            <a:pPr marL="66285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Blending hydrogen into natural gas power/transport infrastructure and residential heating.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Decarbonization is a small fraction of the amount blended.</a:t>
            </a:r>
            <a:endParaRPr lang="en-US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85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“Blue” hydrogen production (SMR + CCS).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CCS is unproven, perpetuating fossil fuel production.</a:t>
            </a:r>
            <a:endParaRPr lang="en-US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62850" lvl="1" indent="-28575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Absent technological advances, installation of long hydrogen pipelines.</a:t>
            </a:r>
            <a:r>
              <a:rPr lang="en-US" sz="1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Emerging technologies account for leakage/boil-off but are still conceptual.</a:t>
            </a:r>
            <a:endParaRPr lang="en-US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US" sz="1800" b="1" dirty="0">
              <a:solidFill>
                <a:schemeClr val="bg1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2FA3A5-AF52-4282-9169-3817BDBC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6748" y="6391273"/>
            <a:ext cx="753545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8908EF1-9DF0-4B62-8C1B-ECF79D3F5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95" y="6381749"/>
            <a:ext cx="6672865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Perry/Synergistic Solutions</a:t>
            </a:r>
          </a:p>
        </p:txBody>
      </p:sp>
    </p:spTree>
    <p:extLst>
      <p:ext uri="{BB962C8B-B14F-4D97-AF65-F5344CB8AC3E}">
        <p14:creationId xmlns:p14="http://schemas.microsoft.com/office/powerpoint/2010/main" val="3247917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">
      <a:dk1>
        <a:srgbClr val="000000"/>
      </a:dk1>
      <a:lt1>
        <a:srgbClr val="FFFFFF"/>
      </a:lt1>
      <a:dk2>
        <a:srgbClr val="383620"/>
      </a:dk2>
      <a:lt2>
        <a:srgbClr val="E2E2E8"/>
      </a:lt2>
      <a:accent1>
        <a:srgbClr val="C38A4D"/>
      </a:accent1>
      <a:accent2>
        <a:srgbClr val="ABA439"/>
      </a:accent2>
      <a:accent3>
        <a:srgbClr val="88AD44"/>
      </a:accent3>
      <a:accent4>
        <a:srgbClr val="60B13B"/>
      </a:accent4>
      <a:accent5>
        <a:srgbClr val="47B452"/>
      </a:accent5>
      <a:accent6>
        <a:srgbClr val="3BB178"/>
      </a:accent6>
      <a:hlink>
        <a:srgbClr val="30905A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14095</TotalTime>
  <Words>799</Words>
  <Application>Microsoft Office PowerPoint</Application>
  <PresentationFormat>Widescreen</PresentationFormat>
  <Paragraphs>91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Georgia Pro Cond Light</vt:lpstr>
      <vt:lpstr>Speak Pro</vt:lpstr>
      <vt:lpstr>Wingdings</vt:lpstr>
      <vt:lpstr>Wingdings 2</vt:lpstr>
      <vt:lpstr>SlateVTI</vt:lpstr>
      <vt:lpstr>Systemic Benefits  of Hydrogen Electrolysis </vt:lpstr>
      <vt:lpstr>Some Background Observations</vt:lpstr>
      <vt:lpstr>Resilience from a Demand-Side Perspective</vt:lpstr>
      <vt:lpstr>Resilience Supply-Side Implications</vt:lpstr>
      <vt:lpstr>Debating the 3 PTC Pillars of Green H2 Production</vt:lpstr>
      <vt:lpstr>Macro Use Case: Offshore Wind</vt:lpstr>
      <vt:lpstr>Mid-Use Case: Transit Corridor Refueling</vt:lpstr>
      <vt:lpstr>Micro-Use Case:  Commercial-Industrial Zones</vt:lpstr>
      <vt:lpstr>Takeaways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Price Integration: An Energy Transition Prerequisite</dc:title>
  <dc:creator>Robert Perry</dc:creator>
  <cp:lastModifiedBy>Sierra Dall</cp:lastModifiedBy>
  <cp:revision>114</cp:revision>
  <dcterms:created xsi:type="dcterms:W3CDTF">2021-07-26T23:54:34Z</dcterms:created>
  <dcterms:modified xsi:type="dcterms:W3CDTF">2023-09-27T15:56:22Z</dcterms:modified>
</cp:coreProperties>
</file>