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6"/>
  </p:notesMasterIdLst>
  <p:sldIdLst>
    <p:sldId id="2076" r:id="rId2"/>
    <p:sldId id="2140" r:id="rId3"/>
    <p:sldId id="1651" r:id="rId4"/>
    <p:sldId id="1650" r:id="rId5"/>
    <p:sldId id="2159" r:id="rId6"/>
    <p:sldId id="2158" r:id="rId7"/>
    <p:sldId id="1653" r:id="rId8"/>
    <p:sldId id="2144" r:id="rId9"/>
    <p:sldId id="2138" r:id="rId10"/>
    <p:sldId id="2134" r:id="rId11"/>
    <p:sldId id="2146" r:id="rId12"/>
    <p:sldId id="2139" r:id="rId13"/>
    <p:sldId id="2155" r:id="rId14"/>
    <p:sldId id="2156" r:id="rId15"/>
    <p:sldId id="2147" r:id="rId16"/>
    <p:sldId id="2148" r:id="rId17"/>
    <p:sldId id="2149" r:id="rId18"/>
    <p:sldId id="2150" r:id="rId19"/>
    <p:sldId id="2157" r:id="rId20"/>
    <p:sldId id="2151" r:id="rId21"/>
    <p:sldId id="2137" r:id="rId22"/>
    <p:sldId id="2161" r:id="rId23"/>
    <p:sldId id="2160" r:id="rId24"/>
    <p:sldId id="2163" r:id="rId25"/>
    <p:sldId id="2152" r:id="rId26"/>
    <p:sldId id="2153" r:id="rId27"/>
    <p:sldId id="2154" r:id="rId28"/>
    <p:sldId id="2145" r:id="rId29"/>
    <p:sldId id="1962" r:id="rId30"/>
    <p:sldId id="2141" r:id="rId31"/>
    <p:sldId id="2142" r:id="rId32"/>
    <p:sldId id="1652" r:id="rId33"/>
    <p:sldId id="1761" r:id="rId34"/>
    <p:sldId id="1763"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61" autoAdjust="0"/>
    <p:restoredTop sz="94660"/>
  </p:normalViewPr>
  <p:slideViewPr>
    <p:cSldViewPr snapToGrid="0">
      <p:cViewPr varScale="1">
        <p:scale>
          <a:sx n="79" d="100"/>
          <a:sy n="79" d="100"/>
        </p:scale>
        <p:origin x="1239" y="2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DD59F2-D342-462E-A6E6-3FDF3DF8FCBE}" type="datetimeFigureOut">
              <a:rPr lang="en-US" smtClean="0"/>
              <a:t>10/26/2023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7782E2-DD20-4BBC-B375-653DB8F49465}" type="slidenum">
              <a:rPr lang="en-US" smtClean="0"/>
              <a:t>‹#›</a:t>
            </a:fld>
            <a:endParaRPr lang="en-US"/>
          </a:p>
        </p:txBody>
      </p:sp>
    </p:spTree>
    <p:extLst>
      <p:ext uri="{BB962C8B-B14F-4D97-AF65-F5344CB8AC3E}">
        <p14:creationId xmlns:p14="http://schemas.microsoft.com/office/powerpoint/2010/main" val="3543027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6BAC258-D5A7-F949-B3BC-8E9B2CBED228}" type="slidenum">
              <a:rPr lang="en-US" altLang="en-US" smtClean="0"/>
              <a:pPr>
                <a:defRPr/>
              </a:pPr>
              <a:t>1</a:t>
            </a:fld>
            <a:endParaRPr lang="en-US" altLang="en-US"/>
          </a:p>
        </p:txBody>
      </p:sp>
    </p:spTree>
    <p:extLst>
      <p:ext uri="{BB962C8B-B14F-4D97-AF65-F5344CB8AC3E}">
        <p14:creationId xmlns:p14="http://schemas.microsoft.com/office/powerpoint/2010/main" val="3003477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35844" name="Slide Number Placeholder 3"/>
          <p:cNvSpPr txBox="1">
            <a:spLocks noGrp="1"/>
          </p:cNvSpPr>
          <p:nvPr/>
        </p:nvSpPr>
        <p:spPr bwMode="auto">
          <a:xfrm>
            <a:off x="4008708" y="8893296"/>
            <a:ext cx="3066733" cy="468154"/>
          </a:xfrm>
          <a:prstGeom prst="rect">
            <a:avLst/>
          </a:prstGeom>
          <a:noFill/>
          <a:ln w="9525">
            <a:noFill/>
            <a:miter lim="800000"/>
            <a:headEnd/>
            <a:tailEnd/>
          </a:ln>
        </p:spPr>
        <p:txBody>
          <a:bodyPr lIns="93900" tIns="46950" rIns="93900" bIns="46950" anchor="b"/>
          <a:lstStyle/>
          <a:p>
            <a:pPr marL="0" marR="0" lvl="0" indent="0" algn="r" defTabSz="457200" rtl="0" eaLnBrk="0" fontAlgn="base" latinLnBrk="0" hangingPunct="0">
              <a:lnSpc>
                <a:spcPct val="100000"/>
              </a:lnSpc>
              <a:spcBef>
                <a:spcPct val="0"/>
              </a:spcBef>
              <a:spcAft>
                <a:spcPct val="0"/>
              </a:spcAft>
              <a:buClrTx/>
              <a:buSzTx/>
              <a:buFontTx/>
              <a:buNone/>
              <a:tabLst/>
              <a:defRPr/>
            </a:pPr>
            <a:fld id="{7EA841E0-2D0D-4211-ACAE-C96B997E0FCF}" type="slidenum">
              <a:rPr kumimoji="0" lang="en-US" sz="1200" b="0" i="0" u="none" strike="noStrike" kern="1200" cap="none" spc="0" normalizeH="0" baseline="0" noProof="0">
                <a:ln>
                  <a:noFill/>
                </a:ln>
                <a:solidFill>
                  <a:prstClr val="black"/>
                </a:solidFill>
                <a:effectLst/>
                <a:uLnTx/>
                <a:uFillTx/>
                <a:latin typeface="Calibri" pitchFamily="34" charset="0"/>
                <a:ea typeface="MS PGothic"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itchFamily="34" charset="0"/>
              <a:ea typeface="MS PGothic" panose="020B0600070205080204" pitchFamily="34" charset="-128"/>
              <a:cs typeface="+mn-cs"/>
            </a:endParaRPr>
          </a:p>
        </p:txBody>
      </p:sp>
    </p:spTree>
    <p:extLst>
      <p:ext uri="{BB962C8B-B14F-4D97-AF65-F5344CB8AC3E}">
        <p14:creationId xmlns:p14="http://schemas.microsoft.com/office/powerpoint/2010/main" val="16475116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35844" name="Slide Number Placeholder 3"/>
          <p:cNvSpPr txBox="1">
            <a:spLocks noGrp="1"/>
          </p:cNvSpPr>
          <p:nvPr/>
        </p:nvSpPr>
        <p:spPr bwMode="auto">
          <a:xfrm>
            <a:off x="4008708" y="8893296"/>
            <a:ext cx="3066733" cy="468154"/>
          </a:xfrm>
          <a:prstGeom prst="rect">
            <a:avLst/>
          </a:prstGeom>
          <a:noFill/>
          <a:ln w="9525">
            <a:noFill/>
            <a:miter lim="800000"/>
            <a:headEnd/>
            <a:tailEnd/>
          </a:ln>
        </p:spPr>
        <p:txBody>
          <a:bodyPr lIns="93900" tIns="46950" rIns="93900" bIns="46950" anchor="b"/>
          <a:lstStyle/>
          <a:p>
            <a:pPr marL="0" marR="0" lvl="0" indent="0" algn="r" defTabSz="457200" rtl="0" eaLnBrk="0" fontAlgn="base" latinLnBrk="0" hangingPunct="0">
              <a:lnSpc>
                <a:spcPct val="100000"/>
              </a:lnSpc>
              <a:spcBef>
                <a:spcPct val="0"/>
              </a:spcBef>
              <a:spcAft>
                <a:spcPct val="0"/>
              </a:spcAft>
              <a:buClrTx/>
              <a:buSzTx/>
              <a:buFontTx/>
              <a:buNone/>
              <a:tabLst/>
              <a:defRPr/>
            </a:pPr>
            <a:fld id="{7EA841E0-2D0D-4211-ACAE-C96B997E0FCF}" type="slidenum">
              <a:rPr kumimoji="0" lang="en-US" sz="1200" b="0" i="0" u="none" strike="noStrike" kern="1200" cap="none" spc="0" normalizeH="0" baseline="0" noProof="0">
                <a:ln>
                  <a:noFill/>
                </a:ln>
                <a:solidFill>
                  <a:prstClr val="black"/>
                </a:solidFill>
                <a:effectLst/>
                <a:uLnTx/>
                <a:uFillTx/>
                <a:latin typeface="Calibri" pitchFamily="34" charset="0"/>
                <a:ea typeface="MS PGothic"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itchFamily="34" charset="0"/>
              <a:ea typeface="MS PGothic" panose="020B0600070205080204" pitchFamily="34" charset="-128"/>
              <a:cs typeface="+mn-cs"/>
            </a:endParaRPr>
          </a:p>
        </p:txBody>
      </p:sp>
    </p:spTree>
    <p:extLst>
      <p:ext uri="{BB962C8B-B14F-4D97-AF65-F5344CB8AC3E}">
        <p14:creationId xmlns:p14="http://schemas.microsoft.com/office/powerpoint/2010/main" val="528312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35844" name="Slide Number Placeholder 3"/>
          <p:cNvSpPr txBox="1">
            <a:spLocks noGrp="1"/>
          </p:cNvSpPr>
          <p:nvPr/>
        </p:nvSpPr>
        <p:spPr bwMode="auto">
          <a:xfrm>
            <a:off x="4008708" y="8893296"/>
            <a:ext cx="3066733" cy="468154"/>
          </a:xfrm>
          <a:prstGeom prst="rect">
            <a:avLst/>
          </a:prstGeom>
          <a:noFill/>
          <a:ln w="9525">
            <a:noFill/>
            <a:miter lim="800000"/>
            <a:headEnd/>
            <a:tailEnd/>
          </a:ln>
        </p:spPr>
        <p:txBody>
          <a:bodyPr lIns="93900" tIns="46950" rIns="93900" bIns="46950" anchor="b"/>
          <a:lstStyle/>
          <a:p>
            <a:pPr marL="0" marR="0" lvl="0" indent="0" algn="r" defTabSz="457200" rtl="0" eaLnBrk="0" fontAlgn="base" latinLnBrk="0" hangingPunct="0">
              <a:lnSpc>
                <a:spcPct val="100000"/>
              </a:lnSpc>
              <a:spcBef>
                <a:spcPct val="0"/>
              </a:spcBef>
              <a:spcAft>
                <a:spcPct val="0"/>
              </a:spcAft>
              <a:buClrTx/>
              <a:buSzTx/>
              <a:buFontTx/>
              <a:buNone/>
              <a:tabLst/>
              <a:defRPr/>
            </a:pPr>
            <a:fld id="{7EA841E0-2D0D-4211-ACAE-C96B997E0FCF}" type="slidenum">
              <a:rPr kumimoji="0" lang="en-US" sz="1200" b="0" i="0" u="none" strike="noStrike" kern="1200" cap="none" spc="0" normalizeH="0" baseline="0" noProof="0">
                <a:ln>
                  <a:noFill/>
                </a:ln>
                <a:solidFill>
                  <a:prstClr val="black"/>
                </a:solidFill>
                <a:effectLst/>
                <a:uLnTx/>
                <a:uFillTx/>
                <a:latin typeface="Calibri" pitchFamily="34" charset="0"/>
                <a:ea typeface="MS PGothic"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itchFamily="34" charset="0"/>
              <a:ea typeface="MS PGothic" panose="020B0600070205080204" pitchFamily="34" charset="-128"/>
              <a:cs typeface="+mn-cs"/>
            </a:endParaRPr>
          </a:p>
        </p:txBody>
      </p:sp>
    </p:spTree>
    <p:extLst>
      <p:ext uri="{BB962C8B-B14F-4D97-AF65-F5344CB8AC3E}">
        <p14:creationId xmlns:p14="http://schemas.microsoft.com/office/powerpoint/2010/main" val="3782584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35844" name="Slide Number Placeholder 3"/>
          <p:cNvSpPr txBox="1">
            <a:spLocks noGrp="1"/>
          </p:cNvSpPr>
          <p:nvPr/>
        </p:nvSpPr>
        <p:spPr bwMode="auto">
          <a:xfrm>
            <a:off x="4008708" y="8893296"/>
            <a:ext cx="3066733" cy="468154"/>
          </a:xfrm>
          <a:prstGeom prst="rect">
            <a:avLst/>
          </a:prstGeom>
          <a:noFill/>
          <a:ln w="9525">
            <a:noFill/>
            <a:miter lim="800000"/>
            <a:headEnd/>
            <a:tailEnd/>
          </a:ln>
        </p:spPr>
        <p:txBody>
          <a:bodyPr lIns="93900" tIns="46950" rIns="93900" bIns="46950" anchor="b"/>
          <a:lstStyle/>
          <a:p>
            <a:pPr marL="0" marR="0" lvl="0" indent="0" algn="r" defTabSz="457200" rtl="0" eaLnBrk="0" fontAlgn="base" latinLnBrk="0" hangingPunct="0">
              <a:lnSpc>
                <a:spcPct val="100000"/>
              </a:lnSpc>
              <a:spcBef>
                <a:spcPct val="0"/>
              </a:spcBef>
              <a:spcAft>
                <a:spcPct val="0"/>
              </a:spcAft>
              <a:buClrTx/>
              <a:buSzTx/>
              <a:buFontTx/>
              <a:buNone/>
              <a:tabLst/>
              <a:defRPr/>
            </a:pPr>
            <a:fld id="{7EA841E0-2D0D-4211-ACAE-C96B997E0FCF}" type="slidenum">
              <a:rPr kumimoji="0" lang="en-US" sz="1200" b="0" i="0" u="none" strike="noStrike" kern="1200" cap="none" spc="0" normalizeH="0" baseline="0" noProof="0">
                <a:ln>
                  <a:noFill/>
                </a:ln>
                <a:solidFill>
                  <a:prstClr val="black"/>
                </a:solidFill>
                <a:effectLst/>
                <a:uLnTx/>
                <a:uFillTx/>
                <a:latin typeface="Calibri" pitchFamily="34" charset="0"/>
                <a:ea typeface="MS PGothic"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itchFamily="34" charset="0"/>
              <a:ea typeface="MS PGothic" panose="020B0600070205080204" pitchFamily="34" charset="-128"/>
              <a:cs typeface="+mn-cs"/>
            </a:endParaRPr>
          </a:p>
        </p:txBody>
      </p:sp>
    </p:spTree>
    <p:extLst>
      <p:ext uri="{BB962C8B-B14F-4D97-AF65-F5344CB8AC3E}">
        <p14:creationId xmlns:p14="http://schemas.microsoft.com/office/powerpoint/2010/main" val="2936769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35844" name="Slide Number Placeholder 3"/>
          <p:cNvSpPr txBox="1">
            <a:spLocks noGrp="1"/>
          </p:cNvSpPr>
          <p:nvPr/>
        </p:nvSpPr>
        <p:spPr bwMode="auto">
          <a:xfrm>
            <a:off x="4008708" y="8893296"/>
            <a:ext cx="3066733" cy="468154"/>
          </a:xfrm>
          <a:prstGeom prst="rect">
            <a:avLst/>
          </a:prstGeom>
          <a:noFill/>
          <a:ln w="9525">
            <a:noFill/>
            <a:miter lim="800000"/>
            <a:headEnd/>
            <a:tailEnd/>
          </a:ln>
        </p:spPr>
        <p:txBody>
          <a:bodyPr lIns="93900" tIns="46950" rIns="93900" bIns="46950" anchor="b"/>
          <a:lstStyle/>
          <a:p>
            <a:pPr marL="0" marR="0" lvl="0" indent="0" algn="r" defTabSz="457200" rtl="0" eaLnBrk="0" fontAlgn="base" latinLnBrk="0" hangingPunct="0">
              <a:lnSpc>
                <a:spcPct val="100000"/>
              </a:lnSpc>
              <a:spcBef>
                <a:spcPct val="0"/>
              </a:spcBef>
              <a:spcAft>
                <a:spcPct val="0"/>
              </a:spcAft>
              <a:buClrTx/>
              <a:buSzTx/>
              <a:buFontTx/>
              <a:buNone/>
              <a:tabLst/>
              <a:defRPr/>
            </a:pPr>
            <a:fld id="{7EA841E0-2D0D-4211-ACAE-C96B997E0FCF}" type="slidenum">
              <a:rPr kumimoji="0" lang="en-US" sz="1200" b="0" i="0" u="none" strike="noStrike" kern="1200" cap="none" spc="0" normalizeH="0" baseline="0" noProof="0">
                <a:ln>
                  <a:noFill/>
                </a:ln>
                <a:solidFill>
                  <a:prstClr val="black"/>
                </a:solidFill>
                <a:effectLst/>
                <a:uLnTx/>
                <a:uFillTx/>
                <a:latin typeface="Calibri" pitchFamily="34" charset="0"/>
                <a:ea typeface="MS PGothic"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itchFamily="34" charset="0"/>
              <a:ea typeface="MS PGothic" panose="020B0600070205080204" pitchFamily="34" charset="-128"/>
              <a:cs typeface="+mn-cs"/>
            </a:endParaRPr>
          </a:p>
        </p:txBody>
      </p:sp>
    </p:spTree>
    <p:extLst>
      <p:ext uri="{BB962C8B-B14F-4D97-AF65-F5344CB8AC3E}">
        <p14:creationId xmlns:p14="http://schemas.microsoft.com/office/powerpoint/2010/main" val="1288163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16" name="Google Shape;11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9821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35844" name="Slide Number Placeholder 3"/>
          <p:cNvSpPr txBox="1">
            <a:spLocks noGrp="1"/>
          </p:cNvSpPr>
          <p:nvPr/>
        </p:nvSpPr>
        <p:spPr bwMode="auto">
          <a:xfrm>
            <a:off x="4008708" y="8893296"/>
            <a:ext cx="3066733" cy="468154"/>
          </a:xfrm>
          <a:prstGeom prst="rect">
            <a:avLst/>
          </a:prstGeom>
          <a:noFill/>
          <a:ln w="9525">
            <a:noFill/>
            <a:miter lim="800000"/>
            <a:headEnd/>
            <a:tailEnd/>
          </a:ln>
        </p:spPr>
        <p:txBody>
          <a:bodyPr lIns="93900" tIns="46950" rIns="93900" bIns="46950" anchor="b"/>
          <a:lstStyle/>
          <a:p>
            <a:pPr marL="0" marR="0" lvl="0" indent="0" algn="r" defTabSz="457200" rtl="0" eaLnBrk="0" fontAlgn="base" latinLnBrk="0" hangingPunct="0">
              <a:lnSpc>
                <a:spcPct val="100000"/>
              </a:lnSpc>
              <a:spcBef>
                <a:spcPct val="0"/>
              </a:spcBef>
              <a:spcAft>
                <a:spcPct val="0"/>
              </a:spcAft>
              <a:buClrTx/>
              <a:buSzTx/>
              <a:buFontTx/>
              <a:buNone/>
              <a:tabLst/>
              <a:defRPr/>
            </a:pPr>
            <a:fld id="{7EA841E0-2D0D-4211-ACAE-C96B997E0FCF}" type="slidenum">
              <a:rPr kumimoji="0" lang="en-US" sz="1200" b="0" i="0" u="none" strike="noStrike" kern="1200" cap="none" spc="0" normalizeH="0" baseline="0" noProof="0">
                <a:ln>
                  <a:noFill/>
                </a:ln>
                <a:solidFill>
                  <a:prstClr val="black"/>
                </a:solidFill>
                <a:effectLst/>
                <a:uLnTx/>
                <a:uFillTx/>
                <a:latin typeface="Calibri" pitchFamily="34" charset="0"/>
                <a:ea typeface="MS PGothic"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itchFamily="34" charset="0"/>
              <a:ea typeface="MS PGothic" panose="020B0600070205080204" pitchFamily="34" charset="-128"/>
              <a:cs typeface="+mn-cs"/>
            </a:endParaRPr>
          </a:p>
        </p:txBody>
      </p:sp>
    </p:spTree>
    <p:extLst>
      <p:ext uri="{BB962C8B-B14F-4D97-AF65-F5344CB8AC3E}">
        <p14:creationId xmlns:p14="http://schemas.microsoft.com/office/powerpoint/2010/main" val="843892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35844" name="Slide Number Placeholder 3"/>
          <p:cNvSpPr txBox="1">
            <a:spLocks noGrp="1"/>
          </p:cNvSpPr>
          <p:nvPr/>
        </p:nvSpPr>
        <p:spPr bwMode="auto">
          <a:xfrm>
            <a:off x="4008708" y="8893296"/>
            <a:ext cx="3066733" cy="468154"/>
          </a:xfrm>
          <a:prstGeom prst="rect">
            <a:avLst/>
          </a:prstGeom>
          <a:noFill/>
          <a:ln w="9525">
            <a:noFill/>
            <a:miter lim="800000"/>
            <a:headEnd/>
            <a:tailEnd/>
          </a:ln>
        </p:spPr>
        <p:txBody>
          <a:bodyPr lIns="93900" tIns="46950" rIns="93900" bIns="46950" anchor="b"/>
          <a:lstStyle/>
          <a:p>
            <a:pPr marL="0" marR="0" lvl="0" indent="0" algn="r" defTabSz="457200" rtl="0" eaLnBrk="0" fontAlgn="base" latinLnBrk="0" hangingPunct="0">
              <a:lnSpc>
                <a:spcPct val="100000"/>
              </a:lnSpc>
              <a:spcBef>
                <a:spcPct val="0"/>
              </a:spcBef>
              <a:spcAft>
                <a:spcPct val="0"/>
              </a:spcAft>
              <a:buClrTx/>
              <a:buSzTx/>
              <a:buFontTx/>
              <a:buNone/>
              <a:tabLst/>
              <a:defRPr/>
            </a:pPr>
            <a:fld id="{7EA841E0-2D0D-4211-ACAE-C96B997E0FCF}" type="slidenum">
              <a:rPr kumimoji="0" lang="en-US" sz="1200" b="0" i="0" u="none" strike="noStrike" kern="1200" cap="none" spc="0" normalizeH="0" baseline="0" noProof="0">
                <a:ln>
                  <a:noFill/>
                </a:ln>
                <a:solidFill>
                  <a:prstClr val="black"/>
                </a:solidFill>
                <a:effectLst/>
                <a:uLnTx/>
                <a:uFillTx/>
                <a:latin typeface="Calibri" pitchFamily="34" charset="0"/>
                <a:ea typeface="MS PGothic"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itchFamily="34" charset="0"/>
              <a:ea typeface="MS PGothic" panose="020B0600070205080204" pitchFamily="34" charset="-128"/>
              <a:cs typeface="+mn-cs"/>
            </a:endParaRPr>
          </a:p>
        </p:txBody>
      </p:sp>
    </p:spTree>
    <p:extLst>
      <p:ext uri="{BB962C8B-B14F-4D97-AF65-F5344CB8AC3E}">
        <p14:creationId xmlns:p14="http://schemas.microsoft.com/office/powerpoint/2010/main" val="1162822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35844" name="Slide Number Placeholder 3"/>
          <p:cNvSpPr txBox="1">
            <a:spLocks noGrp="1"/>
          </p:cNvSpPr>
          <p:nvPr/>
        </p:nvSpPr>
        <p:spPr bwMode="auto">
          <a:xfrm>
            <a:off x="4008708" y="8893296"/>
            <a:ext cx="3066733" cy="468154"/>
          </a:xfrm>
          <a:prstGeom prst="rect">
            <a:avLst/>
          </a:prstGeom>
          <a:noFill/>
          <a:ln w="9525">
            <a:noFill/>
            <a:miter lim="800000"/>
            <a:headEnd/>
            <a:tailEnd/>
          </a:ln>
        </p:spPr>
        <p:txBody>
          <a:bodyPr lIns="93900" tIns="46950" rIns="93900" bIns="46950" anchor="b"/>
          <a:lstStyle/>
          <a:p>
            <a:pPr marL="0" marR="0" lvl="0" indent="0" algn="r" defTabSz="457200" rtl="0" eaLnBrk="0" fontAlgn="base" latinLnBrk="0" hangingPunct="0">
              <a:lnSpc>
                <a:spcPct val="100000"/>
              </a:lnSpc>
              <a:spcBef>
                <a:spcPct val="0"/>
              </a:spcBef>
              <a:spcAft>
                <a:spcPct val="0"/>
              </a:spcAft>
              <a:buClrTx/>
              <a:buSzTx/>
              <a:buFontTx/>
              <a:buNone/>
              <a:tabLst/>
              <a:defRPr/>
            </a:pPr>
            <a:fld id="{7EA841E0-2D0D-4211-ACAE-C96B997E0FCF}" type="slidenum">
              <a:rPr kumimoji="0" lang="en-US" sz="1200" b="0" i="0" u="none" strike="noStrike" kern="1200" cap="none" spc="0" normalizeH="0" baseline="0" noProof="0">
                <a:ln>
                  <a:noFill/>
                </a:ln>
                <a:solidFill>
                  <a:prstClr val="black"/>
                </a:solidFill>
                <a:effectLst/>
                <a:uLnTx/>
                <a:uFillTx/>
                <a:latin typeface="Calibri" pitchFamily="34" charset="0"/>
                <a:ea typeface="MS PGothic"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itchFamily="34" charset="0"/>
              <a:ea typeface="MS PGothic" panose="020B0600070205080204" pitchFamily="34" charset="-128"/>
              <a:cs typeface="+mn-cs"/>
            </a:endParaRPr>
          </a:p>
        </p:txBody>
      </p:sp>
    </p:spTree>
    <p:extLst>
      <p:ext uri="{BB962C8B-B14F-4D97-AF65-F5344CB8AC3E}">
        <p14:creationId xmlns:p14="http://schemas.microsoft.com/office/powerpoint/2010/main" val="3199783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35844" name="Slide Number Placeholder 3"/>
          <p:cNvSpPr txBox="1">
            <a:spLocks noGrp="1"/>
          </p:cNvSpPr>
          <p:nvPr/>
        </p:nvSpPr>
        <p:spPr bwMode="auto">
          <a:xfrm>
            <a:off x="4008708" y="8893296"/>
            <a:ext cx="3066733" cy="468154"/>
          </a:xfrm>
          <a:prstGeom prst="rect">
            <a:avLst/>
          </a:prstGeom>
          <a:noFill/>
          <a:ln w="9525">
            <a:noFill/>
            <a:miter lim="800000"/>
            <a:headEnd/>
            <a:tailEnd/>
          </a:ln>
        </p:spPr>
        <p:txBody>
          <a:bodyPr lIns="93900" tIns="46950" rIns="93900" bIns="46950" anchor="b"/>
          <a:lstStyle/>
          <a:p>
            <a:pPr marL="0" marR="0" lvl="0" indent="0" algn="r" defTabSz="457200" rtl="0" eaLnBrk="0" fontAlgn="base" latinLnBrk="0" hangingPunct="0">
              <a:lnSpc>
                <a:spcPct val="100000"/>
              </a:lnSpc>
              <a:spcBef>
                <a:spcPct val="0"/>
              </a:spcBef>
              <a:spcAft>
                <a:spcPct val="0"/>
              </a:spcAft>
              <a:buClrTx/>
              <a:buSzTx/>
              <a:buFontTx/>
              <a:buNone/>
              <a:tabLst/>
              <a:defRPr/>
            </a:pPr>
            <a:fld id="{7EA841E0-2D0D-4211-ACAE-C96B997E0FCF}" type="slidenum">
              <a:rPr kumimoji="0" lang="en-US" sz="1200" b="0" i="0" u="none" strike="noStrike" kern="1200" cap="none" spc="0" normalizeH="0" baseline="0" noProof="0">
                <a:ln>
                  <a:noFill/>
                </a:ln>
                <a:solidFill>
                  <a:prstClr val="black"/>
                </a:solidFill>
                <a:effectLst/>
                <a:uLnTx/>
                <a:uFillTx/>
                <a:latin typeface="Calibri" pitchFamily="34" charset="0"/>
                <a:ea typeface="MS PGothic"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itchFamily="34" charset="0"/>
              <a:ea typeface="MS PGothic" panose="020B0600070205080204" pitchFamily="34" charset="-128"/>
              <a:cs typeface="+mn-cs"/>
            </a:endParaRPr>
          </a:p>
        </p:txBody>
      </p:sp>
    </p:spTree>
    <p:extLst>
      <p:ext uri="{BB962C8B-B14F-4D97-AF65-F5344CB8AC3E}">
        <p14:creationId xmlns:p14="http://schemas.microsoft.com/office/powerpoint/2010/main" val="362309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35844" name="Slide Number Placeholder 3"/>
          <p:cNvSpPr txBox="1">
            <a:spLocks noGrp="1"/>
          </p:cNvSpPr>
          <p:nvPr/>
        </p:nvSpPr>
        <p:spPr bwMode="auto">
          <a:xfrm>
            <a:off x="4008708" y="8893296"/>
            <a:ext cx="3066733" cy="468154"/>
          </a:xfrm>
          <a:prstGeom prst="rect">
            <a:avLst/>
          </a:prstGeom>
          <a:noFill/>
          <a:ln w="9525">
            <a:noFill/>
            <a:miter lim="800000"/>
            <a:headEnd/>
            <a:tailEnd/>
          </a:ln>
        </p:spPr>
        <p:txBody>
          <a:bodyPr lIns="93900" tIns="46950" rIns="93900" bIns="46950" anchor="b"/>
          <a:lstStyle/>
          <a:p>
            <a:pPr marL="0" marR="0" lvl="0" indent="0" algn="r" defTabSz="457200" rtl="0" eaLnBrk="0" fontAlgn="base" latinLnBrk="0" hangingPunct="0">
              <a:lnSpc>
                <a:spcPct val="100000"/>
              </a:lnSpc>
              <a:spcBef>
                <a:spcPct val="0"/>
              </a:spcBef>
              <a:spcAft>
                <a:spcPct val="0"/>
              </a:spcAft>
              <a:buClrTx/>
              <a:buSzTx/>
              <a:buFontTx/>
              <a:buNone/>
              <a:tabLst/>
              <a:defRPr/>
            </a:pPr>
            <a:fld id="{7EA841E0-2D0D-4211-ACAE-C96B997E0FCF}" type="slidenum">
              <a:rPr kumimoji="0" lang="en-US" sz="1200" b="0" i="0" u="none" strike="noStrike" kern="1200" cap="none" spc="0" normalizeH="0" baseline="0" noProof="0">
                <a:ln>
                  <a:noFill/>
                </a:ln>
                <a:solidFill>
                  <a:prstClr val="black"/>
                </a:solidFill>
                <a:effectLst/>
                <a:uLnTx/>
                <a:uFillTx/>
                <a:latin typeface="Calibri" pitchFamily="34" charset="0"/>
                <a:ea typeface="MS PGothic"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itchFamily="34" charset="0"/>
              <a:ea typeface="MS PGothic" panose="020B0600070205080204" pitchFamily="34" charset="-128"/>
              <a:cs typeface="+mn-cs"/>
            </a:endParaRPr>
          </a:p>
        </p:txBody>
      </p:sp>
    </p:spTree>
    <p:extLst>
      <p:ext uri="{BB962C8B-B14F-4D97-AF65-F5344CB8AC3E}">
        <p14:creationId xmlns:p14="http://schemas.microsoft.com/office/powerpoint/2010/main" val="2371230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204DBA7-C1BF-4176-8DA3-B384B81B58C1}" type="datetimeFigureOut">
              <a:rPr lang="en-US" smtClean="0"/>
              <a:t>10/26/2023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B1044-CA4C-45CD-913C-5426CF0AC4A9}" type="slidenum">
              <a:rPr lang="en-US" smtClean="0"/>
              <a:t>‹#›</a:t>
            </a:fld>
            <a:endParaRPr lang="en-US"/>
          </a:p>
        </p:txBody>
      </p:sp>
    </p:spTree>
    <p:extLst>
      <p:ext uri="{BB962C8B-B14F-4D97-AF65-F5344CB8AC3E}">
        <p14:creationId xmlns:p14="http://schemas.microsoft.com/office/powerpoint/2010/main" val="3042511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04DBA7-C1BF-4176-8DA3-B384B81B58C1}" type="datetimeFigureOut">
              <a:rPr lang="en-US" smtClean="0"/>
              <a:t>10/26/2023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B1044-CA4C-45CD-913C-5426CF0AC4A9}" type="slidenum">
              <a:rPr lang="en-US" smtClean="0"/>
              <a:t>‹#›</a:t>
            </a:fld>
            <a:endParaRPr lang="en-US"/>
          </a:p>
        </p:txBody>
      </p:sp>
    </p:spTree>
    <p:extLst>
      <p:ext uri="{BB962C8B-B14F-4D97-AF65-F5344CB8AC3E}">
        <p14:creationId xmlns:p14="http://schemas.microsoft.com/office/powerpoint/2010/main" val="2097679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04DBA7-C1BF-4176-8DA3-B384B81B58C1}" type="datetimeFigureOut">
              <a:rPr lang="en-US" smtClean="0"/>
              <a:t>10/26/2023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B1044-CA4C-45CD-913C-5426CF0AC4A9}" type="slidenum">
              <a:rPr lang="en-US" smtClean="0"/>
              <a:t>‹#›</a:t>
            </a:fld>
            <a:endParaRPr lang="en-US"/>
          </a:p>
        </p:txBody>
      </p:sp>
    </p:spTree>
    <p:extLst>
      <p:ext uri="{BB962C8B-B14F-4D97-AF65-F5344CB8AC3E}">
        <p14:creationId xmlns:p14="http://schemas.microsoft.com/office/powerpoint/2010/main" val="3729383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Text and Chart">
    <p:spTree>
      <p:nvGrpSpPr>
        <p:cNvPr id="1" name=""/>
        <p:cNvGrpSpPr/>
        <p:nvPr/>
      </p:nvGrpSpPr>
      <p:grpSpPr>
        <a:xfrm>
          <a:off x="0" y="0"/>
          <a:ext cx="0" cy="0"/>
          <a:chOff x="0" y="0"/>
          <a:chExt cx="0" cy="0"/>
        </a:xfrm>
      </p:grpSpPr>
      <p:sp>
        <p:nvSpPr>
          <p:cNvPr id="5" name="Rectangle 4"/>
          <p:cNvSpPr/>
          <p:nvPr userDrawn="1"/>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1013" dirty="0">
              <a:solidFill>
                <a:prstClr val="white"/>
              </a:solidFill>
              <a:latin typeface="Calibri"/>
            </a:endParaRPr>
          </a:p>
        </p:txBody>
      </p:sp>
      <p:sp>
        <p:nvSpPr>
          <p:cNvPr id="6" name="TextBox 5"/>
          <p:cNvSpPr txBox="1"/>
          <p:nvPr userDrawn="1"/>
        </p:nvSpPr>
        <p:spPr>
          <a:xfrm>
            <a:off x="0" y="6488119"/>
            <a:ext cx="4724400" cy="253916"/>
          </a:xfrm>
          <a:prstGeom prst="rect">
            <a:avLst/>
          </a:prstGeom>
          <a:noFill/>
        </p:spPr>
        <p:txBody>
          <a:bodyPr>
            <a:spAutoFit/>
          </a:bodyPr>
          <a:lstStyle/>
          <a:p>
            <a:pPr>
              <a:defRPr/>
            </a:pPr>
            <a:r>
              <a:rPr lang="en-CA" sz="1050" baseline="0" dirty="0">
                <a:solidFill>
                  <a:schemeClr val="tx1">
                    <a:lumMod val="65000"/>
                    <a:lumOff val="35000"/>
                  </a:schemeClr>
                </a:solidFill>
                <a:latin typeface="Arial" panose="020B0604020202020204" pitchFamily="34" charset="0"/>
                <a:cs typeface="Arial" panose="020B0604020202020204" pitchFamily="34" charset="0"/>
              </a:rPr>
              <a:t>Making Clean Local Energy Accessible Now</a:t>
            </a:r>
          </a:p>
        </p:txBody>
      </p:sp>
      <p:sp>
        <p:nvSpPr>
          <p:cNvPr id="7" name="Rectangle 6"/>
          <p:cNvSpPr>
            <a:spLocks noChangeArrowheads="1"/>
          </p:cNvSpPr>
          <p:nvPr userDrawn="1"/>
        </p:nvSpPr>
        <p:spPr bwMode="auto">
          <a:xfrm>
            <a:off x="0" y="0"/>
            <a:ext cx="7391400" cy="762000"/>
          </a:xfrm>
          <a:prstGeom prst="rect">
            <a:avLst/>
          </a:prstGeom>
          <a:solidFill>
            <a:srgbClr val="249CFF"/>
          </a:solidFill>
          <a:ln w="25400" algn="ctr">
            <a:noFill/>
            <a:miter lim="800000"/>
            <a:headEnd/>
            <a:tailEnd/>
          </a:ln>
        </p:spPr>
        <p:txBody>
          <a:bodyPr anchor="ctr"/>
          <a:lstStyle/>
          <a:p>
            <a:pPr algn="ctr">
              <a:defRPr/>
            </a:pPr>
            <a:r>
              <a:rPr lang="en-CA" sz="1013" dirty="0">
                <a:solidFill>
                  <a:prstClr val="white"/>
                </a:solidFill>
                <a:latin typeface="Calibri"/>
                <a:cs typeface="Arial" pitchFamily="34" charset="0"/>
              </a:rPr>
              <a:t> </a:t>
            </a:r>
          </a:p>
        </p:txBody>
      </p:sp>
      <p:sp>
        <p:nvSpPr>
          <p:cNvPr id="13" name="Title 12"/>
          <p:cNvSpPr>
            <a:spLocks noGrp="1"/>
          </p:cNvSpPr>
          <p:nvPr>
            <p:ph type="title"/>
          </p:nvPr>
        </p:nvSpPr>
        <p:spPr>
          <a:xfrm>
            <a:off x="0" y="0"/>
            <a:ext cx="7315200" cy="762000"/>
          </a:xfrm>
        </p:spPr>
        <p:txBody>
          <a:bodyPr>
            <a:normAutofit/>
          </a:bodyPr>
          <a:lstStyle>
            <a:lvl1pPr algn="l">
              <a:defRPr sz="1350" b="1">
                <a:solidFill>
                  <a:schemeClr val="bg1"/>
                </a:solidFill>
                <a:latin typeface="Arial" pitchFamily="34" charset="0"/>
                <a:cs typeface="Arial" pitchFamily="34" charset="0"/>
              </a:defRPr>
            </a:lvl1pPr>
          </a:lstStyle>
          <a:p>
            <a:r>
              <a:rPr lang="en-US" dirty="0"/>
              <a:t>Click to edit Master title style</a:t>
            </a:r>
          </a:p>
        </p:txBody>
      </p:sp>
      <p:sp>
        <p:nvSpPr>
          <p:cNvPr id="10" name="Slide Number Placeholder 3">
            <a:extLst>
              <a:ext uri="{FF2B5EF4-FFF2-40B4-BE49-F238E27FC236}">
                <a16:creationId xmlns:a16="http://schemas.microsoft.com/office/drawing/2014/main" id="{2A0F102B-1C26-6647-8494-9E42D095C977}"/>
              </a:ext>
            </a:extLst>
          </p:cNvPr>
          <p:cNvSpPr txBox="1">
            <a:spLocks/>
          </p:cNvSpPr>
          <p:nvPr userDrawn="1"/>
        </p:nvSpPr>
        <p:spPr bwMode="auto">
          <a:xfrm>
            <a:off x="8416636" y="6542574"/>
            <a:ext cx="574964" cy="365125"/>
          </a:xfrm>
          <a:prstGeom prst="rect">
            <a:avLst/>
          </a:prstGeom>
          <a:noFill/>
          <a:ln w="9525">
            <a:noFill/>
            <a:miter lim="800000"/>
            <a:headEnd/>
            <a:tailEnd/>
          </a:ln>
        </p:spPr>
        <p:txBody>
          <a:bodyPr/>
          <a:lstStyle/>
          <a:p>
            <a:pPr algn="r" fontAlgn="auto">
              <a:spcBef>
                <a:spcPts val="0"/>
              </a:spcBef>
              <a:spcAft>
                <a:spcPts val="0"/>
              </a:spcAft>
              <a:defRPr/>
            </a:pPr>
            <a:fld id="{5691FF1C-8EAB-45A1-8D21-9B31E83BA670}" type="slidenum">
              <a:rPr lang="en-US" sz="1050" baseline="0">
                <a:solidFill>
                  <a:schemeClr val="tx1">
                    <a:lumMod val="65000"/>
                    <a:lumOff val="35000"/>
                  </a:schemeClr>
                </a:solidFill>
                <a:latin typeface="Arial" panose="020B0604020202020204" pitchFamily="34" charset="0"/>
                <a:ea typeface="+mn-ea"/>
                <a:cs typeface="Arial" panose="020B0604020202020204" pitchFamily="34" charset="0"/>
              </a:rPr>
              <a:pPr algn="r" fontAlgn="auto">
                <a:spcBef>
                  <a:spcPts val="0"/>
                </a:spcBef>
                <a:spcAft>
                  <a:spcPts val="0"/>
                </a:spcAft>
                <a:defRPr/>
              </a:pPr>
              <a:t>‹#›</a:t>
            </a:fld>
            <a:endParaRPr lang="en-US" sz="1050" baseline="0" dirty="0">
              <a:solidFill>
                <a:schemeClr val="tx1">
                  <a:lumMod val="65000"/>
                  <a:lumOff val="35000"/>
                </a:schemeClr>
              </a:solidFill>
              <a:latin typeface="Arial" panose="020B0604020202020204" pitchFamily="34" charset="0"/>
              <a:ea typeface="+mn-ea"/>
              <a:cs typeface="Arial" panose="020B0604020202020204" pitchFamily="34" charset="0"/>
            </a:endParaRPr>
          </a:p>
        </p:txBody>
      </p:sp>
      <p:pic>
        <p:nvPicPr>
          <p:cNvPr id="11" name="Picture 10">
            <a:extLst>
              <a:ext uri="{FF2B5EF4-FFF2-40B4-BE49-F238E27FC236}">
                <a16:creationId xmlns:a16="http://schemas.microsoft.com/office/drawing/2014/main" id="{3C332C46-71B7-6E41-9CD4-CBBE2C22183E}"/>
              </a:ext>
            </a:extLst>
          </p:cNvPr>
          <p:cNvPicPr>
            <a:picLocks noChangeAspect="1"/>
          </p:cNvPicPr>
          <p:nvPr userDrawn="1"/>
        </p:nvPicPr>
        <p:blipFill>
          <a:blip r:embed="rId2"/>
          <a:stretch>
            <a:fillRect/>
          </a:stretch>
        </p:blipFill>
        <p:spPr>
          <a:xfrm>
            <a:off x="7541123" y="132243"/>
            <a:ext cx="1421463" cy="596418"/>
          </a:xfrm>
          <a:prstGeom prst="rect">
            <a:avLst/>
          </a:prstGeom>
        </p:spPr>
      </p:pic>
      <p:sp>
        <p:nvSpPr>
          <p:cNvPr id="12" name="Content Placeholder 2">
            <a:extLst>
              <a:ext uri="{FF2B5EF4-FFF2-40B4-BE49-F238E27FC236}">
                <a16:creationId xmlns:a16="http://schemas.microsoft.com/office/drawing/2014/main" id="{55CC431F-6B69-0E4D-91B6-9F59AF1B8176}"/>
              </a:ext>
            </a:extLst>
          </p:cNvPr>
          <p:cNvSpPr>
            <a:spLocks noGrp="1"/>
          </p:cNvSpPr>
          <p:nvPr>
            <p:ph idx="1" hasCustomPrompt="1"/>
          </p:nvPr>
        </p:nvSpPr>
        <p:spPr>
          <a:xfrm>
            <a:off x="457200" y="1295400"/>
            <a:ext cx="8229600" cy="4525963"/>
          </a:xfrm>
        </p:spPr>
        <p:txBody>
          <a:bodyPr/>
          <a:lstStyle>
            <a:lvl1pPr marL="192872" indent="-192872">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1pPr>
            <a:lvl2pPr marL="417889" indent="-160727">
              <a:buFont typeface="Courier New" panose="02070309020205020404" pitchFamily="49" charset="0"/>
              <a:buChar char="o"/>
              <a:defRPr sz="1500">
                <a:solidFill>
                  <a:schemeClr val="tx1"/>
                </a:solidFill>
                <a:latin typeface="Arial" panose="020B0604020202020204" pitchFamily="34" charset="0"/>
                <a:cs typeface="Arial" panose="020B0604020202020204" pitchFamily="34" charset="0"/>
              </a:defRPr>
            </a:lvl2pPr>
            <a:lvl3pPr marL="642905" indent="-128582">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900068" indent="-128582">
              <a:buFont typeface="Courier New" panose="02070309020205020404" pitchFamily="49" charset="0"/>
              <a:buChar char="o"/>
              <a:defRPr sz="1050">
                <a:solidFill>
                  <a:schemeClr val="tx1"/>
                </a:solidFill>
                <a:latin typeface="Arial" panose="020B0604020202020204" pitchFamily="34" charset="0"/>
                <a:cs typeface="Arial" panose="020B0604020202020204" pitchFamily="34" charset="0"/>
              </a:defRPr>
            </a:lvl4pPr>
            <a:lvl5pPr marL="1157231" indent="-128582">
              <a:buFont typeface="Arial" panose="020B0604020202020204" pitchFamily="34" charset="0"/>
              <a:buChar char="•"/>
              <a:defRPr sz="105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709086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 name="Rectangle 7">
            <a:extLst>
              <a:ext uri="{FF2B5EF4-FFF2-40B4-BE49-F238E27FC236}">
                <a16:creationId xmlns:a16="http://schemas.microsoft.com/office/drawing/2014/main" id="{59CD30C6-57B6-8D45-9699-219F1C2A4C66}"/>
              </a:ext>
            </a:extLst>
          </p:cNvPr>
          <p:cNvSpPr>
            <a:spLocks noChangeArrowheads="1"/>
          </p:cNvSpPr>
          <p:nvPr/>
        </p:nvSpPr>
        <p:spPr bwMode="auto">
          <a:xfrm>
            <a:off x="0" y="3124200"/>
            <a:ext cx="9144000" cy="3352800"/>
          </a:xfrm>
          <a:prstGeom prst="rect">
            <a:avLst/>
          </a:prstGeom>
          <a:solidFill>
            <a:srgbClr val="249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914400" eaLnBrk="1" hangingPunct="1">
              <a:defRPr/>
            </a:pPr>
            <a:endParaRPr lang="en-US" altLang="en-US" dirty="0">
              <a:solidFill>
                <a:srgbClr val="000000"/>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E28B8289-9559-C848-870B-D3E0D69E377F}"/>
              </a:ext>
            </a:extLst>
          </p:cNvPr>
          <p:cNvSpPr/>
          <p:nvPr/>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CA" dirty="0">
              <a:solidFill>
                <a:srgbClr val="FFFFFF"/>
              </a:solidFill>
            </a:endParaRPr>
          </a:p>
        </p:txBody>
      </p:sp>
      <p:sp>
        <p:nvSpPr>
          <p:cNvPr id="5" name="TextBox 4">
            <a:extLst>
              <a:ext uri="{FF2B5EF4-FFF2-40B4-BE49-F238E27FC236}">
                <a16:creationId xmlns:a16="http://schemas.microsoft.com/office/drawing/2014/main" id="{D4EFC259-21D0-1D4D-8F8F-AFEA3690FD07}"/>
              </a:ext>
            </a:extLst>
          </p:cNvPr>
          <p:cNvSpPr txBox="1">
            <a:spLocks noChangeArrowheads="1"/>
          </p:cNvSpPr>
          <p:nvPr/>
        </p:nvSpPr>
        <p:spPr bwMode="auto">
          <a:xfrm>
            <a:off x="0" y="6488113"/>
            <a:ext cx="9144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914400" eaLnBrk="1" hangingPunct="1">
              <a:defRPr/>
            </a:pPr>
            <a:r>
              <a:rPr lang="en-CA" altLang="en-US" dirty="0">
                <a:solidFill>
                  <a:srgbClr val="595959"/>
                </a:solidFill>
                <a:latin typeface="Arial" panose="020B0604020202020204" pitchFamily="34" charset="0"/>
                <a:cs typeface="Arial" panose="020B0604020202020204" pitchFamily="34" charset="0"/>
              </a:rPr>
              <a:t>Making Clean Local Energy Accessible Now			</a:t>
            </a:r>
          </a:p>
        </p:txBody>
      </p:sp>
      <p:sp>
        <p:nvSpPr>
          <p:cNvPr id="61443" name="Rectangle 3"/>
          <p:cNvSpPr>
            <a:spLocks noGrp="1" noChangeArrowheads="1"/>
          </p:cNvSpPr>
          <p:nvPr>
            <p:ph type="subTitle" idx="1"/>
          </p:nvPr>
        </p:nvSpPr>
        <p:spPr>
          <a:xfrm>
            <a:off x="990600" y="5300663"/>
            <a:ext cx="7161213" cy="841375"/>
          </a:xfrm>
        </p:spPr>
        <p:txBody>
          <a:bodyPr/>
          <a:lstStyle>
            <a:lvl1pPr marL="0" indent="0" algn="ctr">
              <a:buFontTx/>
              <a:buNone/>
              <a:defRPr sz="2400">
                <a:solidFill>
                  <a:schemeClr val="tx2">
                    <a:lumMod val="65000"/>
                    <a:lumOff val="35000"/>
                  </a:schemeClr>
                </a:solidFill>
              </a:defRPr>
            </a:lvl1pPr>
          </a:lstStyle>
          <a:p>
            <a:r>
              <a:rPr lang="en-US"/>
              <a:t>Click to edit Master subtitle style</a:t>
            </a:r>
            <a:endParaRPr lang="en-US" dirty="0"/>
          </a:p>
        </p:txBody>
      </p:sp>
    </p:spTree>
    <p:extLst>
      <p:ext uri="{BB962C8B-B14F-4D97-AF65-F5344CB8AC3E}">
        <p14:creationId xmlns:p14="http://schemas.microsoft.com/office/powerpoint/2010/main" val="4188888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04DBA7-C1BF-4176-8DA3-B384B81B58C1}" type="datetimeFigureOut">
              <a:rPr lang="en-US" smtClean="0"/>
              <a:t>10/26/2023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B1044-CA4C-45CD-913C-5426CF0AC4A9}" type="slidenum">
              <a:rPr lang="en-US" smtClean="0"/>
              <a:t>‹#›</a:t>
            </a:fld>
            <a:endParaRPr lang="en-US"/>
          </a:p>
        </p:txBody>
      </p:sp>
    </p:spTree>
    <p:extLst>
      <p:ext uri="{BB962C8B-B14F-4D97-AF65-F5344CB8AC3E}">
        <p14:creationId xmlns:p14="http://schemas.microsoft.com/office/powerpoint/2010/main" val="2488361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04DBA7-C1BF-4176-8DA3-B384B81B58C1}" type="datetimeFigureOut">
              <a:rPr lang="en-US" smtClean="0"/>
              <a:t>10/26/2023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B1044-CA4C-45CD-913C-5426CF0AC4A9}" type="slidenum">
              <a:rPr lang="en-US" smtClean="0"/>
              <a:t>‹#›</a:t>
            </a:fld>
            <a:endParaRPr lang="en-US"/>
          </a:p>
        </p:txBody>
      </p:sp>
    </p:spTree>
    <p:extLst>
      <p:ext uri="{BB962C8B-B14F-4D97-AF65-F5344CB8AC3E}">
        <p14:creationId xmlns:p14="http://schemas.microsoft.com/office/powerpoint/2010/main" val="1362899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04DBA7-C1BF-4176-8DA3-B384B81B58C1}" type="datetimeFigureOut">
              <a:rPr lang="en-US" smtClean="0"/>
              <a:t>10/26/2023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CB1044-CA4C-45CD-913C-5426CF0AC4A9}" type="slidenum">
              <a:rPr lang="en-US" smtClean="0"/>
              <a:t>‹#›</a:t>
            </a:fld>
            <a:endParaRPr lang="en-US"/>
          </a:p>
        </p:txBody>
      </p:sp>
    </p:spTree>
    <p:extLst>
      <p:ext uri="{BB962C8B-B14F-4D97-AF65-F5344CB8AC3E}">
        <p14:creationId xmlns:p14="http://schemas.microsoft.com/office/powerpoint/2010/main" val="1945091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04DBA7-C1BF-4176-8DA3-B384B81B58C1}" type="datetimeFigureOut">
              <a:rPr lang="en-US" smtClean="0"/>
              <a:t>10/26/2023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CB1044-CA4C-45CD-913C-5426CF0AC4A9}" type="slidenum">
              <a:rPr lang="en-US" smtClean="0"/>
              <a:t>‹#›</a:t>
            </a:fld>
            <a:endParaRPr lang="en-US"/>
          </a:p>
        </p:txBody>
      </p:sp>
    </p:spTree>
    <p:extLst>
      <p:ext uri="{BB962C8B-B14F-4D97-AF65-F5344CB8AC3E}">
        <p14:creationId xmlns:p14="http://schemas.microsoft.com/office/powerpoint/2010/main" val="1832700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204DBA7-C1BF-4176-8DA3-B384B81B58C1}" type="datetimeFigureOut">
              <a:rPr lang="en-US" smtClean="0"/>
              <a:t>10/26/2023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CB1044-CA4C-45CD-913C-5426CF0AC4A9}" type="slidenum">
              <a:rPr lang="en-US" smtClean="0"/>
              <a:t>‹#›</a:t>
            </a:fld>
            <a:endParaRPr lang="en-US"/>
          </a:p>
        </p:txBody>
      </p:sp>
    </p:spTree>
    <p:extLst>
      <p:ext uri="{BB962C8B-B14F-4D97-AF65-F5344CB8AC3E}">
        <p14:creationId xmlns:p14="http://schemas.microsoft.com/office/powerpoint/2010/main" val="2574922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04DBA7-C1BF-4176-8DA3-B384B81B58C1}" type="datetimeFigureOut">
              <a:rPr lang="en-US" smtClean="0"/>
              <a:t>10/26/2023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CB1044-CA4C-45CD-913C-5426CF0AC4A9}" type="slidenum">
              <a:rPr lang="en-US" smtClean="0"/>
              <a:t>‹#›</a:t>
            </a:fld>
            <a:endParaRPr lang="en-US"/>
          </a:p>
        </p:txBody>
      </p:sp>
    </p:spTree>
    <p:extLst>
      <p:ext uri="{BB962C8B-B14F-4D97-AF65-F5344CB8AC3E}">
        <p14:creationId xmlns:p14="http://schemas.microsoft.com/office/powerpoint/2010/main" val="44889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04DBA7-C1BF-4176-8DA3-B384B81B58C1}" type="datetimeFigureOut">
              <a:rPr lang="en-US" smtClean="0"/>
              <a:t>10/26/2023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CB1044-CA4C-45CD-913C-5426CF0AC4A9}" type="slidenum">
              <a:rPr lang="en-US" smtClean="0"/>
              <a:t>‹#›</a:t>
            </a:fld>
            <a:endParaRPr lang="en-US"/>
          </a:p>
        </p:txBody>
      </p:sp>
    </p:spTree>
    <p:extLst>
      <p:ext uri="{BB962C8B-B14F-4D97-AF65-F5344CB8AC3E}">
        <p14:creationId xmlns:p14="http://schemas.microsoft.com/office/powerpoint/2010/main" val="3999848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04DBA7-C1BF-4176-8DA3-B384B81B58C1}" type="datetimeFigureOut">
              <a:rPr lang="en-US" smtClean="0"/>
              <a:t>10/26/2023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CB1044-CA4C-45CD-913C-5426CF0AC4A9}" type="slidenum">
              <a:rPr lang="en-US" smtClean="0"/>
              <a:t>‹#›</a:t>
            </a:fld>
            <a:endParaRPr lang="en-US"/>
          </a:p>
        </p:txBody>
      </p:sp>
    </p:spTree>
    <p:extLst>
      <p:ext uri="{BB962C8B-B14F-4D97-AF65-F5344CB8AC3E}">
        <p14:creationId xmlns:p14="http://schemas.microsoft.com/office/powerpoint/2010/main" val="162220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04DBA7-C1BF-4176-8DA3-B384B81B58C1}" type="datetimeFigureOut">
              <a:rPr lang="en-US" smtClean="0"/>
              <a:t>10/26/2023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CB1044-CA4C-45CD-913C-5426CF0AC4A9}" type="slidenum">
              <a:rPr lang="en-US" smtClean="0"/>
              <a:t>‹#›</a:t>
            </a:fld>
            <a:endParaRPr lang="en-US"/>
          </a:p>
        </p:txBody>
      </p:sp>
    </p:spTree>
    <p:extLst>
      <p:ext uri="{BB962C8B-B14F-4D97-AF65-F5344CB8AC3E}">
        <p14:creationId xmlns:p14="http://schemas.microsoft.com/office/powerpoint/2010/main" val="377564893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hyperlink" Target="https://www.rewiringamerica.org/app/ira-calculator/information/heat-pump-water-heater" TargetMode="External"/><Relationship Id="rId2" Type="http://schemas.openxmlformats.org/officeDocument/2006/relationships/hyperlink" Target="https://www.rewiringamerica.org/app/ira-calculator/information/heat-pump-air-conditioner-heater" TargetMode="External"/><Relationship Id="rId1" Type="http://schemas.openxmlformats.org/officeDocument/2006/relationships/slideLayout" Target="../slideLayouts/slideLayout12.xml"/><Relationship Id="rId5" Type="http://schemas.openxmlformats.org/officeDocument/2006/relationships/hyperlink" Target="https://www.rewiringamerica.org/" TargetMode="External"/><Relationship Id="rId4" Type="http://schemas.openxmlformats.org/officeDocument/2006/relationships/hyperlink" Target="https://www.rewiringamerica.org/app/ira-calculator/information/ev-charger"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www.latimes.com/opinion/story/2023-07-09/la-home-electrification-new-construction-menifee-microgrid" TargetMode="External"/><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hyperlink" Target="https://www.cbsnews.com/losangeles/news/menifees-microgrid-community-offers-energy-self-sufficiency/?intcid=CNM-00-10abd1h" TargetMode="External"/><Relationship Id="rId4" Type="http://schemas.openxmlformats.org/officeDocument/2006/relationships/hyperlink" Target="https://www.cbsnews.com/"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2.xml"/><Relationship Id="rId5" Type="http://schemas.openxmlformats.org/officeDocument/2006/relationships/image" Target="../media/image30.emf"/><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Clean Coalition Logo_no tagline_updated yellow.eps">
            <a:extLst>
              <a:ext uri="{FF2B5EF4-FFF2-40B4-BE49-F238E27FC236}">
                <a16:creationId xmlns:a16="http://schemas.microsoft.com/office/drawing/2014/main" id="{791C78BD-805F-C84C-9056-27A504BA78C9}"/>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67317" y="251927"/>
            <a:ext cx="570865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6">
            <a:extLst>
              <a:ext uri="{FF2B5EF4-FFF2-40B4-BE49-F238E27FC236}">
                <a16:creationId xmlns:a16="http://schemas.microsoft.com/office/drawing/2014/main" id="{916A7257-9FC1-8D4B-8637-4D6255FF3F06}"/>
              </a:ext>
            </a:extLst>
          </p:cNvPr>
          <p:cNvSpPr txBox="1">
            <a:spLocks noChangeArrowheads="1"/>
          </p:cNvSpPr>
          <p:nvPr/>
        </p:nvSpPr>
        <p:spPr bwMode="auto">
          <a:xfrm>
            <a:off x="-61326" y="1123423"/>
            <a:ext cx="9144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dirty="0">
                <a:latin typeface="Helvetica" pitchFamily="2" charset="0"/>
              </a:rPr>
              <a:t>Sierra Blanca </a:t>
            </a:r>
          </a:p>
          <a:p>
            <a:pPr algn="ctr" eaLnBrk="1" hangingPunct="1">
              <a:spcBef>
                <a:spcPct val="0"/>
              </a:spcBef>
              <a:buFontTx/>
              <a:buNone/>
            </a:pPr>
            <a:r>
              <a:rPr lang="en-US" altLang="en-US" dirty="0">
                <a:latin typeface="Helvetica" pitchFamily="2" charset="0"/>
              </a:rPr>
              <a:t>Community &amp; Solar Microgrids</a:t>
            </a:r>
          </a:p>
        </p:txBody>
      </p:sp>
      <p:sp>
        <p:nvSpPr>
          <p:cNvPr id="5124" name="Rectangle 5">
            <a:extLst>
              <a:ext uri="{FF2B5EF4-FFF2-40B4-BE49-F238E27FC236}">
                <a16:creationId xmlns:a16="http://schemas.microsoft.com/office/drawing/2014/main" id="{D957BCAA-9C77-DE43-8291-D69C87BF049D}"/>
              </a:ext>
            </a:extLst>
          </p:cNvPr>
          <p:cNvSpPr>
            <a:spLocks noChangeArrowheads="1"/>
          </p:cNvSpPr>
          <p:nvPr/>
        </p:nvSpPr>
        <p:spPr bwMode="auto">
          <a:xfrm>
            <a:off x="3363479" y="5461077"/>
            <a:ext cx="2436813" cy="114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defTabSz="914400">
              <a:spcBef>
                <a:spcPct val="0"/>
              </a:spcBef>
              <a:buFontTx/>
              <a:buNone/>
            </a:pPr>
            <a:r>
              <a:rPr lang="en-US" altLang="en-US" sz="1800" dirty="0">
                <a:solidFill>
                  <a:srgbClr val="FFFFFF"/>
                </a:solidFill>
                <a:latin typeface="Arial" panose="020B0604020202020204" pitchFamily="34" charset="0"/>
                <a:cs typeface="Arial" panose="020B0604020202020204" pitchFamily="34" charset="0"/>
                <a:sym typeface="Helvetica" pitchFamily="2" charset="0"/>
              </a:rPr>
              <a:t>Craig Lewis</a:t>
            </a:r>
          </a:p>
          <a:p>
            <a:pPr algn="ctr" defTabSz="914400">
              <a:spcBef>
                <a:spcPct val="0"/>
              </a:spcBef>
              <a:buFontTx/>
              <a:buNone/>
            </a:pPr>
            <a:r>
              <a:rPr lang="en-US" altLang="en-US" sz="1400" dirty="0">
                <a:solidFill>
                  <a:srgbClr val="FFFFFF"/>
                </a:solidFill>
                <a:latin typeface="Arial" panose="020B0604020202020204" pitchFamily="34" charset="0"/>
                <a:cs typeface="Arial" panose="020B0604020202020204" pitchFamily="34" charset="0"/>
                <a:sym typeface="Helvetica" pitchFamily="2" charset="0"/>
              </a:rPr>
              <a:t>Executive Director</a:t>
            </a:r>
            <a:endParaRPr lang="en-US" altLang="en-US" sz="1400" dirty="0">
              <a:solidFill>
                <a:srgbClr val="FFFFFF"/>
              </a:solidFill>
              <a:latin typeface="Arial" panose="020B0604020202020204" pitchFamily="34" charset="0"/>
              <a:cs typeface="Arial" panose="020B0604020202020204" pitchFamily="34" charset="0"/>
              <a:sym typeface="Arial" panose="020B0604020202020204" pitchFamily="34" charset="0"/>
            </a:endParaRPr>
          </a:p>
          <a:p>
            <a:pPr algn="ctr" defTabSz="914400">
              <a:spcBef>
                <a:spcPct val="0"/>
              </a:spcBef>
              <a:buFontTx/>
              <a:buNone/>
            </a:pPr>
            <a:r>
              <a:rPr lang="en-US" altLang="en-US" sz="1400" dirty="0">
                <a:solidFill>
                  <a:schemeClr val="bg1"/>
                </a:solidFill>
                <a:latin typeface="Arial" panose="020B0604020202020204" pitchFamily="34" charset="0"/>
                <a:cs typeface="Arial" panose="020B0604020202020204" pitchFamily="34" charset="0"/>
              </a:rPr>
              <a:t>650-796-2353</a:t>
            </a:r>
            <a:r>
              <a:rPr lang="en-US" altLang="en-US" sz="1400" dirty="0">
                <a:solidFill>
                  <a:srgbClr val="FFFFFF"/>
                </a:solidFill>
                <a:latin typeface="Arial" panose="020B0604020202020204" pitchFamily="34" charset="0"/>
                <a:cs typeface="Arial" panose="020B0604020202020204" pitchFamily="34" charset="0"/>
                <a:sym typeface="Helvetica" pitchFamily="2" charset="0"/>
              </a:rPr>
              <a:t> mobile</a:t>
            </a:r>
          </a:p>
          <a:p>
            <a:pPr algn="ctr" defTabSz="914400">
              <a:spcBef>
                <a:spcPct val="0"/>
              </a:spcBef>
              <a:buFontTx/>
              <a:buNone/>
            </a:pPr>
            <a:r>
              <a:rPr lang="en-US" altLang="en-US" sz="1400" dirty="0">
                <a:solidFill>
                  <a:srgbClr val="FFFFFF"/>
                </a:solidFill>
                <a:latin typeface="Arial" panose="020B0604020202020204" pitchFamily="34" charset="0"/>
                <a:cs typeface="Arial" panose="020B0604020202020204" pitchFamily="34" charset="0"/>
                <a:sym typeface="Helvetica" pitchFamily="2" charset="0"/>
              </a:rPr>
              <a:t>craig@clean-coalition.org</a:t>
            </a:r>
            <a:endParaRPr lang="en-US" altLang="en-US" sz="14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5" name="TextBox 4">
            <a:extLst>
              <a:ext uri="{FF2B5EF4-FFF2-40B4-BE49-F238E27FC236}">
                <a16:creationId xmlns:a16="http://schemas.microsoft.com/office/drawing/2014/main" id="{70F46C4F-CA69-40BE-B4A4-527E23E67E1A}"/>
              </a:ext>
            </a:extLst>
          </p:cNvPr>
          <p:cNvSpPr txBox="1"/>
          <p:nvPr/>
        </p:nvSpPr>
        <p:spPr>
          <a:xfrm>
            <a:off x="7783627" y="6495716"/>
            <a:ext cx="1189493"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31 Aug 2023</a:t>
            </a:r>
          </a:p>
        </p:txBody>
      </p:sp>
      <p:pic>
        <p:nvPicPr>
          <p:cNvPr id="7" name="Picture 6">
            <a:extLst>
              <a:ext uri="{FF2B5EF4-FFF2-40B4-BE49-F238E27FC236}">
                <a16:creationId xmlns:a16="http://schemas.microsoft.com/office/drawing/2014/main" id="{1C0FF3BD-8428-EF2A-5D43-0448853ABDA5}"/>
              </a:ext>
            </a:extLst>
          </p:cNvPr>
          <p:cNvPicPr>
            <a:picLocks noChangeAspect="1"/>
          </p:cNvPicPr>
          <p:nvPr/>
        </p:nvPicPr>
        <p:blipFill>
          <a:blip r:embed="rId4"/>
          <a:stretch>
            <a:fillRect/>
          </a:stretch>
        </p:blipFill>
        <p:spPr>
          <a:xfrm>
            <a:off x="1222516" y="2188533"/>
            <a:ext cx="6679099" cy="3242281"/>
          </a:xfrm>
          <a:prstGeom prst="rect">
            <a:avLst/>
          </a:prstGeom>
        </p:spPr>
      </p:pic>
    </p:spTree>
    <p:extLst>
      <p:ext uri="{BB962C8B-B14F-4D97-AF65-F5344CB8AC3E}">
        <p14:creationId xmlns:p14="http://schemas.microsoft.com/office/powerpoint/2010/main" val="844069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7"/>
          <p:cNvSpPr txBox="1">
            <a:spLocks noGrp="1"/>
          </p:cNvSpPr>
          <p:nvPr>
            <p:ph type="title"/>
          </p:nvPr>
        </p:nvSpPr>
        <p:spPr>
          <a:xfrm>
            <a:off x="0" y="0"/>
            <a:ext cx="7413812" cy="762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sz="2400" dirty="0"/>
              <a:t>Solar sizing per Sierra Blanca home</a:t>
            </a:r>
            <a:endParaRPr sz="2400" dirty="0"/>
          </a:p>
        </p:txBody>
      </p:sp>
      <p:pic>
        <p:nvPicPr>
          <p:cNvPr id="6" name="Picture 5">
            <a:extLst>
              <a:ext uri="{FF2B5EF4-FFF2-40B4-BE49-F238E27FC236}">
                <a16:creationId xmlns:a16="http://schemas.microsoft.com/office/drawing/2014/main" id="{DE83BC75-F877-18FA-2B96-209D3906FB32}"/>
              </a:ext>
            </a:extLst>
          </p:cNvPr>
          <p:cNvPicPr>
            <a:picLocks noChangeAspect="1"/>
          </p:cNvPicPr>
          <p:nvPr/>
        </p:nvPicPr>
        <p:blipFill>
          <a:blip r:embed="rId3"/>
          <a:stretch>
            <a:fillRect/>
          </a:stretch>
        </p:blipFill>
        <p:spPr>
          <a:xfrm>
            <a:off x="3956593" y="2174029"/>
            <a:ext cx="5124654" cy="2805894"/>
          </a:xfrm>
          <a:prstGeom prst="rect">
            <a:avLst/>
          </a:prstGeom>
        </p:spPr>
      </p:pic>
      <p:pic>
        <p:nvPicPr>
          <p:cNvPr id="7" name="Picture 6">
            <a:extLst>
              <a:ext uri="{FF2B5EF4-FFF2-40B4-BE49-F238E27FC236}">
                <a16:creationId xmlns:a16="http://schemas.microsoft.com/office/drawing/2014/main" id="{DA8A9AEF-6533-42E7-66B9-1971F0E3F341}"/>
              </a:ext>
            </a:extLst>
          </p:cNvPr>
          <p:cNvPicPr>
            <a:picLocks noChangeAspect="1"/>
          </p:cNvPicPr>
          <p:nvPr/>
        </p:nvPicPr>
        <p:blipFill>
          <a:blip r:embed="rId4"/>
          <a:stretch>
            <a:fillRect/>
          </a:stretch>
        </p:blipFill>
        <p:spPr>
          <a:xfrm>
            <a:off x="450521" y="806882"/>
            <a:ext cx="3229491" cy="5540189"/>
          </a:xfrm>
          <a:prstGeom prst="rect">
            <a:avLst/>
          </a:prstGeom>
        </p:spPr>
      </p:pic>
    </p:spTree>
    <p:extLst>
      <p:ext uri="{BB962C8B-B14F-4D97-AF65-F5344CB8AC3E}">
        <p14:creationId xmlns:p14="http://schemas.microsoft.com/office/powerpoint/2010/main" val="1396991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7B3F8-6483-8342-C90D-06592D39BA18}"/>
              </a:ext>
            </a:extLst>
          </p:cNvPr>
          <p:cNvSpPr>
            <a:spLocks noGrp="1"/>
          </p:cNvSpPr>
          <p:nvPr>
            <p:ph type="title"/>
          </p:nvPr>
        </p:nvSpPr>
        <p:spPr>
          <a:xfrm>
            <a:off x="-1" y="0"/>
            <a:ext cx="7454349" cy="762000"/>
          </a:xfrm>
        </p:spPr>
        <p:txBody>
          <a:bodyPr>
            <a:normAutofit/>
          </a:bodyPr>
          <a:lstStyle/>
          <a:p>
            <a:r>
              <a:rPr lang="en-US" sz="2000" dirty="0"/>
              <a:t>Lot 18 – Plan 2B w 16.4 kWdc solar (close to Scenario B average home)</a:t>
            </a:r>
          </a:p>
        </p:txBody>
      </p:sp>
      <p:pic>
        <p:nvPicPr>
          <p:cNvPr id="17" name="Picture 16">
            <a:extLst>
              <a:ext uri="{FF2B5EF4-FFF2-40B4-BE49-F238E27FC236}">
                <a16:creationId xmlns:a16="http://schemas.microsoft.com/office/drawing/2014/main" id="{CBF0DA2C-A1D7-3542-2176-944B8F46CF28}"/>
              </a:ext>
            </a:extLst>
          </p:cNvPr>
          <p:cNvPicPr>
            <a:picLocks noChangeAspect="1"/>
          </p:cNvPicPr>
          <p:nvPr/>
        </p:nvPicPr>
        <p:blipFill>
          <a:blip r:embed="rId2"/>
          <a:stretch>
            <a:fillRect/>
          </a:stretch>
        </p:blipFill>
        <p:spPr>
          <a:xfrm>
            <a:off x="1550540" y="3860781"/>
            <a:ext cx="4761936" cy="2518931"/>
          </a:xfrm>
          <a:prstGeom prst="rect">
            <a:avLst/>
          </a:prstGeom>
          <a:ln w="19050">
            <a:solidFill>
              <a:schemeClr val="tx1"/>
            </a:solidFill>
          </a:ln>
        </p:spPr>
      </p:pic>
      <p:pic>
        <p:nvPicPr>
          <p:cNvPr id="21" name="Picture 20">
            <a:extLst>
              <a:ext uri="{FF2B5EF4-FFF2-40B4-BE49-F238E27FC236}">
                <a16:creationId xmlns:a16="http://schemas.microsoft.com/office/drawing/2014/main" id="{BDF017EB-9172-BD6E-2505-4146883457DB}"/>
              </a:ext>
            </a:extLst>
          </p:cNvPr>
          <p:cNvPicPr>
            <a:picLocks noChangeAspect="1"/>
          </p:cNvPicPr>
          <p:nvPr/>
        </p:nvPicPr>
        <p:blipFill>
          <a:blip r:embed="rId3"/>
          <a:stretch>
            <a:fillRect/>
          </a:stretch>
        </p:blipFill>
        <p:spPr>
          <a:xfrm>
            <a:off x="597231" y="897315"/>
            <a:ext cx="3233514" cy="2717001"/>
          </a:xfrm>
          <a:prstGeom prst="rect">
            <a:avLst/>
          </a:prstGeom>
          <a:ln w="19050">
            <a:solidFill>
              <a:schemeClr val="tx1"/>
            </a:solidFill>
          </a:ln>
        </p:spPr>
      </p:pic>
      <p:pic>
        <p:nvPicPr>
          <p:cNvPr id="19" name="Picture 18">
            <a:extLst>
              <a:ext uri="{FF2B5EF4-FFF2-40B4-BE49-F238E27FC236}">
                <a16:creationId xmlns:a16="http://schemas.microsoft.com/office/drawing/2014/main" id="{1F3585B3-CF0F-2D95-E3FE-132DD7DAE595}"/>
              </a:ext>
            </a:extLst>
          </p:cNvPr>
          <p:cNvPicPr>
            <a:picLocks noChangeAspect="1"/>
          </p:cNvPicPr>
          <p:nvPr/>
        </p:nvPicPr>
        <p:blipFill>
          <a:blip r:embed="rId4"/>
          <a:stretch>
            <a:fillRect/>
          </a:stretch>
        </p:blipFill>
        <p:spPr>
          <a:xfrm>
            <a:off x="7886579" y="1610314"/>
            <a:ext cx="766660" cy="1270250"/>
          </a:xfrm>
          <a:prstGeom prst="rect">
            <a:avLst/>
          </a:prstGeom>
          <a:ln w="19050">
            <a:solidFill>
              <a:schemeClr val="tx1"/>
            </a:solidFill>
          </a:ln>
        </p:spPr>
      </p:pic>
      <p:pic>
        <p:nvPicPr>
          <p:cNvPr id="4" name="Picture 3">
            <a:extLst>
              <a:ext uri="{FF2B5EF4-FFF2-40B4-BE49-F238E27FC236}">
                <a16:creationId xmlns:a16="http://schemas.microsoft.com/office/drawing/2014/main" id="{A1B2FD1A-A2C2-1EBA-CE93-CE31F4281769}"/>
              </a:ext>
            </a:extLst>
          </p:cNvPr>
          <p:cNvPicPr>
            <a:picLocks noChangeAspect="1"/>
          </p:cNvPicPr>
          <p:nvPr/>
        </p:nvPicPr>
        <p:blipFill>
          <a:blip r:embed="rId5"/>
          <a:stretch>
            <a:fillRect/>
          </a:stretch>
        </p:blipFill>
        <p:spPr>
          <a:xfrm>
            <a:off x="4092873" y="897316"/>
            <a:ext cx="3513887" cy="2717001"/>
          </a:xfrm>
          <a:prstGeom prst="rect">
            <a:avLst/>
          </a:prstGeom>
          <a:ln w="19050">
            <a:solidFill>
              <a:schemeClr val="tx1"/>
            </a:solidFill>
          </a:ln>
        </p:spPr>
      </p:pic>
      <p:sp>
        <p:nvSpPr>
          <p:cNvPr id="5" name="TextBox 4">
            <a:extLst>
              <a:ext uri="{FF2B5EF4-FFF2-40B4-BE49-F238E27FC236}">
                <a16:creationId xmlns:a16="http://schemas.microsoft.com/office/drawing/2014/main" id="{EB821A7A-BC36-F8AC-B095-EE3095249CBD}"/>
              </a:ext>
            </a:extLst>
          </p:cNvPr>
          <p:cNvSpPr txBox="1"/>
          <p:nvPr/>
        </p:nvSpPr>
        <p:spPr>
          <a:xfrm>
            <a:off x="7624450" y="1179427"/>
            <a:ext cx="1290917" cy="430887"/>
          </a:xfrm>
          <a:prstGeom prst="rect">
            <a:avLst/>
          </a:prstGeom>
          <a:noFill/>
        </p:spPr>
        <p:txBody>
          <a:bodyPr wrap="square" rtlCol="0">
            <a:spAutoFit/>
          </a:bodyPr>
          <a:lstStyle/>
          <a:p>
            <a:pPr algn="ctr"/>
            <a:r>
              <a:rPr lang="en-US" sz="1100" dirty="0"/>
              <a:t>Shaded Irradiance </a:t>
            </a:r>
          </a:p>
          <a:p>
            <a:pPr algn="ctr"/>
            <a:r>
              <a:rPr lang="en-US" sz="1100" dirty="0"/>
              <a:t>(kWh/m2</a:t>
            </a:r>
          </a:p>
        </p:txBody>
      </p:sp>
    </p:spTree>
    <p:extLst>
      <p:ext uri="{BB962C8B-B14F-4D97-AF65-F5344CB8AC3E}">
        <p14:creationId xmlns:p14="http://schemas.microsoft.com/office/powerpoint/2010/main" val="1019613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extBox 2"/>
          <p:cNvSpPr txBox="1">
            <a:spLocks noChangeArrowheads="1"/>
          </p:cNvSpPr>
          <p:nvPr/>
        </p:nvSpPr>
        <p:spPr bwMode="auto">
          <a:xfrm>
            <a:off x="1928813" y="2947988"/>
            <a:ext cx="184150" cy="369887"/>
          </a:xfrm>
          <a:prstGeom prst="rect">
            <a:avLst/>
          </a:prstGeom>
          <a:noFill/>
          <a:ln w="9525">
            <a:noFill/>
            <a:miter lim="800000"/>
            <a:headEnd/>
            <a:tailEnd/>
          </a:ln>
        </p:spPr>
        <p:txBody>
          <a:bodyPr wrap="non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itchFamily="34" charset="0"/>
              <a:ea typeface="MS PGothic" panose="020B0600070205080204" pitchFamily="34" charset="-128"/>
              <a:cs typeface="+mn-cs"/>
            </a:endParaRPr>
          </a:p>
        </p:txBody>
      </p:sp>
      <p:sp>
        <p:nvSpPr>
          <p:cNvPr id="5" name="TextBox 4">
            <a:extLst>
              <a:ext uri="{FF2B5EF4-FFF2-40B4-BE49-F238E27FC236}">
                <a16:creationId xmlns:a16="http://schemas.microsoft.com/office/drawing/2014/main" id="{5E6FA373-DDC9-D845-A5A0-55790830EF06}"/>
              </a:ext>
            </a:extLst>
          </p:cNvPr>
          <p:cNvSpPr txBox="1"/>
          <p:nvPr/>
        </p:nvSpPr>
        <p:spPr>
          <a:xfrm>
            <a:off x="266690" y="1120676"/>
            <a:ext cx="8610620" cy="4678204"/>
          </a:xfrm>
          <a:prstGeom prst="rect">
            <a:avLst/>
          </a:prstGeom>
          <a:noFill/>
        </p:spPr>
        <p:txBody>
          <a:bodyPr wrap="square" rtlCol="0">
            <a:spAutoFit/>
          </a:bodyPr>
          <a:lstStyle/>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r>
              <a:rPr lang="en-US" sz="2800" dirty="0"/>
              <a:t>Load analyses</a:t>
            </a: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p:txBody>
      </p:sp>
      <p:sp>
        <p:nvSpPr>
          <p:cNvPr id="7" name="Google Shape;125;p5">
            <a:extLst>
              <a:ext uri="{FF2B5EF4-FFF2-40B4-BE49-F238E27FC236}">
                <a16:creationId xmlns:a16="http://schemas.microsoft.com/office/drawing/2014/main" id="{67800C7B-EC81-8DE4-D232-80B9B292E61F}"/>
              </a:ext>
            </a:extLst>
          </p:cNvPr>
          <p:cNvSpPr txBox="1"/>
          <p:nvPr/>
        </p:nvSpPr>
        <p:spPr>
          <a:xfrm>
            <a:off x="0" y="0"/>
            <a:ext cx="7315200" cy="762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200" b="1" i="0" u="none" strike="noStrike" cap="none" dirty="0">
                <a:solidFill>
                  <a:schemeClr val="lt1"/>
                </a:solidFill>
                <a:latin typeface="Arial"/>
                <a:ea typeface="Arial"/>
                <a:cs typeface="Arial"/>
                <a:sym typeface="Arial"/>
              </a:rPr>
              <a:t>Load analyses</a:t>
            </a:r>
            <a:endParaRPr sz="2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448174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5ACB1-ECA3-B052-E66B-31DC3ED90535}"/>
              </a:ext>
            </a:extLst>
          </p:cNvPr>
          <p:cNvSpPr>
            <a:spLocks noGrp="1"/>
          </p:cNvSpPr>
          <p:nvPr>
            <p:ph type="title"/>
          </p:nvPr>
        </p:nvSpPr>
        <p:spPr/>
        <p:txBody>
          <a:bodyPr>
            <a:normAutofit/>
          </a:bodyPr>
          <a:lstStyle/>
          <a:p>
            <a:r>
              <a:rPr lang="en-US" sz="2000" dirty="0"/>
              <a:t>Sierra Blanca provided appliance list vs bottom up load profile appliance list</a:t>
            </a:r>
          </a:p>
        </p:txBody>
      </p:sp>
      <p:pic>
        <p:nvPicPr>
          <p:cNvPr id="4" name="Picture 3">
            <a:extLst>
              <a:ext uri="{FF2B5EF4-FFF2-40B4-BE49-F238E27FC236}">
                <a16:creationId xmlns:a16="http://schemas.microsoft.com/office/drawing/2014/main" id="{542AD4AD-C612-5F1C-9AFC-63D33AD2B689}"/>
              </a:ext>
            </a:extLst>
          </p:cNvPr>
          <p:cNvPicPr>
            <a:picLocks noChangeAspect="1"/>
          </p:cNvPicPr>
          <p:nvPr/>
        </p:nvPicPr>
        <p:blipFill>
          <a:blip r:embed="rId2"/>
          <a:stretch>
            <a:fillRect/>
          </a:stretch>
        </p:blipFill>
        <p:spPr>
          <a:xfrm>
            <a:off x="817960" y="1251030"/>
            <a:ext cx="3223753" cy="4876798"/>
          </a:xfrm>
          <a:prstGeom prst="rect">
            <a:avLst/>
          </a:prstGeom>
        </p:spPr>
      </p:pic>
      <p:sp>
        <p:nvSpPr>
          <p:cNvPr id="5" name="TextBox 4">
            <a:extLst>
              <a:ext uri="{FF2B5EF4-FFF2-40B4-BE49-F238E27FC236}">
                <a16:creationId xmlns:a16="http://schemas.microsoft.com/office/drawing/2014/main" id="{CBB771AD-09E6-A8AD-59C2-651FFD59052C}"/>
              </a:ext>
            </a:extLst>
          </p:cNvPr>
          <p:cNvSpPr txBox="1"/>
          <p:nvPr/>
        </p:nvSpPr>
        <p:spPr>
          <a:xfrm>
            <a:off x="4670613" y="881698"/>
            <a:ext cx="3890682" cy="646331"/>
          </a:xfrm>
          <a:prstGeom prst="rect">
            <a:avLst/>
          </a:prstGeom>
          <a:noFill/>
        </p:spPr>
        <p:txBody>
          <a:bodyPr wrap="square" rtlCol="0">
            <a:spAutoFit/>
          </a:bodyPr>
          <a:lstStyle/>
          <a:p>
            <a:pPr algn="ctr"/>
            <a:r>
              <a:rPr lang="en-US" dirty="0"/>
              <a:t>Clean Coalition’s appliance list used to create bottom up load profile</a:t>
            </a:r>
          </a:p>
        </p:txBody>
      </p:sp>
      <p:sp>
        <p:nvSpPr>
          <p:cNvPr id="6" name="TextBox 5">
            <a:extLst>
              <a:ext uri="{FF2B5EF4-FFF2-40B4-BE49-F238E27FC236}">
                <a16:creationId xmlns:a16="http://schemas.microsoft.com/office/drawing/2014/main" id="{34D39CF8-2356-1168-A9E2-775AD2536691}"/>
              </a:ext>
            </a:extLst>
          </p:cNvPr>
          <p:cNvSpPr txBox="1"/>
          <p:nvPr/>
        </p:nvSpPr>
        <p:spPr>
          <a:xfrm>
            <a:off x="986518" y="881698"/>
            <a:ext cx="2886636" cy="369332"/>
          </a:xfrm>
          <a:prstGeom prst="rect">
            <a:avLst/>
          </a:prstGeom>
          <a:noFill/>
        </p:spPr>
        <p:txBody>
          <a:bodyPr wrap="square" rtlCol="0">
            <a:spAutoFit/>
          </a:bodyPr>
          <a:lstStyle/>
          <a:p>
            <a:pPr algn="ctr"/>
            <a:r>
              <a:rPr lang="en-US" dirty="0"/>
              <a:t>Sierra Blanca’s appliance list</a:t>
            </a:r>
          </a:p>
        </p:txBody>
      </p:sp>
      <p:sp>
        <p:nvSpPr>
          <p:cNvPr id="7" name="TextBox 6">
            <a:extLst>
              <a:ext uri="{FF2B5EF4-FFF2-40B4-BE49-F238E27FC236}">
                <a16:creationId xmlns:a16="http://schemas.microsoft.com/office/drawing/2014/main" id="{D0E7EFC3-0812-CBBF-8F26-3C1DB809B468}"/>
              </a:ext>
            </a:extLst>
          </p:cNvPr>
          <p:cNvSpPr txBox="1"/>
          <p:nvPr/>
        </p:nvSpPr>
        <p:spPr>
          <a:xfrm>
            <a:off x="5419165" y="1523093"/>
            <a:ext cx="2393577" cy="4832092"/>
          </a:xfrm>
          <a:prstGeom prst="rect">
            <a:avLst/>
          </a:prstGeom>
          <a:noFill/>
        </p:spPr>
        <p:txBody>
          <a:bodyPr wrap="square" rtlCol="0">
            <a:spAutoFit/>
          </a:bodyPr>
          <a:lstStyle/>
          <a:p>
            <a:pPr marL="285750" indent="-285750">
              <a:buFont typeface="Arial" panose="020B0604020202090204" pitchFamily="34" charset="0"/>
              <a:buChar char="•"/>
            </a:pPr>
            <a:r>
              <a:rPr lang="en-US" sz="1400" dirty="0"/>
              <a:t>Ceiling fan</a:t>
            </a:r>
          </a:p>
          <a:p>
            <a:pPr marL="285750" indent="-285750">
              <a:buFont typeface="Arial" panose="020B0604020202090204" pitchFamily="34" charset="0"/>
              <a:buChar char="•"/>
            </a:pPr>
            <a:r>
              <a:rPr lang="en-US" sz="1400" dirty="0"/>
              <a:t>Clothes dryer</a:t>
            </a:r>
          </a:p>
          <a:p>
            <a:pPr marL="285750" indent="-285750">
              <a:buFont typeface="Arial" panose="020B0604020202090204" pitchFamily="34" charset="0"/>
              <a:buChar char="•"/>
            </a:pPr>
            <a:r>
              <a:rPr lang="en-US" sz="1400" dirty="0"/>
              <a:t>Clothes washer</a:t>
            </a:r>
          </a:p>
          <a:p>
            <a:pPr marL="285750" indent="-285750">
              <a:buFont typeface="Arial" panose="020B0604020202090204" pitchFamily="34" charset="0"/>
              <a:buChar char="•"/>
            </a:pPr>
            <a:r>
              <a:rPr lang="en-US" sz="1400" dirty="0"/>
              <a:t>Cooling fans pumps</a:t>
            </a:r>
          </a:p>
          <a:p>
            <a:pPr marL="285750" indent="-285750">
              <a:buFont typeface="Arial" panose="020B0604020202090204" pitchFamily="34" charset="0"/>
              <a:buChar char="•"/>
            </a:pPr>
            <a:r>
              <a:rPr lang="en-US" sz="1400" dirty="0"/>
              <a:t>Cooling</a:t>
            </a:r>
          </a:p>
          <a:p>
            <a:pPr marL="285750" indent="-285750">
              <a:buFont typeface="Arial" panose="020B0604020202090204" pitchFamily="34" charset="0"/>
              <a:buChar char="•"/>
            </a:pPr>
            <a:r>
              <a:rPr lang="en-US" sz="1400" dirty="0"/>
              <a:t>Dishwasher</a:t>
            </a:r>
          </a:p>
          <a:p>
            <a:pPr marL="285750" indent="-285750">
              <a:buFont typeface="Arial" panose="020B0604020202090204" pitchFamily="34" charset="0"/>
              <a:buChar char="•"/>
            </a:pPr>
            <a:r>
              <a:rPr lang="en-US" sz="1400" dirty="0"/>
              <a:t>Refrigerator</a:t>
            </a:r>
          </a:p>
          <a:p>
            <a:pPr marL="285750" indent="-285750">
              <a:buFont typeface="Arial" panose="020B0604020202090204" pitchFamily="34" charset="0"/>
              <a:buChar char="•"/>
            </a:pPr>
            <a:r>
              <a:rPr lang="en-US" sz="1400" dirty="0"/>
              <a:t>Freezer</a:t>
            </a:r>
          </a:p>
          <a:p>
            <a:pPr marL="285750" indent="-285750">
              <a:buFont typeface="Arial" panose="020B0604020202090204" pitchFamily="34" charset="0"/>
              <a:buChar char="•"/>
            </a:pPr>
            <a:r>
              <a:rPr lang="en-US" sz="1400" dirty="0"/>
              <a:t>Heating fans pumps</a:t>
            </a:r>
          </a:p>
          <a:p>
            <a:pPr marL="285750" indent="-285750">
              <a:buFont typeface="Arial" panose="020B0604020202090204" pitchFamily="34" charset="0"/>
              <a:buChar char="•"/>
            </a:pPr>
            <a:r>
              <a:rPr lang="en-US" sz="1400" dirty="0"/>
              <a:t>Heating</a:t>
            </a:r>
          </a:p>
          <a:p>
            <a:pPr marL="285750" indent="-285750">
              <a:buFont typeface="Arial" panose="020B0604020202090204" pitchFamily="34" charset="0"/>
              <a:buChar char="•"/>
            </a:pPr>
            <a:r>
              <a:rPr lang="en-US" sz="1400" dirty="0"/>
              <a:t>Hot Water</a:t>
            </a:r>
          </a:p>
          <a:p>
            <a:pPr marL="285750" indent="-285750">
              <a:buFont typeface="Arial" panose="020B0604020202090204" pitchFamily="34" charset="0"/>
              <a:buChar char="•"/>
            </a:pPr>
            <a:r>
              <a:rPr lang="en-US" sz="1400" dirty="0"/>
              <a:t>Hot tub pump</a:t>
            </a:r>
          </a:p>
          <a:p>
            <a:pPr marL="285750" indent="-285750">
              <a:buFont typeface="Arial" panose="020B0604020202090204" pitchFamily="34" charset="0"/>
              <a:buChar char="•"/>
            </a:pPr>
            <a:r>
              <a:rPr lang="en-US" sz="1400" dirty="0"/>
              <a:t>Lighting exterior</a:t>
            </a:r>
          </a:p>
          <a:p>
            <a:pPr marL="285750" indent="-285750">
              <a:buFont typeface="Arial" panose="020B0604020202090204" pitchFamily="34" charset="0"/>
              <a:buChar char="•"/>
            </a:pPr>
            <a:r>
              <a:rPr lang="en-US" sz="1400" dirty="0"/>
              <a:t>Lighting garage</a:t>
            </a:r>
          </a:p>
          <a:p>
            <a:pPr marL="285750" indent="-285750">
              <a:buFont typeface="Arial" panose="020B0604020202090204" pitchFamily="34" charset="0"/>
              <a:buChar char="•"/>
            </a:pPr>
            <a:r>
              <a:rPr lang="en-US" sz="1400" dirty="0"/>
              <a:t>Lighting interior</a:t>
            </a:r>
          </a:p>
          <a:p>
            <a:pPr marL="285750" indent="-285750">
              <a:buFont typeface="Arial" panose="020B0604020202090204" pitchFamily="34" charset="0"/>
              <a:buChar char="•"/>
            </a:pPr>
            <a:r>
              <a:rPr lang="en-US" sz="1400" dirty="0"/>
              <a:t>Mechanical vent</a:t>
            </a:r>
          </a:p>
          <a:p>
            <a:pPr marL="285750" indent="-285750">
              <a:buFont typeface="Arial" panose="020B0604020202090204" pitchFamily="34" charset="0"/>
              <a:buChar char="•"/>
            </a:pPr>
            <a:r>
              <a:rPr lang="en-US" sz="1400" dirty="0"/>
              <a:t>Plug loads</a:t>
            </a:r>
          </a:p>
          <a:p>
            <a:pPr marL="285750" indent="-285750">
              <a:buFont typeface="Arial" panose="020B0604020202090204" pitchFamily="34" charset="0"/>
              <a:buChar char="•"/>
            </a:pPr>
            <a:r>
              <a:rPr lang="en-US" sz="1400" dirty="0"/>
              <a:t>Pool pump</a:t>
            </a:r>
          </a:p>
          <a:p>
            <a:pPr marL="285750" indent="-285750">
              <a:buFont typeface="Arial" panose="020B0604020202090204" pitchFamily="34" charset="0"/>
              <a:buChar char="•"/>
            </a:pPr>
            <a:r>
              <a:rPr lang="en-US" sz="1400" dirty="0"/>
              <a:t>Range oven</a:t>
            </a:r>
          </a:p>
          <a:p>
            <a:pPr marL="285750" indent="-285750">
              <a:buFont typeface="Arial" panose="020B0604020202090204" pitchFamily="34" charset="0"/>
              <a:buChar char="•"/>
            </a:pPr>
            <a:r>
              <a:rPr lang="en-US" sz="1400" dirty="0"/>
              <a:t>Electrical pool heater</a:t>
            </a:r>
          </a:p>
          <a:p>
            <a:pPr marL="285750" indent="-285750">
              <a:buFont typeface="Arial" panose="020B0604020202090204" pitchFamily="34" charset="0"/>
              <a:buChar char="•"/>
            </a:pPr>
            <a:r>
              <a:rPr lang="en-US" sz="1400" dirty="0"/>
              <a:t>Electrical hot tub heater</a:t>
            </a:r>
          </a:p>
          <a:p>
            <a:pPr marL="285750" indent="-285750">
              <a:buFont typeface="Arial" panose="020B0604020202090204" pitchFamily="34" charset="0"/>
              <a:buChar char="•"/>
            </a:pPr>
            <a:r>
              <a:rPr lang="en-US" sz="1400" dirty="0"/>
              <a:t>Electric vehicle charging</a:t>
            </a:r>
          </a:p>
        </p:txBody>
      </p:sp>
      <p:sp>
        <p:nvSpPr>
          <p:cNvPr id="3" name="TextBox 2">
            <a:extLst>
              <a:ext uri="{FF2B5EF4-FFF2-40B4-BE49-F238E27FC236}">
                <a16:creationId xmlns:a16="http://schemas.microsoft.com/office/drawing/2014/main" id="{E2724D55-6A6D-5C75-7E73-13E250F731AF}"/>
              </a:ext>
            </a:extLst>
          </p:cNvPr>
          <p:cNvSpPr txBox="1"/>
          <p:nvPr/>
        </p:nvSpPr>
        <p:spPr>
          <a:xfrm>
            <a:off x="866580" y="6105868"/>
            <a:ext cx="3126511" cy="276999"/>
          </a:xfrm>
          <a:prstGeom prst="rect">
            <a:avLst/>
          </a:prstGeom>
          <a:noFill/>
        </p:spPr>
        <p:txBody>
          <a:bodyPr wrap="square" rtlCol="0">
            <a:spAutoFit/>
          </a:bodyPr>
          <a:lstStyle/>
          <a:p>
            <a:r>
              <a:rPr lang="en-US" sz="1200" i="1" dirty="0" err="1"/>
              <a:t>Gouvis</a:t>
            </a:r>
            <a:r>
              <a:rPr lang="en-US" sz="1200" i="1" dirty="0"/>
              <a:t> Engineering, project 66206, sheet E-0.4 </a:t>
            </a:r>
          </a:p>
        </p:txBody>
      </p:sp>
    </p:spTree>
    <p:extLst>
      <p:ext uri="{BB962C8B-B14F-4D97-AF65-F5344CB8AC3E}">
        <p14:creationId xmlns:p14="http://schemas.microsoft.com/office/powerpoint/2010/main" val="1966180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7B75C-4C08-1818-B1F1-A2609E6CCD03}"/>
              </a:ext>
            </a:extLst>
          </p:cNvPr>
          <p:cNvSpPr>
            <a:spLocks noGrp="1"/>
          </p:cNvSpPr>
          <p:nvPr>
            <p:ph type="title"/>
          </p:nvPr>
        </p:nvSpPr>
        <p:spPr/>
        <p:txBody>
          <a:bodyPr>
            <a:normAutofit/>
          </a:bodyPr>
          <a:lstStyle/>
          <a:p>
            <a:r>
              <a:rPr lang="en-US" sz="2000" dirty="0"/>
              <a:t>Scenario A, B, and C appliance lists</a:t>
            </a:r>
          </a:p>
        </p:txBody>
      </p:sp>
      <p:sp>
        <p:nvSpPr>
          <p:cNvPr id="3" name="Content Placeholder 2">
            <a:extLst>
              <a:ext uri="{FF2B5EF4-FFF2-40B4-BE49-F238E27FC236}">
                <a16:creationId xmlns:a16="http://schemas.microsoft.com/office/drawing/2014/main" id="{713E5BDA-89C9-C8C2-B88C-6AC3366E71AA}"/>
              </a:ext>
            </a:extLst>
          </p:cNvPr>
          <p:cNvSpPr>
            <a:spLocks noGrp="1"/>
          </p:cNvSpPr>
          <p:nvPr>
            <p:ph idx="1"/>
          </p:nvPr>
        </p:nvSpPr>
        <p:spPr>
          <a:xfrm>
            <a:off x="1242392" y="833716"/>
            <a:ext cx="3777844" cy="5567082"/>
          </a:xfrm>
        </p:spPr>
        <p:txBody>
          <a:bodyPr>
            <a:normAutofit fontScale="55000" lnSpcReduction="20000"/>
          </a:bodyPr>
          <a:lstStyle/>
          <a:p>
            <a:pPr marL="0" indent="0">
              <a:buNone/>
            </a:pPr>
            <a:r>
              <a:rPr lang="en-US" sz="3300" b="1" u="sng" dirty="0">
                <a:latin typeface="+mn-lt"/>
              </a:rPr>
              <a:t>Scenario A &amp; B appliance list</a:t>
            </a:r>
          </a:p>
          <a:p>
            <a:r>
              <a:rPr lang="en-US" sz="2900" dirty="0">
                <a:latin typeface="+mn-lt"/>
              </a:rPr>
              <a:t>Electric appliances</a:t>
            </a:r>
          </a:p>
          <a:p>
            <a:pPr lvl="1"/>
            <a:r>
              <a:rPr lang="en-US" sz="2400" dirty="0">
                <a:latin typeface="+mn-lt"/>
              </a:rPr>
              <a:t>Ceiling fan</a:t>
            </a:r>
          </a:p>
          <a:p>
            <a:pPr lvl="1"/>
            <a:r>
              <a:rPr lang="en-US" sz="2400" dirty="0">
                <a:latin typeface="+mn-lt"/>
              </a:rPr>
              <a:t>Clothes dryer</a:t>
            </a:r>
          </a:p>
          <a:p>
            <a:pPr lvl="1"/>
            <a:r>
              <a:rPr lang="en-US" sz="2400" dirty="0">
                <a:latin typeface="+mn-lt"/>
              </a:rPr>
              <a:t>Clothes washer</a:t>
            </a:r>
          </a:p>
          <a:p>
            <a:pPr lvl="1"/>
            <a:r>
              <a:rPr lang="en-US" sz="2400" dirty="0">
                <a:latin typeface="+mn-lt"/>
              </a:rPr>
              <a:t>Cooling fans pumps</a:t>
            </a:r>
          </a:p>
          <a:p>
            <a:pPr lvl="1"/>
            <a:r>
              <a:rPr lang="en-US" sz="2400" dirty="0">
                <a:latin typeface="+mn-lt"/>
              </a:rPr>
              <a:t>Cooling</a:t>
            </a:r>
          </a:p>
          <a:p>
            <a:pPr lvl="1"/>
            <a:r>
              <a:rPr lang="en-US" sz="2400" dirty="0">
                <a:latin typeface="+mn-lt"/>
              </a:rPr>
              <a:t>Dishwasher</a:t>
            </a:r>
          </a:p>
          <a:p>
            <a:pPr lvl="1"/>
            <a:r>
              <a:rPr lang="en-US" sz="2400" dirty="0">
                <a:latin typeface="+mn-lt"/>
              </a:rPr>
              <a:t>Refrigerator</a:t>
            </a:r>
          </a:p>
          <a:p>
            <a:pPr lvl="1"/>
            <a:r>
              <a:rPr lang="en-US" sz="2400" dirty="0">
                <a:latin typeface="+mn-lt"/>
              </a:rPr>
              <a:t>Freezer</a:t>
            </a:r>
          </a:p>
          <a:p>
            <a:pPr lvl="1"/>
            <a:r>
              <a:rPr lang="en-US" sz="2400" dirty="0">
                <a:latin typeface="+mn-lt"/>
              </a:rPr>
              <a:t>Heating fans pumps</a:t>
            </a:r>
          </a:p>
          <a:p>
            <a:pPr lvl="1"/>
            <a:r>
              <a:rPr lang="en-US" sz="2400" dirty="0">
                <a:latin typeface="+mn-lt"/>
              </a:rPr>
              <a:t>Heating</a:t>
            </a:r>
          </a:p>
          <a:p>
            <a:pPr lvl="1"/>
            <a:r>
              <a:rPr lang="en-US" sz="2400" dirty="0">
                <a:latin typeface="+mn-lt"/>
              </a:rPr>
              <a:t>Hot Water</a:t>
            </a:r>
          </a:p>
          <a:p>
            <a:pPr lvl="1"/>
            <a:r>
              <a:rPr lang="en-US" sz="2400" dirty="0">
                <a:latin typeface="+mn-lt"/>
              </a:rPr>
              <a:t>Hot tub pump</a:t>
            </a:r>
          </a:p>
          <a:p>
            <a:pPr lvl="1"/>
            <a:r>
              <a:rPr lang="en-US" sz="2400" dirty="0">
                <a:latin typeface="+mn-lt"/>
              </a:rPr>
              <a:t>Lighting exterior</a:t>
            </a:r>
          </a:p>
          <a:p>
            <a:pPr lvl="1"/>
            <a:r>
              <a:rPr lang="en-US" sz="2400" dirty="0">
                <a:latin typeface="+mn-lt"/>
              </a:rPr>
              <a:t>Lighting garage</a:t>
            </a:r>
          </a:p>
          <a:p>
            <a:pPr lvl="1"/>
            <a:r>
              <a:rPr lang="en-US" sz="2400" dirty="0">
                <a:latin typeface="+mn-lt"/>
              </a:rPr>
              <a:t>Lighting interior</a:t>
            </a:r>
          </a:p>
          <a:p>
            <a:pPr lvl="1"/>
            <a:r>
              <a:rPr lang="en-US" sz="2400" dirty="0">
                <a:latin typeface="+mn-lt"/>
              </a:rPr>
              <a:t>Mechanical vent</a:t>
            </a:r>
          </a:p>
          <a:p>
            <a:pPr lvl="1"/>
            <a:r>
              <a:rPr lang="en-US" sz="2400" dirty="0">
                <a:latin typeface="+mn-lt"/>
              </a:rPr>
              <a:t>Plug loads</a:t>
            </a:r>
          </a:p>
          <a:p>
            <a:pPr lvl="1"/>
            <a:r>
              <a:rPr lang="en-US" sz="2400" dirty="0">
                <a:latin typeface="+mn-lt"/>
              </a:rPr>
              <a:t>Pool pump</a:t>
            </a:r>
          </a:p>
          <a:p>
            <a:pPr lvl="1"/>
            <a:r>
              <a:rPr lang="en-US" sz="2400" dirty="0">
                <a:latin typeface="+mn-lt"/>
              </a:rPr>
              <a:t>Range oven</a:t>
            </a:r>
          </a:p>
          <a:p>
            <a:pPr lvl="1"/>
            <a:r>
              <a:rPr lang="en-US" sz="2400" dirty="0">
                <a:latin typeface="+mn-lt"/>
              </a:rPr>
              <a:t>Electrical pool heater</a:t>
            </a:r>
          </a:p>
          <a:p>
            <a:pPr lvl="1"/>
            <a:r>
              <a:rPr lang="en-US" sz="2400" dirty="0">
                <a:latin typeface="+mn-lt"/>
              </a:rPr>
              <a:t>Electrical hot tub heater</a:t>
            </a:r>
          </a:p>
          <a:p>
            <a:pPr lvl="1"/>
            <a:r>
              <a:rPr lang="en-US" sz="2400" dirty="0">
                <a:latin typeface="+mn-lt"/>
              </a:rPr>
              <a:t>Electric vehicle charging</a:t>
            </a:r>
          </a:p>
          <a:p>
            <a:r>
              <a:rPr lang="en-US" sz="2900" dirty="0">
                <a:latin typeface="+mn-lt"/>
              </a:rPr>
              <a:t>Gas appliances</a:t>
            </a:r>
          </a:p>
          <a:p>
            <a:pPr lvl="1"/>
            <a:r>
              <a:rPr lang="en-US" sz="2400" dirty="0">
                <a:latin typeface="+mn-lt"/>
              </a:rPr>
              <a:t>No gas appliances</a:t>
            </a:r>
          </a:p>
        </p:txBody>
      </p:sp>
      <p:sp>
        <p:nvSpPr>
          <p:cNvPr id="5" name="Content Placeholder 2">
            <a:extLst>
              <a:ext uri="{FF2B5EF4-FFF2-40B4-BE49-F238E27FC236}">
                <a16:creationId xmlns:a16="http://schemas.microsoft.com/office/drawing/2014/main" id="{D6982AB2-CD8D-55E4-F0FB-F322E9DB0DC1}"/>
              </a:ext>
            </a:extLst>
          </p:cNvPr>
          <p:cNvSpPr txBox="1">
            <a:spLocks/>
          </p:cNvSpPr>
          <p:nvPr/>
        </p:nvSpPr>
        <p:spPr>
          <a:xfrm>
            <a:off x="5020235" y="833716"/>
            <a:ext cx="2510118" cy="5567083"/>
          </a:xfrm>
          <a:prstGeom prst="rect">
            <a:avLst/>
          </a:prstGeom>
        </p:spPr>
        <p:txBody>
          <a:bodyPr vert="horz" lIns="91440" tIns="45720" rIns="91440" bIns="45720" rtlCol="0">
            <a:normAutofit fontScale="62500" lnSpcReduction="20000"/>
          </a:bodyPr>
          <a:lstStyle>
            <a:lvl1pPr marL="192872" indent="-192872"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417889" indent="-160727" algn="l" defTabSz="914400" rtl="0" eaLnBrk="1" latinLnBrk="0" hangingPunct="1">
              <a:lnSpc>
                <a:spcPct val="90000"/>
              </a:lnSpc>
              <a:spcBef>
                <a:spcPts val="500"/>
              </a:spcBef>
              <a:buFont typeface="Courier New" panose="02070309020205020404" pitchFamily="49" charset="0"/>
              <a:buChar char="o"/>
              <a:defRPr sz="1500" kern="1200">
                <a:solidFill>
                  <a:schemeClr val="tx1"/>
                </a:solidFill>
                <a:latin typeface="Arial" panose="020B0604020202020204" pitchFamily="34" charset="0"/>
                <a:ea typeface="+mn-ea"/>
                <a:cs typeface="Arial" panose="020B0604020202020204" pitchFamily="34" charset="0"/>
              </a:defRPr>
            </a:lvl2pPr>
            <a:lvl3pPr marL="642905" indent="-128582"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00068" indent="-128582" algn="l" defTabSz="914400" rtl="0" eaLnBrk="1" latinLnBrk="0" hangingPunct="1">
              <a:lnSpc>
                <a:spcPct val="90000"/>
              </a:lnSpc>
              <a:spcBef>
                <a:spcPts val="500"/>
              </a:spcBef>
              <a:buFont typeface="Courier New" panose="02070309020205020404" pitchFamily="49" charset="0"/>
              <a:buChar char="o"/>
              <a:defRPr sz="1050" kern="1200">
                <a:solidFill>
                  <a:schemeClr val="tx1"/>
                </a:solidFill>
                <a:latin typeface="Arial" panose="020B0604020202020204" pitchFamily="34" charset="0"/>
                <a:ea typeface="+mn-ea"/>
                <a:cs typeface="Arial" panose="020B0604020202020204" pitchFamily="34" charset="0"/>
              </a:defRPr>
            </a:lvl4pPr>
            <a:lvl5pPr marL="1157231" indent="-128582"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900" b="1" u="sng" dirty="0">
                <a:latin typeface="+mn-lt"/>
              </a:rPr>
              <a:t>Scenario C appliance list</a:t>
            </a:r>
          </a:p>
          <a:p>
            <a:r>
              <a:rPr lang="en-US" sz="2500" dirty="0">
                <a:latin typeface="+mn-lt"/>
              </a:rPr>
              <a:t>Electric appliances</a:t>
            </a:r>
          </a:p>
          <a:p>
            <a:pPr lvl="1"/>
            <a:r>
              <a:rPr lang="en-US" sz="2000" dirty="0">
                <a:latin typeface="+mn-lt"/>
              </a:rPr>
              <a:t>Ceiling fan</a:t>
            </a:r>
          </a:p>
          <a:p>
            <a:pPr lvl="1"/>
            <a:r>
              <a:rPr lang="en-US" sz="2000" dirty="0">
                <a:latin typeface="+mn-lt"/>
              </a:rPr>
              <a:t>Clothes dryer</a:t>
            </a:r>
          </a:p>
          <a:p>
            <a:pPr lvl="1"/>
            <a:r>
              <a:rPr lang="en-US" sz="2000" dirty="0">
                <a:latin typeface="+mn-lt"/>
              </a:rPr>
              <a:t>Clothes washer</a:t>
            </a:r>
          </a:p>
          <a:p>
            <a:pPr lvl="1"/>
            <a:r>
              <a:rPr lang="en-US" sz="2000" dirty="0">
                <a:latin typeface="+mn-lt"/>
              </a:rPr>
              <a:t>Cooling fans pumps</a:t>
            </a:r>
          </a:p>
          <a:p>
            <a:pPr lvl="1"/>
            <a:r>
              <a:rPr lang="en-US" sz="2000" dirty="0">
                <a:latin typeface="+mn-lt"/>
              </a:rPr>
              <a:t>Cooling</a:t>
            </a:r>
          </a:p>
          <a:p>
            <a:pPr lvl="1"/>
            <a:r>
              <a:rPr lang="en-US" sz="2000" dirty="0">
                <a:latin typeface="+mn-lt"/>
              </a:rPr>
              <a:t>Dishwasher</a:t>
            </a:r>
          </a:p>
          <a:p>
            <a:pPr lvl="1"/>
            <a:r>
              <a:rPr lang="en-US" sz="2000" dirty="0">
                <a:latin typeface="+mn-lt"/>
              </a:rPr>
              <a:t>Refrigerator</a:t>
            </a:r>
          </a:p>
          <a:p>
            <a:pPr lvl="1"/>
            <a:r>
              <a:rPr lang="en-US" sz="2000" dirty="0">
                <a:latin typeface="+mn-lt"/>
              </a:rPr>
              <a:t>Freezer</a:t>
            </a:r>
          </a:p>
          <a:p>
            <a:pPr lvl="1"/>
            <a:r>
              <a:rPr lang="en-US" sz="2000" dirty="0">
                <a:latin typeface="+mn-lt"/>
              </a:rPr>
              <a:t>Heating fans pumps</a:t>
            </a:r>
          </a:p>
          <a:p>
            <a:pPr lvl="1"/>
            <a:r>
              <a:rPr lang="en-US" sz="2000" dirty="0">
                <a:latin typeface="+mn-lt"/>
              </a:rPr>
              <a:t>Heating</a:t>
            </a:r>
          </a:p>
          <a:p>
            <a:pPr lvl="1"/>
            <a:r>
              <a:rPr lang="en-US" sz="2000" dirty="0">
                <a:latin typeface="+mn-lt"/>
              </a:rPr>
              <a:t>Hot Water</a:t>
            </a:r>
          </a:p>
          <a:p>
            <a:pPr lvl="1"/>
            <a:r>
              <a:rPr lang="en-US" sz="2000" dirty="0">
                <a:latin typeface="+mn-lt"/>
              </a:rPr>
              <a:t>Hot tub pump</a:t>
            </a:r>
          </a:p>
          <a:p>
            <a:pPr lvl="1"/>
            <a:r>
              <a:rPr lang="en-US" sz="2000" dirty="0">
                <a:latin typeface="+mn-lt"/>
              </a:rPr>
              <a:t>Lighting exterior</a:t>
            </a:r>
          </a:p>
          <a:p>
            <a:pPr lvl="1"/>
            <a:r>
              <a:rPr lang="en-US" sz="2000" dirty="0">
                <a:latin typeface="+mn-lt"/>
              </a:rPr>
              <a:t>Lighting garage</a:t>
            </a:r>
          </a:p>
          <a:p>
            <a:pPr lvl="1"/>
            <a:r>
              <a:rPr lang="en-US" sz="2000" dirty="0">
                <a:latin typeface="+mn-lt"/>
              </a:rPr>
              <a:t>Lighting interior</a:t>
            </a:r>
          </a:p>
          <a:p>
            <a:pPr lvl="1"/>
            <a:r>
              <a:rPr lang="en-US" sz="2000" dirty="0">
                <a:latin typeface="+mn-lt"/>
              </a:rPr>
              <a:t>Mechanical vent</a:t>
            </a:r>
          </a:p>
          <a:p>
            <a:pPr lvl="1"/>
            <a:r>
              <a:rPr lang="en-US" sz="2000" dirty="0">
                <a:latin typeface="+mn-lt"/>
              </a:rPr>
              <a:t>Plug loads</a:t>
            </a:r>
          </a:p>
          <a:p>
            <a:pPr lvl="1"/>
            <a:r>
              <a:rPr lang="en-US" sz="2000" dirty="0">
                <a:latin typeface="+mn-lt"/>
              </a:rPr>
              <a:t>Pool pump</a:t>
            </a:r>
          </a:p>
          <a:p>
            <a:pPr lvl="1"/>
            <a:r>
              <a:rPr lang="en-US" sz="2000" dirty="0">
                <a:latin typeface="+mn-lt"/>
              </a:rPr>
              <a:t>Range oven</a:t>
            </a:r>
          </a:p>
          <a:p>
            <a:pPr lvl="1"/>
            <a:r>
              <a:rPr lang="en-US" sz="2000" dirty="0">
                <a:latin typeface="+mn-lt"/>
              </a:rPr>
              <a:t>Electric vehicle charging</a:t>
            </a:r>
          </a:p>
          <a:p>
            <a:r>
              <a:rPr lang="en-US" sz="2500" dirty="0">
                <a:latin typeface="+mn-lt"/>
              </a:rPr>
              <a:t>Gas appliances</a:t>
            </a:r>
          </a:p>
          <a:p>
            <a:pPr lvl="1"/>
            <a:r>
              <a:rPr lang="en-US" sz="2000" dirty="0">
                <a:latin typeface="+mn-lt"/>
              </a:rPr>
              <a:t>Gas pool heater</a:t>
            </a:r>
          </a:p>
          <a:p>
            <a:pPr lvl="1"/>
            <a:r>
              <a:rPr lang="en-US" sz="2000" dirty="0">
                <a:latin typeface="+mn-lt"/>
              </a:rPr>
              <a:t>Gas hot tub heater</a:t>
            </a:r>
          </a:p>
        </p:txBody>
      </p:sp>
    </p:spTree>
    <p:extLst>
      <p:ext uri="{BB962C8B-B14F-4D97-AF65-F5344CB8AC3E}">
        <p14:creationId xmlns:p14="http://schemas.microsoft.com/office/powerpoint/2010/main" val="3298063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extBox 2"/>
          <p:cNvSpPr txBox="1">
            <a:spLocks noChangeArrowheads="1"/>
          </p:cNvSpPr>
          <p:nvPr/>
        </p:nvSpPr>
        <p:spPr bwMode="auto">
          <a:xfrm>
            <a:off x="1928813" y="2947988"/>
            <a:ext cx="184150" cy="369887"/>
          </a:xfrm>
          <a:prstGeom prst="rect">
            <a:avLst/>
          </a:prstGeom>
          <a:noFill/>
          <a:ln w="9525">
            <a:noFill/>
            <a:miter lim="800000"/>
            <a:headEnd/>
            <a:tailEnd/>
          </a:ln>
        </p:spPr>
        <p:txBody>
          <a:bodyPr wrap="non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itchFamily="34" charset="0"/>
              <a:ea typeface="MS PGothic" panose="020B0600070205080204" pitchFamily="34" charset="-128"/>
              <a:cs typeface="+mn-cs"/>
            </a:endParaRPr>
          </a:p>
        </p:txBody>
      </p:sp>
      <p:pic>
        <p:nvPicPr>
          <p:cNvPr id="2" name="Picture 1">
            <a:extLst>
              <a:ext uri="{FF2B5EF4-FFF2-40B4-BE49-F238E27FC236}">
                <a16:creationId xmlns:a16="http://schemas.microsoft.com/office/drawing/2014/main" id="{D75337EE-836A-F9C6-5D34-AB9F3B7E14DD}"/>
              </a:ext>
            </a:extLst>
          </p:cNvPr>
          <p:cNvPicPr>
            <a:picLocks noChangeAspect="1"/>
          </p:cNvPicPr>
          <p:nvPr/>
        </p:nvPicPr>
        <p:blipFill>
          <a:blip r:embed="rId3"/>
          <a:stretch>
            <a:fillRect/>
          </a:stretch>
        </p:blipFill>
        <p:spPr>
          <a:xfrm>
            <a:off x="984250" y="1682750"/>
            <a:ext cx="7175500" cy="3492500"/>
          </a:xfrm>
          <a:prstGeom prst="rect">
            <a:avLst/>
          </a:prstGeom>
        </p:spPr>
      </p:pic>
      <p:sp>
        <p:nvSpPr>
          <p:cNvPr id="3" name="Google Shape;125;p5">
            <a:extLst>
              <a:ext uri="{FF2B5EF4-FFF2-40B4-BE49-F238E27FC236}">
                <a16:creationId xmlns:a16="http://schemas.microsoft.com/office/drawing/2014/main" id="{A9D3EC93-5F71-9847-7E9C-BE348045E148}"/>
              </a:ext>
            </a:extLst>
          </p:cNvPr>
          <p:cNvSpPr txBox="1"/>
          <p:nvPr/>
        </p:nvSpPr>
        <p:spPr>
          <a:xfrm>
            <a:off x="0" y="31898"/>
            <a:ext cx="7404652" cy="762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000" b="1" dirty="0">
                <a:solidFill>
                  <a:schemeClr val="lt1"/>
                </a:solidFill>
                <a:latin typeface="Arial"/>
                <a:ea typeface="Arial"/>
                <a:cs typeface="Arial"/>
                <a:sym typeface="Arial"/>
              </a:rPr>
              <a:t>Loads created by aggregating appliance-level loads for three sample homes and then averaging</a:t>
            </a:r>
            <a:endParaRPr sz="20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672452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extBox 2"/>
          <p:cNvSpPr txBox="1">
            <a:spLocks noChangeArrowheads="1"/>
          </p:cNvSpPr>
          <p:nvPr/>
        </p:nvSpPr>
        <p:spPr bwMode="auto">
          <a:xfrm>
            <a:off x="1928813" y="2947988"/>
            <a:ext cx="184150" cy="369887"/>
          </a:xfrm>
          <a:prstGeom prst="rect">
            <a:avLst/>
          </a:prstGeom>
          <a:noFill/>
          <a:ln w="9525">
            <a:noFill/>
            <a:miter lim="800000"/>
            <a:headEnd/>
            <a:tailEnd/>
          </a:ln>
        </p:spPr>
        <p:txBody>
          <a:bodyPr wrap="non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itchFamily="34" charset="0"/>
              <a:ea typeface="MS PGothic" panose="020B0600070205080204" pitchFamily="34" charset="-128"/>
              <a:cs typeface="+mn-cs"/>
            </a:endParaRPr>
          </a:p>
        </p:txBody>
      </p:sp>
      <p:sp>
        <p:nvSpPr>
          <p:cNvPr id="4" name="Google Shape;125;p5">
            <a:extLst>
              <a:ext uri="{FF2B5EF4-FFF2-40B4-BE49-F238E27FC236}">
                <a16:creationId xmlns:a16="http://schemas.microsoft.com/office/drawing/2014/main" id="{D14DA5DA-202C-A31A-B72A-6DDAB2EF1F50}"/>
              </a:ext>
            </a:extLst>
          </p:cNvPr>
          <p:cNvSpPr txBox="1"/>
          <p:nvPr/>
        </p:nvSpPr>
        <p:spPr>
          <a:xfrm>
            <a:off x="0" y="31898"/>
            <a:ext cx="7315200" cy="762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200" b="1" dirty="0">
                <a:solidFill>
                  <a:schemeClr val="lt1"/>
                </a:solidFill>
                <a:latin typeface="Arial"/>
                <a:ea typeface="Arial"/>
                <a:cs typeface="Arial"/>
                <a:sym typeface="Arial"/>
              </a:rPr>
              <a:t>Indicative a</a:t>
            </a:r>
            <a:r>
              <a:rPr lang="en-US" sz="2200" b="1" i="0" u="none" strike="noStrike" cap="none" dirty="0">
                <a:solidFill>
                  <a:schemeClr val="lt1"/>
                </a:solidFill>
                <a:latin typeface="Arial"/>
                <a:ea typeface="Arial"/>
                <a:cs typeface="Arial"/>
                <a:sym typeface="Arial"/>
              </a:rPr>
              <a:t>ll-electric home loads for Sierra Blanca</a:t>
            </a:r>
            <a:endParaRPr sz="2200" b="0" i="0" u="none" strike="noStrike" cap="none" dirty="0">
              <a:solidFill>
                <a:srgbClr val="000000"/>
              </a:solidFill>
              <a:latin typeface="Arial"/>
              <a:ea typeface="Arial"/>
              <a:cs typeface="Arial"/>
              <a:sym typeface="Arial"/>
            </a:endParaRPr>
          </a:p>
        </p:txBody>
      </p:sp>
      <p:pic>
        <p:nvPicPr>
          <p:cNvPr id="3" name="Picture 2">
            <a:extLst>
              <a:ext uri="{FF2B5EF4-FFF2-40B4-BE49-F238E27FC236}">
                <a16:creationId xmlns:a16="http://schemas.microsoft.com/office/drawing/2014/main" id="{28A5AB0C-2F1D-C056-BCBC-76DA8E5949F5}"/>
              </a:ext>
            </a:extLst>
          </p:cNvPr>
          <p:cNvPicPr>
            <a:picLocks noChangeAspect="1"/>
          </p:cNvPicPr>
          <p:nvPr/>
        </p:nvPicPr>
        <p:blipFill>
          <a:blip r:embed="rId3"/>
          <a:stretch>
            <a:fillRect/>
          </a:stretch>
        </p:blipFill>
        <p:spPr>
          <a:xfrm>
            <a:off x="280987" y="1357312"/>
            <a:ext cx="8582025" cy="4143375"/>
          </a:xfrm>
          <a:prstGeom prst="rect">
            <a:avLst/>
          </a:prstGeom>
        </p:spPr>
      </p:pic>
    </p:spTree>
    <p:extLst>
      <p:ext uri="{BB962C8B-B14F-4D97-AF65-F5344CB8AC3E}">
        <p14:creationId xmlns:p14="http://schemas.microsoft.com/office/powerpoint/2010/main" val="3518300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extBox 2"/>
          <p:cNvSpPr txBox="1">
            <a:spLocks noChangeArrowheads="1"/>
          </p:cNvSpPr>
          <p:nvPr/>
        </p:nvSpPr>
        <p:spPr bwMode="auto">
          <a:xfrm>
            <a:off x="1928813" y="2947988"/>
            <a:ext cx="184150" cy="369887"/>
          </a:xfrm>
          <a:prstGeom prst="rect">
            <a:avLst/>
          </a:prstGeom>
          <a:noFill/>
          <a:ln w="9525">
            <a:noFill/>
            <a:miter lim="800000"/>
            <a:headEnd/>
            <a:tailEnd/>
          </a:ln>
        </p:spPr>
        <p:txBody>
          <a:bodyPr wrap="non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itchFamily="34" charset="0"/>
              <a:ea typeface="MS PGothic" panose="020B0600070205080204" pitchFamily="34" charset="-128"/>
              <a:cs typeface="+mn-cs"/>
            </a:endParaRPr>
          </a:p>
        </p:txBody>
      </p:sp>
      <p:sp>
        <p:nvSpPr>
          <p:cNvPr id="5" name="TextBox 4">
            <a:extLst>
              <a:ext uri="{FF2B5EF4-FFF2-40B4-BE49-F238E27FC236}">
                <a16:creationId xmlns:a16="http://schemas.microsoft.com/office/drawing/2014/main" id="{5E6FA373-DDC9-D845-A5A0-55790830EF06}"/>
              </a:ext>
            </a:extLst>
          </p:cNvPr>
          <p:cNvSpPr txBox="1"/>
          <p:nvPr/>
        </p:nvSpPr>
        <p:spPr>
          <a:xfrm>
            <a:off x="266690" y="1120676"/>
            <a:ext cx="8610620" cy="4955203"/>
          </a:xfrm>
          <a:prstGeom prst="rect">
            <a:avLst/>
          </a:prstGeom>
          <a:noFill/>
        </p:spPr>
        <p:txBody>
          <a:bodyPr wrap="square" rtlCol="0">
            <a:spAutoFit/>
          </a:bodyPr>
          <a:lstStyle/>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r>
              <a:rPr lang="en-US" sz="2800" dirty="0"/>
              <a:t>Energy analyses</a:t>
            </a:r>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p:txBody>
      </p:sp>
      <p:sp>
        <p:nvSpPr>
          <p:cNvPr id="7" name="Google Shape;125;p5">
            <a:extLst>
              <a:ext uri="{FF2B5EF4-FFF2-40B4-BE49-F238E27FC236}">
                <a16:creationId xmlns:a16="http://schemas.microsoft.com/office/drawing/2014/main" id="{67800C7B-EC81-8DE4-D232-80B9B292E61F}"/>
              </a:ext>
            </a:extLst>
          </p:cNvPr>
          <p:cNvSpPr txBox="1"/>
          <p:nvPr/>
        </p:nvSpPr>
        <p:spPr>
          <a:xfrm>
            <a:off x="0" y="0"/>
            <a:ext cx="7315200" cy="762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200" b="1" i="0" u="none" strike="noStrike" cap="none" dirty="0">
                <a:solidFill>
                  <a:schemeClr val="lt1"/>
                </a:solidFill>
                <a:latin typeface="Arial"/>
                <a:ea typeface="Arial"/>
                <a:cs typeface="Arial"/>
                <a:sym typeface="Arial"/>
              </a:rPr>
              <a:t>Energy analyses</a:t>
            </a:r>
            <a:endParaRPr sz="2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23939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B2CFF-4E61-5234-9793-5008BCCA1662}"/>
              </a:ext>
            </a:extLst>
          </p:cNvPr>
          <p:cNvSpPr>
            <a:spLocks noGrp="1"/>
          </p:cNvSpPr>
          <p:nvPr>
            <p:ph type="title"/>
          </p:nvPr>
        </p:nvSpPr>
        <p:spPr>
          <a:xfrm>
            <a:off x="-1" y="0"/>
            <a:ext cx="7583558" cy="762000"/>
          </a:xfrm>
        </p:spPr>
        <p:txBody>
          <a:bodyPr>
            <a:normAutofit/>
          </a:bodyPr>
          <a:lstStyle/>
          <a:p>
            <a:r>
              <a:rPr lang="en-US" sz="2000" dirty="0"/>
              <a:t>Scenario A:  654 kW solar and 1,340 kW &amp; 2,898 kWh BESS across the community</a:t>
            </a:r>
          </a:p>
        </p:txBody>
      </p:sp>
      <p:pic>
        <p:nvPicPr>
          <p:cNvPr id="7" name="Picture 6">
            <a:extLst>
              <a:ext uri="{FF2B5EF4-FFF2-40B4-BE49-F238E27FC236}">
                <a16:creationId xmlns:a16="http://schemas.microsoft.com/office/drawing/2014/main" id="{4C2EBE2F-1857-9C2D-46D3-98D20E8E6ECB}"/>
              </a:ext>
            </a:extLst>
          </p:cNvPr>
          <p:cNvPicPr>
            <a:picLocks noChangeAspect="1"/>
          </p:cNvPicPr>
          <p:nvPr/>
        </p:nvPicPr>
        <p:blipFill>
          <a:blip r:embed="rId2"/>
          <a:stretch>
            <a:fillRect/>
          </a:stretch>
        </p:blipFill>
        <p:spPr>
          <a:xfrm>
            <a:off x="1822916" y="762000"/>
            <a:ext cx="5498164" cy="3708184"/>
          </a:xfrm>
          <a:prstGeom prst="rect">
            <a:avLst/>
          </a:prstGeom>
        </p:spPr>
      </p:pic>
      <p:pic>
        <p:nvPicPr>
          <p:cNvPr id="8" name="Picture 7">
            <a:extLst>
              <a:ext uri="{FF2B5EF4-FFF2-40B4-BE49-F238E27FC236}">
                <a16:creationId xmlns:a16="http://schemas.microsoft.com/office/drawing/2014/main" id="{540D62C1-DF0D-EE46-5A34-E8A58BE8391B}"/>
              </a:ext>
            </a:extLst>
          </p:cNvPr>
          <p:cNvPicPr>
            <a:picLocks noChangeAspect="1"/>
          </p:cNvPicPr>
          <p:nvPr/>
        </p:nvPicPr>
        <p:blipFill>
          <a:blip r:embed="rId3"/>
          <a:stretch>
            <a:fillRect/>
          </a:stretch>
        </p:blipFill>
        <p:spPr>
          <a:xfrm>
            <a:off x="1323973" y="4497079"/>
            <a:ext cx="6496050" cy="1962150"/>
          </a:xfrm>
          <a:prstGeom prst="rect">
            <a:avLst/>
          </a:prstGeom>
        </p:spPr>
      </p:pic>
    </p:spTree>
    <p:extLst>
      <p:ext uri="{BB962C8B-B14F-4D97-AF65-F5344CB8AC3E}">
        <p14:creationId xmlns:p14="http://schemas.microsoft.com/office/powerpoint/2010/main" val="3485402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B2CFF-4E61-5234-9793-5008BCCA1662}"/>
              </a:ext>
            </a:extLst>
          </p:cNvPr>
          <p:cNvSpPr>
            <a:spLocks noGrp="1"/>
          </p:cNvSpPr>
          <p:nvPr>
            <p:ph type="title"/>
          </p:nvPr>
        </p:nvSpPr>
        <p:spPr>
          <a:xfrm>
            <a:off x="-1" y="0"/>
            <a:ext cx="7583558" cy="762000"/>
          </a:xfrm>
        </p:spPr>
        <p:txBody>
          <a:bodyPr>
            <a:normAutofit/>
          </a:bodyPr>
          <a:lstStyle/>
          <a:p>
            <a:r>
              <a:rPr lang="en-US" sz="2000" dirty="0"/>
              <a:t>Scenario B:  564 kW solar and 1.17 MW &amp; 2.45 MWh BESS across the community</a:t>
            </a:r>
          </a:p>
        </p:txBody>
      </p:sp>
      <p:pic>
        <p:nvPicPr>
          <p:cNvPr id="3" name="Picture 2">
            <a:extLst>
              <a:ext uri="{FF2B5EF4-FFF2-40B4-BE49-F238E27FC236}">
                <a16:creationId xmlns:a16="http://schemas.microsoft.com/office/drawing/2014/main" id="{A1168BC4-61BE-9AAC-E3C4-3649A5B7E3F2}"/>
              </a:ext>
            </a:extLst>
          </p:cNvPr>
          <p:cNvPicPr>
            <a:picLocks noChangeAspect="1"/>
          </p:cNvPicPr>
          <p:nvPr/>
        </p:nvPicPr>
        <p:blipFill>
          <a:blip r:embed="rId2"/>
          <a:stretch>
            <a:fillRect/>
          </a:stretch>
        </p:blipFill>
        <p:spPr>
          <a:xfrm>
            <a:off x="1840772" y="809776"/>
            <a:ext cx="5462456" cy="3684101"/>
          </a:xfrm>
          <a:prstGeom prst="rect">
            <a:avLst/>
          </a:prstGeom>
        </p:spPr>
      </p:pic>
      <p:pic>
        <p:nvPicPr>
          <p:cNvPr id="4" name="Picture 3">
            <a:extLst>
              <a:ext uri="{FF2B5EF4-FFF2-40B4-BE49-F238E27FC236}">
                <a16:creationId xmlns:a16="http://schemas.microsoft.com/office/drawing/2014/main" id="{5CE3A3ED-D473-6214-564F-F36636EFC336}"/>
              </a:ext>
            </a:extLst>
          </p:cNvPr>
          <p:cNvPicPr>
            <a:picLocks noChangeAspect="1"/>
          </p:cNvPicPr>
          <p:nvPr/>
        </p:nvPicPr>
        <p:blipFill>
          <a:blip r:embed="rId3"/>
          <a:stretch>
            <a:fillRect/>
          </a:stretch>
        </p:blipFill>
        <p:spPr>
          <a:xfrm>
            <a:off x="1361234" y="4523723"/>
            <a:ext cx="6421531" cy="1939641"/>
          </a:xfrm>
          <a:prstGeom prst="rect">
            <a:avLst/>
          </a:prstGeom>
        </p:spPr>
      </p:pic>
    </p:spTree>
    <p:extLst>
      <p:ext uri="{BB962C8B-B14F-4D97-AF65-F5344CB8AC3E}">
        <p14:creationId xmlns:p14="http://schemas.microsoft.com/office/powerpoint/2010/main" val="222954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extBox 2"/>
          <p:cNvSpPr txBox="1">
            <a:spLocks noChangeArrowheads="1"/>
          </p:cNvSpPr>
          <p:nvPr/>
        </p:nvSpPr>
        <p:spPr bwMode="auto">
          <a:xfrm>
            <a:off x="1928813" y="2947988"/>
            <a:ext cx="184150" cy="369887"/>
          </a:xfrm>
          <a:prstGeom prst="rect">
            <a:avLst/>
          </a:prstGeom>
          <a:noFill/>
          <a:ln w="9525">
            <a:noFill/>
            <a:miter lim="800000"/>
            <a:headEnd/>
            <a:tailEnd/>
          </a:ln>
        </p:spPr>
        <p:txBody>
          <a:bodyPr wrap="non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itchFamily="34" charset="0"/>
              <a:ea typeface="MS PGothic" panose="020B0600070205080204" pitchFamily="34" charset="-128"/>
              <a:cs typeface="+mn-cs"/>
            </a:endParaRPr>
          </a:p>
        </p:txBody>
      </p:sp>
      <p:sp>
        <p:nvSpPr>
          <p:cNvPr id="5" name="TextBox 4">
            <a:extLst>
              <a:ext uri="{FF2B5EF4-FFF2-40B4-BE49-F238E27FC236}">
                <a16:creationId xmlns:a16="http://schemas.microsoft.com/office/drawing/2014/main" id="{5E6FA373-DDC9-D845-A5A0-55790830EF06}"/>
              </a:ext>
            </a:extLst>
          </p:cNvPr>
          <p:cNvSpPr txBox="1"/>
          <p:nvPr/>
        </p:nvSpPr>
        <p:spPr>
          <a:xfrm>
            <a:off x="266690" y="1120676"/>
            <a:ext cx="8610620" cy="4955203"/>
          </a:xfrm>
          <a:prstGeom prst="rect">
            <a:avLst/>
          </a:prstGeom>
          <a:noFill/>
        </p:spPr>
        <p:txBody>
          <a:bodyPr wrap="square" rtlCol="0">
            <a:spAutoFit/>
          </a:bodyPr>
          <a:lstStyle/>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r>
              <a:rPr lang="en-US" sz="2800" dirty="0"/>
              <a:t>Sierra Blanca community overview</a:t>
            </a:r>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p:txBody>
      </p:sp>
      <p:sp>
        <p:nvSpPr>
          <p:cNvPr id="7" name="Google Shape;125;p5">
            <a:extLst>
              <a:ext uri="{FF2B5EF4-FFF2-40B4-BE49-F238E27FC236}">
                <a16:creationId xmlns:a16="http://schemas.microsoft.com/office/drawing/2014/main" id="{67800C7B-EC81-8DE4-D232-80B9B292E61F}"/>
              </a:ext>
            </a:extLst>
          </p:cNvPr>
          <p:cNvSpPr txBox="1"/>
          <p:nvPr/>
        </p:nvSpPr>
        <p:spPr>
          <a:xfrm>
            <a:off x="0" y="0"/>
            <a:ext cx="7315200" cy="762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200" b="1" dirty="0">
                <a:solidFill>
                  <a:schemeClr val="lt1"/>
                </a:solidFill>
                <a:latin typeface="Arial"/>
                <a:ea typeface="Arial"/>
                <a:cs typeface="Arial"/>
                <a:sym typeface="Arial"/>
              </a:rPr>
              <a:t>Sierra Blanca community overview</a:t>
            </a:r>
            <a:endParaRPr sz="2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761190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B2CFF-4E61-5234-9793-5008BCCA1662}"/>
              </a:ext>
            </a:extLst>
          </p:cNvPr>
          <p:cNvSpPr>
            <a:spLocks noGrp="1"/>
          </p:cNvSpPr>
          <p:nvPr>
            <p:ph type="title"/>
          </p:nvPr>
        </p:nvSpPr>
        <p:spPr>
          <a:xfrm>
            <a:off x="-1" y="0"/>
            <a:ext cx="7673010" cy="762000"/>
          </a:xfrm>
        </p:spPr>
        <p:txBody>
          <a:bodyPr>
            <a:normAutofit/>
          </a:bodyPr>
          <a:lstStyle/>
          <a:p>
            <a:r>
              <a:rPr lang="en-US" sz="2000" dirty="0"/>
              <a:t>Scenario C:  16.6 kW solar (average), 5 kW &amp; 13.2 kWh BESS, and 26 kW gas generator per home</a:t>
            </a:r>
          </a:p>
        </p:txBody>
      </p:sp>
      <p:pic>
        <p:nvPicPr>
          <p:cNvPr id="3" name="Picture 2">
            <a:extLst>
              <a:ext uri="{FF2B5EF4-FFF2-40B4-BE49-F238E27FC236}">
                <a16:creationId xmlns:a16="http://schemas.microsoft.com/office/drawing/2014/main" id="{6CA635FD-5890-DA99-6EF3-94AABBC8883B}"/>
              </a:ext>
            </a:extLst>
          </p:cNvPr>
          <p:cNvPicPr>
            <a:picLocks noChangeAspect="1"/>
          </p:cNvPicPr>
          <p:nvPr/>
        </p:nvPicPr>
        <p:blipFill>
          <a:blip r:embed="rId2"/>
          <a:stretch>
            <a:fillRect/>
          </a:stretch>
        </p:blipFill>
        <p:spPr>
          <a:xfrm>
            <a:off x="1864317" y="772197"/>
            <a:ext cx="5415366" cy="3652341"/>
          </a:xfrm>
          <a:prstGeom prst="rect">
            <a:avLst/>
          </a:prstGeom>
        </p:spPr>
      </p:pic>
      <p:pic>
        <p:nvPicPr>
          <p:cNvPr id="4" name="Picture 3">
            <a:extLst>
              <a:ext uri="{FF2B5EF4-FFF2-40B4-BE49-F238E27FC236}">
                <a16:creationId xmlns:a16="http://schemas.microsoft.com/office/drawing/2014/main" id="{C0A03307-E93F-F7D7-0375-0CAD86E70AB3}"/>
              </a:ext>
            </a:extLst>
          </p:cNvPr>
          <p:cNvPicPr>
            <a:picLocks noChangeAspect="1"/>
          </p:cNvPicPr>
          <p:nvPr/>
        </p:nvPicPr>
        <p:blipFill>
          <a:blip r:embed="rId3"/>
          <a:stretch>
            <a:fillRect/>
          </a:stretch>
        </p:blipFill>
        <p:spPr>
          <a:xfrm>
            <a:off x="1534840" y="4539199"/>
            <a:ext cx="6074320" cy="1843672"/>
          </a:xfrm>
          <a:prstGeom prst="rect">
            <a:avLst/>
          </a:prstGeom>
        </p:spPr>
      </p:pic>
    </p:spTree>
    <p:extLst>
      <p:ext uri="{BB962C8B-B14F-4D97-AF65-F5344CB8AC3E}">
        <p14:creationId xmlns:p14="http://schemas.microsoft.com/office/powerpoint/2010/main" val="17621469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extBox 2"/>
          <p:cNvSpPr txBox="1">
            <a:spLocks noChangeArrowheads="1"/>
          </p:cNvSpPr>
          <p:nvPr/>
        </p:nvSpPr>
        <p:spPr bwMode="auto">
          <a:xfrm>
            <a:off x="1928813" y="2947988"/>
            <a:ext cx="184150" cy="369887"/>
          </a:xfrm>
          <a:prstGeom prst="rect">
            <a:avLst/>
          </a:prstGeom>
          <a:noFill/>
          <a:ln w="9525">
            <a:noFill/>
            <a:miter lim="800000"/>
            <a:headEnd/>
            <a:tailEnd/>
          </a:ln>
        </p:spPr>
        <p:txBody>
          <a:bodyPr wrap="non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itchFamily="34" charset="0"/>
              <a:ea typeface="MS PGothic" panose="020B0600070205080204" pitchFamily="34" charset="-128"/>
              <a:cs typeface="+mn-cs"/>
            </a:endParaRPr>
          </a:p>
        </p:txBody>
      </p:sp>
      <p:sp>
        <p:nvSpPr>
          <p:cNvPr id="5" name="TextBox 4">
            <a:extLst>
              <a:ext uri="{FF2B5EF4-FFF2-40B4-BE49-F238E27FC236}">
                <a16:creationId xmlns:a16="http://schemas.microsoft.com/office/drawing/2014/main" id="{5E6FA373-DDC9-D845-A5A0-55790830EF06}"/>
              </a:ext>
            </a:extLst>
          </p:cNvPr>
          <p:cNvSpPr txBox="1"/>
          <p:nvPr/>
        </p:nvSpPr>
        <p:spPr>
          <a:xfrm>
            <a:off x="266690" y="1120676"/>
            <a:ext cx="8610620" cy="4955203"/>
          </a:xfrm>
          <a:prstGeom prst="rect">
            <a:avLst/>
          </a:prstGeom>
          <a:noFill/>
        </p:spPr>
        <p:txBody>
          <a:bodyPr wrap="square" rtlCol="0">
            <a:spAutoFit/>
          </a:bodyPr>
          <a:lstStyle/>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r>
              <a:rPr lang="en-US" sz="2800" dirty="0"/>
              <a:t>Economic analyses</a:t>
            </a:r>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p:txBody>
      </p:sp>
      <p:sp>
        <p:nvSpPr>
          <p:cNvPr id="7" name="Google Shape;125;p5">
            <a:extLst>
              <a:ext uri="{FF2B5EF4-FFF2-40B4-BE49-F238E27FC236}">
                <a16:creationId xmlns:a16="http://schemas.microsoft.com/office/drawing/2014/main" id="{67800C7B-EC81-8DE4-D232-80B9B292E61F}"/>
              </a:ext>
            </a:extLst>
          </p:cNvPr>
          <p:cNvSpPr txBox="1"/>
          <p:nvPr/>
        </p:nvSpPr>
        <p:spPr>
          <a:xfrm>
            <a:off x="0" y="0"/>
            <a:ext cx="7315200" cy="762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200" b="1" i="0" u="none" strike="noStrike" cap="none" dirty="0">
                <a:solidFill>
                  <a:schemeClr val="lt1"/>
                </a:solidFill>
                <a:latin typeface="Arial"/>
                <a:ea typeface="Arial"/>
                <a:cs typeface="Arial"/>
                <a:sym typeface="Arial"/>
              </a:rPr>
              <a:t>Economic analyses</a:t>
            </a:r>
            <a:endParaRPr sz="2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0799493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1E3B6-2CF3-7AC6-F54A-C47251A12AB4}"/>
              </a:ext>
            </a:extLst>
          </p:cNvPr>
          <p:cNvSpPr>
            <a:spLocks noGrp="1"/>
          </p:cNvSpPr>
          <p:nvPr>
            <p:ph type="title"/>
          </p:nvPr>
        </p:nvSpPr>
        <p:spPr/>
        <p:txBody>
          <a:bodyPr>
            <a:normAutofit/>
          </a:bodyPr>
          <a:lstStyle/>
          <a:p>
            <a:r>
              <a:rPr lang="en-US" sz="2400" dirty="0"/>
              <a:t>Federal and state tax benefits </a:t>
            </a:r>
          </a:p>
        </p:txBody>
      </p:sp>
      <p:sp>
        <p:nvSpPr>
          <p:cNvPr id="7" name="TextBox 6">
            <a:extLst>
              <a:ext uri="{FF2B5EF4-FFF2-40B4-BE49-F238E27FC236}">
                <a16:creationId xmlns:a16="http://schemas.microsoft.com/office/drawing/2014/main" id="{6F10C199-CFD2-E332-12FD-713FA8849742}"/>
              </a:ext>
            </a:extLst>
          </p:cNvPr>
          <p:cNvSpPr txBox="1"/>
          <p:nvPr/>
        </p:nvSpPr>
        <p:spPr>
          <a:xfrm>
            <a:off x="313764" y="1013011"/>
            <a:ext cx="8516471" cy="5016758"/>
          </a:xfrm>
          <a:prstGeom prst="rect">
            <a:avLst/>
          </a:prstGeom>
          <a:noFill/>
        </p:spPr>
        <p:txBody>
          <a:bodyPr wrap="square" rtlCol="0">
            <a:spAutoFit/>
          </a:bodyPr>
          <a:lstStyle/>
          <a:p>
            <a:r>
              <a:rPr lang="en-US" sz="1600" b="1" u="sng" dirty="0"/>
              <a:t>Federal tax benefits </a:t>
            </a:r>
            <a:endParaRPr lang="en-US" sz="1400" dirty="0"/>
          </a:p>
          <a:p>
            <a:pPr marL="171450" indent="-171450">
              <a:buFont typeface="Arial" panose="020B0604020202090204" pitchFamily="34" charset="0"/>
              <a:buChar char="•"/>
            </a:pPr>
            <a:r>
              <a:rPr lang="en-US" sz="1400" dirty="0"/>
              <a:t>Investment Tax Credit (ITC, 30%)</a:t>
            </a:r>
          </a:p>
          <a:p>
            <a:pPr marL="628650" lvl="1" indent="-171450">
              <a:buFont typeface="Arial" panose="020B0604020202090204" pitchFamily="34" charset="0"/>
              <a:buChar char="•"/>
            </a:pPr>
            <a:r>
              <a:rPr lang="en-US" sz="1400" dirty="0"/>
              <a:t>The Inflation Reduction Act (IRA) of 2022 establishes and extends the federal Investment Tax Credit (ITC) for solar photovoltaic (PV) systems at a rate of 30% of the total solar, energy storage, microgrid controller, load management, and grid-related costs. The 30% ITC was extended for 10 years, through 2032. Unlike tax deductions, this tax credit can be used to directly offset your tax liability dollar-for-dollar.</a:t>
            </a:r>
          </a:p>
          <a:p>
            <a:pPr lvl="1"/>
            <a:endParaRPr lang="en-US" sz="1400" dirty="0"/>
          </a:p>
          <a:p>
            <a:pPr marL="171450" indent="-171450">
              <a:buFont typeface="Arial" panose="020B0604020202090204" pitchFamily="34" charset="0"/>
              <a:buChar char="•"/>
            </a:pPr>
            <a:r>
              <a:rPr lang="en-US" sz="1400" dirty="0"/>
              <a:t>Federal MACRS, Bonus Depreciation – 60% (2024 place-in-service)</a:t>
            </a:r>
          </a:p>
          <a:p>
            <a:pPr marL="628650" lvl="1" indent="-171450">
              <a:buFont typeface="Arial" panose="020B0604020202090204" pitchFamily="34" charset="0"/>
              <a:buChar char="•"/>
            </a:pPr>
            <a:r>
              <a:rPr lang="en-US" sz="1400" dirty="0"/>
              <a:t>Under the federal Modified Accelerated Cost Recovery System (MACRS), businesses may recover investments in solar property through depreciation deductions over a 5-year established lifespan. For solar, the taxable basis of the equipment must be reduced by 50% of any federal tax credits associated with the system. The Tax Cuts and Jobs Act of 2017 included provisions that modified bonus depreciation under Code Section 168(k). Solar projects that were placed in service after September 27, 2017 and before January 1, 2023 were eligible for 100% bonus depreciation, allowing eligible entities to deduct the entire allowable tax basis of the system in the first year of operation. Projects placed in service in 2024 qualify for 60% bonus depreciation, which means in the first year of service, companies can elect to depreciate 60% of the basis while the remaining 40% is depreciated under the normal MACRS schedule.</a:t>
            </a:r>
          </a:p>
          <a:p>
            <a:pPr lvl="1"/>
            <a:endParaRPr lang="en-US" sz="1400" dirty="0"/>
          </a:p>
          <a:p>
            <a:r>
              <a:rPr lang="en-US" sz="1600" b="1" u="sng" dirty="0"/>
              <a:t>California tax benefits </a:t>
            </a:r>
          </a:p>
          <a:p>
            <a:pPr marL="171450" indent="-171450">
              <a:buFont typeface="Arial" panose="020B0604020202090204" pitchFamily="34" charset="0"/>
              <a:buChar char="•"/>
            </a:pPr>
            <a:r>
              <a:rPr lang="en-US" sz="1400" dirty="0" err="1"/>
              <a:t>Califorania</a:t>
            </a:r>
            <a:r>
              <a:rPr lang="en-US" sz="1400" dirty="0"/>
              <a:t> 10-year straight-line depreciation</a:t>
            </a:r>
          </a:p>
          <a:p>
            <a:pPr marL="628650" lvl="1" indent="-171450">
              <a:buFont typeface="Arial" panose="020B0604020202090204" pitchFamily="34" charset="0"/>
              <a:buChar char="•"/>
            </a:pPr>
            <a:r>
              <a:rPr lang="en-US" sz="1400" dirty="0"/>
              <a:t>The straight-line method divides the cost or tax basis, into equal amounts over the estimated useful life of the property.</a:t>
            </a:r>
          </a:p>
        </p:txBody>
      </p:sp>
    </p:spTree>
    <p:extLst>
      <p:ext uri="{BB962C8B-B14F-4D97-AF65-F5344CB8AC3E}">
        <p14:creationId xmlns:p14="http://schemas.microsoft.com/office/powerpoint/2010/main" val="3974306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A3EAE82-3150-EBEF-7EC2-3F474275CDBB}"/>
              </a:ext>
            </a:extLst>
          </p:cNvPr>
          <p:cNvPicPr>
            <a:picLocks noChangeAspect="1"/>
          </p:cNvPicPr>
          <p:nvPr/>
        </p:nvPicPr>
        <p:blipFill>
          <a:blip r:embed="rId2"/>
          <a:stretch>
            <a:fillRect/>
          </a:stretch>
        </p:blipFill>
        <p:spPr>
          <a:xfrm>
            <a:off x="1" y="762001"/>
            <a:ext cx="6573162" cy="5611906"/>
          </a:xfrm>
          <a:prstGeom prst="rect">
            <a:avLst/>
          </a:prstGeom>
        </p:spPr>
      </p:pic>
      <p:sp>
        <p:nvSpPr>
          <p:cNvPr id="2" name="Title 1">
            <a:extLst>
              <a:ext uri="{FF2B5EF4-FFF2-40B4-BE49-F238E27FC236}">
                <a16:creationId xmlns:a16="http://schemas.microsoft.com/office/drawing/2014/main" id="{7DC1E3B6-2CF3-7AC6-F54A-C47251A12AB4}"/>
              </a:ext>
            </a:extLst>
          </p:cNvPr>
          <p:cNvSpPr>
            <a:spLocks noGrp="1"/>
          </p:cNvSpPr>
          <p:nvPr>
            <p:ph type="title"/>
          </p:nvPr>
        </p:nvSpPr>
        <p:spPr/>
        <p:txBody>
          <a:bodyPr>
            <a:normAutofit fontScale="90000"/>
          </a:bodyPr>
          <a:lstStyle/>
          <a:p>
            <a:r>
              <a:rPr lang="en-US" sz="2800" dirty="0"/>
              <a:t>Grid connected economics with tax benefits for the Scenario A average home </a:t>
            </a:r>
          </a:p>
        </p:txBody>
      </p:sp>
      <p:sp>
        <p:nvSpPr>
          <p:cNvPr id="6" name="Rectangle 5">
            <a:extLst>
              <a:ext uri="{FF2B5EF4-FFF2-40B4-BE49-F238E27FC236}">
                <a16:creationId xmlns:a16="http://schemas.microsoft.com/office/drawing/2014/main" id="{BBD7AD41-2B8B-2265-A146-2B04403826D3}"/>
              </a:ext>
            </a:extLst>
          </p:cNvPr>
          <p:cNvSpPr/>
          <p:nvPr/>
        </p:nvSpPr>
        <p:spPr>
          <a:xfrm>
            <a:off x="3818965" y="762000"/>
            <a:ext cx="1344706" cy="5611906"/>
          </a:xfrm>
          <a:prstGeom prst="rect">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F10C199-CFD2-E332-12FD-713FA8849742}"/>
              </a:ext>
            </a:extLst>
          </p:cNvPr>
          <p:cNvSpPr txBox="1"/>
          <p:nvPr/>
        </p:nvSpPr>
        <p:spPr>
          <a:xfrm>
            <a:off x="6553201" y="1228164"/>
            <a:ext cx="2554382" cy="4308872"/>
          </a:xfrm>
          <a:prstGeom prst="rect">
            <a:avLst/>
          </a:prstGeom>
          <a:noFill/>
        </p:spPr>
        <p:txBody>
          <a:bodyPr wrap="square" rtlCol="0">
            <a:spAutoFit/>
          </a:bodyPr>
          <a:lstStyle/>
          <a:p>
            <a:r>
              <a:rPr lang="en-US" sz="1400" b="1" u="sng" dirty="0"/>
              <a:t>Federal tax benefits </a:t>
            </a:r>
          </a:p>
          <a:p>
            <a:pPr marL="171450" indent="-171450">
              <a:buFont typeface="Arial" panose="020B0604020202090204" pitchFamily="34" charset="0"/>
              <a:buChar char="•"/>
            </a:pPr>
            <a:r>
              <a:rPr lang="en-US" sz="1200" dirty="0"/>
              <a:t>30% Investment Tax Credit (ITC)</a:t>
            </a:r>
          </a:p>
          <a:p>
            <a:pPr marL="628650" lvl="1" indent="-171450">
              <a:buFont typeface="Arial" panose="020B0604020202090204" pitchFamily="34" charset="0"/>
              <a:buChar char="•"/>
            </a:pPr>
            <a:r>
              <a:rPr lang="en-US" sz="1200" dirty="0"/>
              <a:t>$25,328 total in Year 1</a:t>
            </a:r>
          </a:p>
          <a:p>
            <a:pPr marL="171450" indent="-171450">
              <a:buFont typeface="Arial" panose="020B0604020202090204" pitchFamily="34" charset="0"/>
              <a:buChar char="•"/>
            </a:pPr>
            <a:r>
              <a:rPr lang="en-US" sz="1200" dirty="0"/>
              <a:t>Modified Accelerated Cost Recovery System (MACRS) 60% (2024 Place in Service) </a:t>
            </a:r>
          </a:p>
          <a:p>
            <a:pPr marL="628650" lvl="1" indent="-171450">
              <a:buFont typeface="Arial" panose="020B0604020202090204" pitchFamily="34" charset="0"/>
              <a:buChar char="•"/>
            </a:pPr>
            <a:r>
              <a:rPr lang="en-US" sz="1200" dirty="0"/>
              <a:t>$21,530 total over 6 years</a:t>
            </a:r>
          </a:p>
          <a:p>
            <a:pPr marL="285750" indent="-285750">
              <a:buFont typeface="Arial" panose="020B0604020202090204" pitchFamily="34" charset="0"/>
              <a:buChar char="•"/>
            </a:pPr>
            <a:endParaRPr lang="en-US" sz="1200" dirty="0"/>
          </a:p>
          <a:p>
            <a:r>
              <a:rPr lang="en-US" sz="1400" b="1" u="sng" dirty="0"/>
              <a:t>State tax benefits </a:t>
            </a:r>
          </a:p>
          <a:p>
            <a:pPr marL="171450" indent="-171450">
              <a:buFont typeface="Arial" panose="020B0604020202090204" pitchFamily="34" charset="0"/>
              <a:buChar char="•"/>
            </a:pPr>
            <a:r>
              <a:rPr lang="en-US" sz="1200" dirty="0"/>
              <a:t>10 year straight line depreciation </a:t>
            </a:r>
          </a:p>
          <a:p>
            <a:pPr marL="628650" lvl="1" indent="-171450">
              <a:buFont typeface="Arial" panose="020B0604020202090204" pitchFamily="34" charset="0"/>
              <a:buChar char="•"/>
            </a:pPr>
            <a:r>
              <a:rPr lang="en-US" sz="1200" dirty="0"/>
              <a:t>$6,754 total over 10 years</a:t>
            </a:r>
          </a:p>
          <a:p>
            <a:pPr marL="742950" lvl="1" indent="-285750">
              <a:buFont typeface="Arial" panose="020B0604020202090204" pitchFamily="34" charset="0"/>
              <a:buChar char="•"/>
            </a:pPr>
            <a:endParaRPr lang="en-US" sz="1200" dirty="0"/>
          </a:p>
          <a:p>
            <a:r>
              <a:rPr lang="en-US" sz="1400" b="1" u="sng" dirty="0"/>
              <a:t>Tax and discount rate assumptions</a:t>
            </a:r>
            <a:endParaRPr lang="en-US" sz="1200" b="1" u="sng" dirty="0"/>
          </a:p>
          <a:p>
            <a:pPr marL="171450" indent="-171450">
              <a:buFont typeface="Arial" panose="020B0604020202090204" pitchFamily="34" charset="0"/>
              <a:buChar char="•"/>
            </a:pPr>
            <a:r>
              <a:rPr lang="en-US" sz="1200" dirty="0"/>
              <a:t>Federal income tax rate: 30%</a:t>
            </a:r>
          </a:p>
          <a:p>
            <a:pPr marL="171450" indent="-171450">
              <a:buFont typeface="Arial" panose="020B0604020202090204" pitchFamily="34" charset="0"/>
              <a:buChar char="•"/>
            </a:pPr>
            <a:r>
              <a:rPr lang="en-US" sz="1200" dirty="0"/>
              <a:t>Regional income tax rate: 8%</a:t>
            </a:r>
          </a:p>
          <a:p>
            <a:pPr marL="171450" indent="-171450">
              <a:buFont typeface="Arial" panose="020B0604020202090204" pitchFamily="34" charset="0"/>
              <a:buChar char="•"/>
            </a:pPr>
            <a:r>
              <a:rPr lang="en-US" sz="1200" dirty="0"/>
              <a:t>Discount rate: 5%</a:t>
            </a:r>
          </a:p>
          <a:p>
            <a:pPr marL="171450" indent="-171450">
              <a:buFont typeface="Arial" panose="020B0604020202090204" pitchFamily="34" charset="0"/>
              <a:buChar char="•"/>
            </a:pPr>
            <a:endParaRPr lang="en-US" sz="1200" dirty="0"/>
          </a:p>
          <a:p>
            <a:r>
              <a:rPr lang="en-US" sz="1400" b="1" u="sng" dirty="0"/>
              <a:t>Degradation rate assumptions</a:t>
            </a:r>
          </a:p>
          <a:p>
            <a:pPr marL="171450" indent="-171450">
              <a:buFont typeface="Arial" panose="020B0604020202090204" pitchFamily="34" charset="0"/>
              <a:buChar char="•"/>
            </a:pPr>
            <a:r>
              <a:rPr lang="en-US" sz="1200" dirty="0"/>
              <a:t>Solar degradation: 0.5% per year</a:t>
            </a:r>
          </a:p>
          <a:p>
            <a:pPr marL="171450" indent="-171450">
              <a:buFont typeface="Arial" panose="020B0604020202090204" pitchFamily="34" charset="0"/>
              <a:buChar char="•"/>
            </a:pPr>
            <a:r>
              <a:rPr lang="en-US" sz="1200" dirty="0"/>
              <a:t>BESS degradation: 3% per  year</a:t>
            </a:r>
          </a:p>
          <a:p>
            <a:pPr marL="171450" indent="-171450">
              <a:buFont typeface="Arial" panose="020B0604020202090204" pitchFamily="34" charset="0"/>
              <a:buChar char="•"/>
            </a:pPr>
            <a:endParaRPr lang="en-US" sz="1200" dirty="0"/>
          </a:p>
        </p:txBody>
      </p:sp>
    </p:spTree>
    <p:extLst>
      <p:ext uri="{BB962C8B-B14F-4D97-AF65-F5344CB8AC3E}">
        <p14:creationId xmlns:p14="http://schemas.microsoft.com/office/powerpoint/2010/main" val="26574217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1E3B6-2CF3-7AC6-F54A-C47251A12AB4}"/>
              </a:ext>
            </a:extLst>
          </p:cNvPr>
          <p:cNvSpPr>
            <a:spLocks noGrp="1"/>
          </p:cNvSpPr>
          <p:nvPr>
            <p:ph type="title"/>
          </p:nvPr>
        </p:nvSpPr>
        <p:spPr/>
        <p:txBody>
          <a:bodyPr>
            <a:normAutofit/>
          </a:bodyPr>
          <a:lstStyle/>
          <a:p>
            <a:r>
              <a:rPr lang="en-US" sz="2400" dirty="0"/>
              <a:t>Inflation Reduction Act (IRA) electrification incentives</a:t>
            </a:r>
          </a:p>
        </p:txBody>
      </p:sp>
      <p:sp>
        <p:nvSpPr>
          <p:cNvPr id="7" name="TextBox 6">
            <a:extLst>
              <a:ext uri="{FF2B5EF4-FFF2-40B4-BE49-F238E27FC236}">
                <a16:creationId xmlns:a16="http://schemas.microsoft.com/office/drawing/2014/main" id="{6F10C199-CFD2-E332-12FD-713FA8849742}"/>
              </a:ext>
            </a:extLst>
          </p:cNvPr>
          <p:cNvSpPr txBox="1"/>
          <p:nvPr/>
        </p:nvSpPr>
        <p:spPr>
          <a:xfrm>
            <a:off x="439271" y="1093694"/>
            <a:ext cx="8184776" cy="4616648"/>
          </a:xfrm>
          <a:prstGeom prst="rect">
            <a:avLst/>
          </a:prstGeom>
          <a:noFill/>
        </p:spPr>
        <p:txBody>
          <a:bodyPr wrap="square" rtlCol="0">
            <a:spAutoFit/>
          </a:bodyPr>
          <a:lstStyle/>
          <a:p>
            <a:r>
              <a:rPr lang="en-US" sz="2000" b="1" u="sng" dirty="0">
                <a:hlinkClick r:id="rId2"/>
              </a:rPr>
              <a:t>Heat Pump Air Conditioner/Heater</a:t>
            </a:r>
            <a:endParaRPr lang="en-US" sz="2000" b="1" u="sng" dirty="0"/>
          </a:p>
          <a:p>
            <a:pPr marL="171450" indent="-171450">
              <a:buFont typeface="Arial" panose="020B0604020202090204" pitchFamily="34" charset="0"/>
              <a:buChar char="•"/>
            </a:pPr>
            <a:r>
              <a:rPr lang="en-US" dirty="0">
                <a:solidFill>
                  <a:srgbClr val="000000"/>
                </a:solidFill>
                <a:latin typeface="GT America"/>
              </a:rPr>
              <a:t>P</a:t>
            </a:r>
            <a:r>
              <a:rPr lang="en-US" b="0" i="0" dirty="0">
                <a:solidFill>
                  <a:srgbClr val="000000"/>
                </a:solidFill>
                <a:effectLst/>
                <a:latin typeface="GT America"/>
              </a:rPr>
              <a:t>rovides households a 30 percent tax credit for heat pumps and heat pump water heaters, capped at $2,000 per year. The credit resets each tax year, effectively becoming available again for additional projects.</a:t>
            </a:r>
          </a:p>
          <a:p>
            <a:pPr marL="171450" indent="-171450">
              <a:buFont typeface="Arial" panose="020B0604020202090204" pitchFamily="34" charset="0"/>
              <a:buChar char="•"/>
            </a:pPr>
            <a:endParaRPr lang="en-US" dirty="0">
              <a:solidFill>
                <a:srgbClr val="000000"/>
              </a:solidFill>
              <a:latin typeface="GT America"/>
            </a:endParaRPr>
          </a:p>
          <a:p>
            <a:r>
              <a:rPr lang="en-US" sz="2000" b="1" u="sng" dirty="0">
                <a:hlinkClick r:id="rId3"/>
              </a:rPr>
              <a:t>Heat Pump Water Heater</a:t>
            </a:r>
            <a:endParaRPr lang="en-US" sz="2000" b="1" u="sng" dirty="0"/>
          </a:p>
          <a:p>
            <a:pPr marL="171450" indent="-171450">
              <a:buFont typeface="Arial" panose="020B0604020202090204" pitchFamily="34" charset="0"/>
              <a:buChar char="•"/>
            </a:pPr>
            <a:r>
              <a:rPr lang="en-US" dirty="0">
                <a:solidFill>
                  <a:srgbClr val="000000"/>
                </a:solidFill>
                <a:latin typeface="GT America"/>
              </a:rPr>
              <a:t>P</a:t>
            </a:r>
            <a:r>
              <a:rPr lang="en-US" b="0" i="0" dirty="0">
                <a:solidFill>
                  <a:srgbClr val="000000"/>
                </a:solidFill>
                <a:effectLst/>
                <a:latin typeface="GT America"/>
              </a:rPr>
              <a:t>rovides households a 30 percent tax credit for heat pump water heaters, capped at $2,000 per year. The credit resets each tax year, effectively becoming available again for additional projects.</a:t>
            </a:r>
          </a:p>
          <a:p>
            <a:pPr marL="171450" indent="-171450">
              <a:buFont typeface="Arial" panose="020B0604020202090204" pitchFamily="34" charset="0"/>
              <a:buChar char="•"/>
            </a:pPr>
            <a:endParaRPr lang="en-US" dirty="0">
              <a:solidFill>
                <a:srgbClr val="000000"/>
              </a:solidFill>
              <a:latin typeface="GT America"/>
            </a:endParaRPr>
          </a:p>
          <a:p>
            <a:r>
              <a:rPr lang="en-US" sz="2000" b="1" u="sng" dirty="0">
                <a:hlinkClick r:id="rId4"/>
              </a:rPr>
              <a:t>EV Charger</a:t>
            </a:r>
            <a:endParaRPr lang="en-US" sz="2000" b="1" u="sng" dirty="0"/>
          </a:p>
          <a:p>
            <a:pPr marL="171450" indent="-171450">
              <a:buFont typeface="Arial" panose="020B0604020202090204" pitchFamily="34" charset="0"/>
              <a:buChar char="•"/>
            </a:pPr>
            <a:r>
              <a:rPr lang="en-US" dirty="0">
                <a:solidFill>
                  <a:srgbClr val="000000"/>
                </a:solidFill>
                <a:latin typeface="GT America"/>
              </a:rPr>
              <a:t>Only applicable in rural or low-income communities</a:t>
            </a:r>
          </a:p>
          <a:p>
            <a:pPr marL="171450" indent="-171450">
              <a:buFont typeface="Arial" panose="020B0604020202090204" pitchFamily="34" charset="0"/>
              <a:buChar char="•"/>
            </a:pPr>
            <a:r>
              <a:rPr lang="en-US" dirty="0">
                <a:solidFill>
                  <a:srgbClr val="000000"/>
                </a:solidFill>
                <a:latin typeface="GT America"/>
              </a:rPr>
              <a:t>Provides $1,000 tax credit</a:t>
            </a:r>
          </a:p>
          <a:p>
            <a:pPr marL="171450" indent="-171450">
              <a:buFont typeface="Arial" panose="020B0604020202090204" pitchFamily="34" charset="0"/>
              <a:buChar char="•"/>
            </a:pPr>
            <a:endParaRPr lang="en-US" dirty="0">
              <a:solidFill>
                <a:srgbClr val="000000"/>
              </a:solidFill>
              <a:latin typeface="GT America"/>
            </a:endParaRPr>
          </a:p>
          <a:p>
            <a:r>
              <a:rPr lang="en-US" dirty="0">
                <a:solidFill>
                  <a:srgbClr val="000000"/>
                </a:solidFill>
                <a:latin typeface="GT America"/>
              </a:rPr>
              <a:t>Source: </a:t>
            </a:r>
            <a:r>
              <a:rPr lang="en-US" dirty="0">
                <a:solidFill>
                  <a:srgbClr val="000000"/>
                </a:solidFill>
                <a:latin typeface="GT America"/>
                <a:hlinkClick r:id="rId5"/>
              </a:rPr>
              <a:t>https://www.rewiringamerica.org/</a:t>
            </a:r>
            <a:endParaRPr lang="en-US" dirty="0">
              <a:solidFill>
                <a:srgbClr val="000000"/>
              </a:solidFill>
              <a:latin typeface="GT America"/>
            </a:endParaRPr>
          </a:p>
          <a:p>
            <a:endParaRPr lang="en-US" dirty="0">
              <a:solidFill>
                <a:srgbClr val="000000"/>
              </a:solidFill>
              <a:latin typeface="GT America"/>
            </a:endParaRPr>
          </a:p>
        </p:txBody>
      </p:sp>
    </p:spTree>
    <p:extLst>
      <p:ext uri="{BB962C8B-B14F-4D97-AF65-F5344CB8AC3E}">
        <p14:creationId xmlns:p14="http://schemas.microsoft.com/office/powerpoint/2010/main" val="13578146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F6F69-ED63-30EA-F8AF-BC6E9E494920}"/>
              </a:ext>
            </a:extLst>
          </p:cNvPr>
          <p:cNvSpPr>
            <a:spLocks noGrp="1"/>
          </p:cNvSpPr>
          <p:nvPr>
            <p:ph type="title"/>
          </p:nvPr>
        </p:nvSpPr>
        <p:spPr/>
        <p:txBody>
          <a:bodyPr>
            <a:normAutofit/>
          </a:bodyPr>
          <a:lstStyle/>
          <a:p>
            <a:r>
              <a:rPr lang="en-US" sz="2200" dirty="0"/>
              <a:t>Comparison to IID as utility with no Solar Microgrid</a:t>
            </a:r>
          </a:p>
        </p:txBody>
      </p:sp>
      <p:pic>
        <p:nvPicPr>
          <p:cNvPr id="3" name="Picture 2">
            <a:extLst>
              <a:ext uri="{FF2B5EF4-FFF2-40B4-BE49-F238E27FC236}">
                <a16:creationId xmlns:a16="http://schemas.microsoft.com/office/drawing/2014/main" id="{8438D772-64AB-1893-7DC8-E811EA43C9CC}"/>
              </a:ext>
            </a:extLst>
          </p:cNvPr>
          <p:cNvPicPr>
            <a:picLocks noChangeAspect="1"/>
          </p:cNvPicPr>
          <p:nvPr/>
        </p:nvPicPr>
        <p:blipFill>
          <a:blip r:embed="rId2"/>
          <a:stretch>
            <a:fillRect/>
          </a:stretch>
        </p:blipFill>
        <p:spPr>
          <a:xfrm>
            <a:off x="233362" y="2619375"/>
            <a:ext cx="8677275" cy="1619250"/>
          </a:xfrm>
          <a:prstGeom prst="rect">
            <a:avLst/>
          </a:prstGeom>
        </p:spPr>
      </p:pic>
    </p:spTree>
    <p:extLst>
      <p:ext uri="{BB962C8B-B14F-4D97-AF65-F5344CB8AC3E}">
        <p14:creationId xmlns:p14="http://schemas.microsoft.com/office/powerpoint/2010/main" val="23699782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F6F69-ED63-30EA-F8AF-BC6E9E494920}"/>
              </a:ext>
            </a:extLst>
          </p:cNvPr>
          <p:cNvSpPr>
            <a:spLocks noGrp="1"/>
          </p:cNvSpPr>
          <p:nvPr>
            <p:ph type="title"/>
          </p:nvPr>
        </p:nvSpPr>
        <p:spPr/>
        <p:txBody>
          <a:bodyPr>
            <a:normAutofit/>
          </a:bodyPr>
          <a:lstStyle/>
          <a:p>
            <a:r>
              <a:rPr lang="en-US" sz="2200" dirty="0"/>
              <a:t>Comparison to SCE as utility with no Solar Microgrid</a:t>
            </a:r>
          </a:p>
        </p:txBody>
      </p:sp>
      <p:pic>
        <p:nvPicPr>
          <p:cNvPr id="7" name="Picture 6">
            <a:extLst>
              <a:ext uri="{FF2B5EF4-FFF2-40B4-BE49-F238E27FC236}">
                <a16:creationId xmlns:a16="http://schemas.microsoft.com/office/drawing/2014/main" id="{83C6B09F-B2AC-6F5F-D9A2-B4797BE14803}"/>
              </a:ext>
            </a:extLst>
          </p:cNvPr>
          <p:cNvPicPr>
            <a:picLocks noChangeAspect="1"/>
          </p:cNvPicPr>
          <p:nvPr/>
        </p:nvPicPr>
        <p:blipFill>
          <a:blip r:embed="rId2"/>
          <a:stretch>
            <a:fillRect/>
          </a:stretch>
        </p:blipFill>
        <p:spPr>
          <a:xfrm>
            <a:off x="233362" y="2619375"/>
            <a:ext cx="8677275" cy="1619250"/>
          </a:xfrm>
          <a:prstGeom prst="rect">
            <a:avLst/>
          </a:prstGeom>
        </p:spPr>
      </p:pic>
    </p:spTree>
    <p:extLst>
      <p:ext uri="{BB962C8B-B14F-4D97-AF65-F5344CB8AC3E}">
        <p14:creationId xmlns:p14="http://schemas.microsoft.com/office/powerpoint/2010/main" val="2854664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F6F69-ED63-30EA-F8AF-BC6E9E494920}"/>
              </a:ext>
            </a:extLst>
          </p:cNvPr>
          <p:cNvSpPr>
            <a:spLocks noGrp="1"/>
          </p:cNvSpPr>
          <p:nvPr>
            <p:ph type="title"/>
          </p:nvPr>
        </p:nvSpPr>
        <p:spPr/>
        <p:txBody>
          <a:bodyPr>
            <a:normAutofit/>
          </a:bodyPr>
          <a:lstStyle/>
          <a:p>
            <a:r>
              <a:rPr lang="en-US" sz="2200" dirty="0"/>
              <a:t>Comparison to SDG&amp;E as utility no Solar Microgrid</a:t>
            </a:r>
          </a:p>
        </p:txBody>
      </p:sp>
      <p:pic>
        <p:nvPicPr>
          <p:cNvPr id="3" name="Picture 2">
            <a:extLst>
              <a:ext uri="{FF2B5EF4-FFF2-40B4-BE49-F238E27FC236}">
                <a16:creationId xmlns:a16="http://schemas.microsoft.com/office/drawing/2014/main" id="{06AD0BAE-B5D8-3D8E-0671-7A273771C67A}"/>
              </a:ext>
            </a:extLst>
          </p:cNvPr>
          <p:cNvPicPr>
            <a:picLocks noChangeAspect="1"/>
          </p:cNvPicPr>
          <p:nvPr/>
        </p:nvPicPr>
        <p:blipFill>
          <a:blip r:embed="rId2"/>
          <a:stretch>
            <a:fillRect/>
          </a:stretch>
        </p:blipFill>
        <p:spPr>
          <a:xfrm>
            <a:off x="233362" y="2619375"/>
            <a:ext cx="8677275" cy="1619250"/>
          </a:xfrm>
          <a:prstGeom prst="rect">
            <a:avLst/>
          </a:prstGeom>
        </p:spPr>
      </p:pic>
    </p:spTree>
    <p:extLst>
      <p:ext uri="{BB962C8B-B14F-4D97-AF65-F5344CB8AC3E}">
        <p14:creationId xmlns:p14="http://schemas.microsoft.com/office/powerpoint/2010/main" val="4065794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FD8E5-5C75-51FE-C456-655A416CC919}"/>
              </a:ext>
            </a:extLst>
          </p:cNvPr>
          <p:cNvSpPr>
            <a:spLocks noGrp="1"/>
          </p:cNvSpPr>
          <p:nvPr>
            <p:ph type="title"/>
          </p:nvPr>
        </p:nvSpPr>
        <p:spPr/>
        <p:txBody>
          <a:bodyPr>
            <a:normAutofit/>
          </a:bodyPr>
          <a:lstStyle/>
          <a:p>
            <a:r>
              <a:rPr lang="en-US" sz="2400" dirty="0"/>
              <a:t>CEC forecast natural gas prices, baseline case</a:t>
            </a:r>
          </a:p>
        </p:txBody>
      </p:sp>
      <p:sp>
        <p:nvSpPr>
          <p:cNvPr id="6" name="TextBox 5">
            <a:extLst>
              <a:ext uri="{FF2B5EF4-FFF2-40B4-BE49-F238E27FC236}">
                <a16:creationId xmlns:a16="http://schemas.microsoft.com/office/drawing/2014/main" id="{2063B314-80BE-F5FC-6566-525C452BB3F1}"/>
              </a:ext>
            </a:extLst>
          </p:cNvPr>
          <p:cNvSpPr txBox="1"/>
          <p:nvPr/>
        </p:nvSpPr>
        <p:spPr>
          <a:xfrm>
            <a:off x="392430" y="6096000"/>
            <a:ext cx="3649980" cy="261610"/>
          </a:xfrm>
          <a:prstGeom prst="rect">
            <a:avLst/>
          </a:prstGeom>
          <a:noFill/>
        </p:spPr>
        <p:txBody>
          <a:bodyPr wrap="square" rtlCol="0">
            <a:spAutoFit/>
          </a:bodyPr>
          <a:lstStyle/>
          <a:p>
            <a:r>
              <a:rPr lang="en-US" sz="1100" dirty="0"/>
              <a:t>Data from: Ryan Ong, CEC, 18 Apr 2023 presentation</a:t>
            </a:r>
          </a:p>
        </p:txBody>
      </p:sp>
      <p:pic>
        <p:nvPicPr>
          <p:cNvPr id="8" name="Picture 7">
            <a:extLst>
              <a:ext uri="{FF2B5EF4-FFF2-40B4-BE49-F238E27FC236}">
                <a16:creationId xmlns:a16="http://schemas.microsoft.com/office/drawing/2014/main" id="{F90012A6-F982-B695-C1B9-A18B34CA773A}"/>
              </a:ext>
            </a:extLst>
          </p:cNvPr>
          <p:cNvPicPr>
            <a:picLocks noChangeAspect="1"/>
          </p:cNvPicPr>
          <p:nvPr/>
        </p:nvPicPr>
        <p:blipFill>
          <a:blip r:embed="rId2"/>
          <a:stretch>
            <a:fillRect/>
          </a:stretch>
        </p:blipFill>
        <p:spPr>
          <a:xfrm>
            <a:off x="392430" y="1125474"/>
            <a:ext cx="8359140" cy="4607052"/>
          </a:xfrm>
          <a:prstGeom prst="rect">
            <a:avLst/>
          </a:prstGeom>
        </p:spPr>
      </p:pic>
    </p:spTree>
    <p:extLst>
      <p:ext uri="{BB962C8B-B14F-4D97-AF65-F5344CB8AC3E}">
        <p14:creationId xmlns:p14="http://schemas.microsoft.com/office/powerpoint/2010/main" val="31257341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extBox 2"/>
          <p:cNvSpPr txBox="1">
            <a:spLocks noChangeArrowheads="1"/>
          </p:cNvSpPr>
          <p:nvPr/>
        </p:nvSpPr>
        <p:spPr bwMode="auto">
          <a:xfrm>
            <a:off x="1928813" y="2947988"/>
            <a:ext cx="184150" cy="369887"/>
          </a:xfrm>
          <a:prstGeom prst="rect">
            <a:avLst/>
          </a:prstGeom>
          <a:noFill/>
          <a:ln w="9525">
            <a:noFill/>
            <a:miter lim="800000"/>
            <a:headEnd/>
            <a:tailEnd/>
          </a:ln>
        </p:spPr>
        <p:txBody>
          <a:bodyPr wrap="non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itchFamily="34" charset="0"/>
              <a:ea typeface="MS PGothic" panose="020B0600070205080204" pitchFamily="34" charset="-128"/>
              <a:cs typeface="+mn-cs"/>
            </a:endParaRPr>
          </a:p>
        </p:txBody>
      </p:sp>
      <p:sp>
        <p:nvSpPr>
          <p:cNvPr id="5" name="TextBox 4">
            <a:extLst>
              <a:ext uri="{FF2B5EF4-FFF2-40B4-BE49-F238E27FC236}">
                <a16:creationId xmlns:a16="http://schemas.microsoft.com/office/drawing/2014/main" id="{5E6FA373-DDC9-D845-A5A0-55790830EF06}"/>
              </a:ext>
            </a:extLst>
          </p:cNvPr>
          <p:cNvSpPr txBox="1"/>
          <p:nvPr/>
        </p:nvSpPr>
        <p:spPr>
          <a:xfrm>
            <a:off x="266690" y="1120676"/>
            <a:ext cx="8610620" cy="4955203"/>
          </a:xfrm>
          <a:prstGeom prst="rect">
            <a:avLst/>
          </a:prstGeom>
          <a:noFill/>
        </p:spPr>
        <p:txBody>
          <a:bodyPr wrap="square" rtlCol="0">
            <a:spAutoFit/>
          </a:bodyPr>
          <a:lstStyle/>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r>
              <a:rPr lang="en-US" sz="2800" dirty="0"/>
              <a:t>Backup Slides</a:t>
            </a:r>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p:txBody>
      </p:sp>
      <p:sp>
        <p:nvSpPr>
          <p:cNvPr id="7" name="Google Shape;125;p5">
            <a:extLst>
              <a:ext uri="{FF2B5EF4-FFF2-40B4-BE49-F238E27FC236}">
                <a16:creationId xmlns:a16="http://schemas.microsoft.com/office/drawing/2014/main" id="{67800C7B-EC81-8DE4-D232-80B9B292E61F}"/>
              </a:ext>
            </a:extLst>
          </p:cNvPr>
          <p:cNvSpPr txBox="1"/>
          <p:nvPr/>
        </p:nvSpPr>
        <p:spPr>
          <a:xfrm>
            <a:off x="0" y="0"/>
            <a:ext cx="7315200" cy="762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200" b="1" i="0" u="none" strike="noStrike" cap="none" dirty="0">
                <a:solidFill>
                  <a:schemeClr val="lt1"/>
                </a:solidFill>
                <a:latin typeface="Arial"/>
                <a:ea typeface="Arial"/>
                <a:cs typeface="Arial"/>
                <a:sym typeface="Arial"/>
              </a:rPr>
              <a:t>Backup slides</a:t>
            </a:r>
            <a:endParaRPr sz="2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501099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529FC-B94C-0102-07E9-530BDE90F094}"/>
              </a:ext>
            </a:extLst>
          </p:cNvPr>
          <p:cNvSpPr>
            <a:spLocks noGrp="1"/>
          </p:cNvSpPr>
          <p:nvPr>
            <p:ph type="title"/>
          </p:nvPr>
        </p:nvSpPr>
        <p:spPr>
          <a:xfrm>
            <a:off x="-1" y="0"/>
            <a:ext cx="7404654" cy="762000"/>
          </a:xfrm>
        </p:spPr>
        <p:txBody>
          <a:bodyPr>
            <a:normAutofit/>
          </a:bodyPr>
          <a:lstStyle/>
          <a:p>
            <a:r>
              <a:rPr lang="en-US" sz="2400" dirty="0"/>
              <a:t>Menifee solar community provides local example</a:t>
            </a:r>
            <a:endParaRPr lang="en-US" sz="2000" dirty="0"/>
          </a:p>
        </p:txBody>
      </p:sp>
      <p:pic>
        <p:nvPicPr>
          <p:cNvPr id="3" name="Picture 2">
            <a:extLst>
              <a:ext uri="{FF2B5EF4-FFF2-40B4-BE49-F238E27FC236}">
                <a16:creationId xmlns:a16="http://schemas.microsoft.com/office/drawing/2014/main" id="{FD4263A9-B348-156E-27B7-58DFB0D8165D}"/>
              </a:ext>
            </a:extLst>
          </p:cNvPr>
          <p:cNvPicPr>
            <a:picLocks noChangeAspect="1"/>
          </p:cNvPicPr>
          <p:nvPr/>
        </p:nvPicPr>
        <p:blipFill>
          <a:blip r:embed="rId2"/>
          <a:stretch>
            <a:fillRect/>
          </a:stretch>
        </p:blipFill>
        <p:spPr>
          <a:xfrm>
            <a:off x="539972" y="798127"/>
            <a:ext cx="8064056" cy="4353163"/>
          </a:xfrm>
          <a:prstGeom prst="rect">
            <a:avLst/>
          </a:prstGeom>
        </p:spPr>
      </p:pic>
      <p:sp>
        <p:nvSpPr>
          <p:cNvPr id="6" name="TextBox 5">
            <a:extLst>
              <a:ext uri="{FF2B5EF4-FFF2-40B4-BE49-F238E27FC236}">
                <a16:creationId xmlns:a16="http://schemas.microsoft.com/office/drawing/2014/main" id="{6A647E94-6070-D53A-18A2-CBFC49C26377}"/>
              </a:ext>
            </a:extLst>
          </p:cNvPr>
          <p:cNvSpPr txBox="1"/>
          <p:nvPr/>
        </p:nvSpPr>
        <p:spPr>
          <a:xfrm>
            <a:off x="417442" y="5293307"/>
            <a:ext cx="8478079" cy="954107"/>
          </a:xfrm>
          <a:prstGeom prst="rect">
            <a:avLst/>
          </a:prstGeom>
          <a:noFill/>
        </p:spPr>
        <p:txBody>
          <a:bodyPr wrap="square">
            <a:spAutoFit/>
          </a:bodyPr>
          <a:lstStyle/>
          <a:p>
            <a:pPr rtl="0"/>
            <a:r>
              <a:rPr lang="en-US" sz="1400" dirty="0">
                <a:solidFill>
                  <a:srgbClr val="1155CC"/>
                </a:solidFill>
                <a:effectLst/>
                <a:hlinkClick r:id="rId3"/>
              </a:rPr>
              <a:t>https://www.latimes.com/opinion/story/2023-07-09/la-home-electrification-new-construction-menifee-microgrid</a:t>
            </a:r>
            <a:r>
              <a:rPr lang="en-US" sz="1400" dirty="0"/>
              <a:t> </a:t>
            </a:r>
          </a:p>
          <a:p>
            <a:pPr rtl="0"/>
            <a:endParaRPr lang="en-US" sz="1400" dirty="0">
              <a:solidFill>
                <a:srgbClr val="1155CC"/>
              </a:solidFill>
              <a:effectLst/>
              <a:hlinkClick r:id="rId4"/>
            </a:endParaRPr>
          </a:p>
          <a:p>
            <a:pPr rtl="0"/>
            <a:r>
              <a:rPr lang="en-US" sz="1400" dirty="0">
                <a:solidFill>
                  <a:srgbClr val="1155CC"/>
                </a:solidFill>
                <a:effectLst/>
                <a:hlinkClick r:id="rId5"/>
              </a:rPr>
              <a:t>https://www.cbsnews.com/losangeles/news/menifees-microgrid-community-offers-energy-self-sufficiency/?intcid=CNM-00-10abd1h</a:t>
            </a:r>
            <a:r>
              <a:rPr lang="en-US" sz="1400" dirty="0">
                <a:solidFill>
                  <a:srgbClr val="1155CC"/>
                </a:solidFill>
                <a:effectLst/>
              </a:rPr>
              <a:t> </a:t>
            </a:r>
            <a:endParaRPr lang="en-US" sz="1400" dirty="0"/>
          </a:p>
        </p:txBody>
      </p:sp>
    </p:spTree>
    <p:extLst>
      <p:ext uri="{BB962C8B-B14F-4D97-AF65-F5344CB8AC3E}">
        <p14:creationId xmlns:p14="http://schemas.microsoft.com/office/powerpoint/2010/main" val="18321616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extBox 2"/>
          <p:cNvSpPr txBox="1">
            <a:spLocks noChangeArrowheads="1"/>
          </p:cNvSpPr>
          <p:nvPr/>
        </p:nvSpPr>
        <p:spPr bwMode="auto">
          <a:xfrm>
            <a:off x="1928813" y="2947988"/>
            <a:ext cx="184150" cy="369887"/>
          </a:xfrm>
          <a:prstGeom prst="rect">
            <a:avLst/>
          </a:prstGeom>
          <a:noFill/>
          <a:ln w="9525">
            <a:noFill/>
            <a:miter lim="800000"/>
            <a:headEnd/>
            <a:tailEnd/>
          </a:ln>
        </p:spPr>
        <p:txBody>
          <a:bodyPr wrap="non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itchFamily="34" charset="0"/>
              <a:ea typeface="MS PGothic" panose="020B0600070205080204" pitchFamily="34" charset="-128"/>
              <a:cs typeface="+mn-cs"/>
            </a:endParaRPr>
          </a:p>
        </p:txBody>
      </p:sp>
      <p:sp>
        <p:nvSpPr>
          <p:cNvPr id="5" name="TextBox 4">
            <a:extLst>
              <a:ext uri="{FF2B5EF4-FFF2-40B4-BE49-F238E27FC236}">
                <a16:creationId xmlns:a16="http://schemas.microsoft.com/office/drawing/2014/main" id="{5E6FA373-DDC9-D845-A5A0-55790830EF06}"/>
              </a:ext>
            </a:extLst>
          </p:cNvPr>
          <p:cNvSpPr txBox="1"/>
          <p:nvPr/>
        </p:nvSpPr>
        <p:spPr>
          <a:xfrm>
            <a:off x="266690" y="1120676"/>
            <a:ext cx="8610620" cy="4955203"/>
          </a:xfrm>
          <a:prstGeom prst="rect">
            <a:avLst/>
          </a:prstGeom>
          <a:noFill/>
        </p:spPr>
        <p:txBody>
          <a:bodyPr wrap="square" rtlCol="0">
            <a:spAutoFit/>
          </a:bodyPr>
          <a:lstStyle/>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r>
              <a:rPr lang="en-US" sz="2800" dirty="0"/>
              <a:t>Energy storage sizing</a:t>
            </a:r>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p:txBody>
      </p:sp>
      <p:sp>
        <p:nvSpPr>
          <p:cNvPr id="7" name="Google Shape;125;p5">
            <a:extLst>
              <a:ext uri="{FF2B5EF4-FFF2-40B4-BE49-F238E27FC236}">
                <a16:creationId xmlns:a16="http://schemas.microsoft.com/office/drawing/2014/main" id="{67800C7B-EC81-8DE4-D232-80B9B292E61F}"/>
              </a:ext>
            </a:extLst>
          </p:cNvPr>
          <p:cNvSpPr txBox="1"/>
          <p:nvPr/>
        </p:nvSpPr>
        <p:spPr>
          <a:xfrm>
            <a:off x="0" y="0"/>
            <a:ext cx="7315200" cy="762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200" b="1" i="0" u="none" strike="noStrike" cap="none" dirty="0">
                <a:solidFill>
                  <a:schemeClr val="lt1"/>
                </a:solidFill>
                <a:latin typeface="Arial"/>
                <a:ea typeface="Arial"/>
                <a:cs typeface="Arial"/>
                <a:sym typeface="Arial"/>
              </a:rPr>
              <a:t>Energy storage sizing</a:t>
            </a:r>
            <a:endParaRPr sz="2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1176843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extBox 2"/>
          <p:cNvSpPr txBox="1">
            <a:spLocks noChangeArrowheads="1"/>
          </p:cNvSpPr>
          <p:nvPr/>
        </p:nvSpPr>
        <p:spPr bwMode="auto">
          <a:xfrm>
            <a:off x="1928813" y="2947988"/>
            <a:ext cx="184150" cy="369887"/>
          </a:xfrm>
          <a:prstGeom prst="rect">
            <a:avLst/>
          </a:prstGeom>
          <a:noFill/>
          <a:ln w="9525">
            <a:noFill/>
            <a:miter lim="800000"/>
            <a:headEnd/>
            <a:tailEnd/>
          </a:ln>
        </p:spPr>
        <p:txBody>
          <a:bodyPr wrap="non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itchFamily="34" charset="0"/>
              <a:ea typeface="MS PGothic" panose="020B0600070205080204" pitchFamily="34" charset="-128"/>
              <a:cs typeface="+mn-cs"/>
            </a:endParaRPr>
          </a:p>
        </p:txBody>
      </p:sp>
      <p:sp>
        <p:nvSpPr>
          <p:cNvPr id="5" name="TextBox 4">
            <a:extLst>
              <a:ext uri="{FF2B5EF4-FFF2-40B4-BE49-F238E27FC236}">
                <a16:creationId xmlns:a16="http://schemas.microsoft.com/office/drawing/2014/main" id="{5E6FA373-DDC9-D845-A5A0-55790830EF06}"/>
              </a:ext>
            </a:extLst>
          </p:cNvPr>
          <p:cNvSpPr txBox="1"/>
          <p:nvPr/>
        </p:nvSpPr>
        <p:spPr>
          <a:xfrm>
            <a:off x="266690" y="1120676"/>
            <a:ext cx="8610620" cy="4955203"/>
          </a:xfrm>
          <a:prstGeom prst="rect">
            <a:avLst/>
          </a:prstGeom>
          <a:noFill/>
        </p:spPr>
        <p:txBody>
          <a:bodyPr wrap="square" rtlCol="0">
            <a:spAutoFit/>
          </a:bodyPr>
          <a:lstStyle/>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r>
              <a:rPr lang="en-US" sz="2800" dirty="0"/>
              <a:t>Gas generator sizing</a:t>
            </a:r>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p:txBody>
      </p:sp>
      <p:sp>
        <p:nvSpPr>
          <p:cNvPr id="7" name="Google Shape;125;p5">
            <a:extLst>
              <a:ext uri="{FF2B5EF4-FFF2-40B4-BE49-F238E27FC236}">
                <a16:creationId xmlns:a16="http://schemas.microsoft.com/office/drawing/2014/main" id="{67800C7B-EC81-8DE4-D232-80B9B292E61F}"/>
              </a:ext>
            </a:extLst>
          </p:cNvPr>
          <p:cNvSpPr txBox="1"/>
          <p:nvPr/>
        </p:nvSpPr>
        <p:spPr>
          <a:xfrm>
            <a:off x="0" y="0"/>
            <a:ext cx="7315200" cy="762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200" b="1" i="0" u="none" strike="noStrike" cap="none" dirty="0">
                <a:solidFill>
                  <a:schemeClr val="lt1"/>
                </a:solidFill>
                <a:latin typeface="Arial"/>
                <a:ea typeface="Arial"/>
                <a:cs typeface="Arial"/>
                <a:sym typeface="Arial"/>
              </a:rPr>
              <a:t>Gas generator sizing</a:t>
            </a:r>
            <a:endParaRPr sz="2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9066104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529FC-B94C-0102-07E9-530BDE90F094}"/>
              </a:ext>
            </a:extLst>
          </p:cNvPr>
          <p:cNvSpPr>
            <a:spLocks noGrp="1"/>
          </p:cNvSpPr>
          <p:nvPr>
            <p:ph type="title"/>
          </p:nvPr>
        </p:nvSpPr>
        <p:spPr/>
        <p:txBody>
          <a:bodyPr>
            <a:normAutofit/>
          </a:bodyPr>
          <a:lstStyle/>
          <a:p>
            <a:r>
              <a:rPr lang="en-US" sz="2800" dirty="0"/>
              <a:t>Sierra Blanca property boundary items</a:t>
            </a:r>
            <a:endParaRPr lang="en-US" sz="2400" dirty="0"/>
          </a:p>
        </p:txBody>
      </p:sp>
      <p:pic>
        <p:nvPicPr>
          <p:cNvPr id="5" name="Picture 4">
            <a:extLst>
              <a:ext uri="{FF2B5EF4-FFF2-40B4-BE49-F238E27FC236}">
                <a16:creationId xmlns:a16="http://schemas.microsoft.com/office/drawing/2014/main" id="{F534984F-D52F-5D03-8A48-4F36104AEF6D}"/>
              </a:ext>
            </a:extLst>
          </p:cNvPr>
          <p:cNvPicPr>
            <a:picLocks noChangeAspect="1"/>
          </p:cNvPicPr>
          <p:nvPr/>
        </p:nvPicPr>
        <p:blipFill>
          <a:blip r:embed="rId2"/>
          <a:stretch>
            <a:fillRect/>
          </a:stretch>
        </p:blipFill>
        <p:spPr>
          <a:xfrm>
            <a:off x="0" y="939093"/>
            <a:ext cx="9144000" cy="5320473"/>
          </a:xfrm>
          <a:prstGeom prst="rect">
            <a:avLst/>
          </a:prstGeom>
        </p:spPr>
      </p:pic>
    </p:spTree>
    <p:extLst>
      <p:ext uri="{BB962C8B-B14F-4D97-AF65-F5344CB8AC3E}">
        <p14:creationId xmlns:p14="http://schemas.microsoft.com/office/powerpoint/2010/main" val="991512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89C66-FDFF-D8E2-F4A4-8D2706145F62}"/>
              </a:ext>
            </a:extLst>
          </p:cNvPr>
          <p:cNvSpPr>
            <a:spLocks noGrp="1"/>
          </p:cNvSpPr>
          <p:nvPr>
            <p:ph type="title"/>
          </p:nvPr>
        </p:nvSpPr>
        <p:spPr/>
        <p:txBody>
          <a:bodyPr>
            <a:normAutofit/>
          </a:bodyPr>
          <a:lstStyle/>
          <a:p>
            <a:r>
              <a:rPr lang="en-US" sz="2000" dirty="0"/>
              <a:t>Solar sizing and generation per 1,000 sf by orientation type</a:t>
            </a:r>
          </a:p>
        </p:txBody>
      </p:sp>
      <p:sp>
        <p:nvSpPr>
          <p:cNvPr id="5" name="TextBox 4">
            <a:extLst>
              <a:ext uri="{FF2B5EF4-FFF2-40B4-BE49-F238E27FC236}">
                <a16:creationId xmlns:a16="http://schemas.microsoft.com/office/drawing/2014/main" id="{39FB0260-4077-72B6-A1B9-713F78C62EC4}"/>
              </a:ext>
            </a:extLst>
          </p:cNvPr>
          <p:cNvSpPr txBox="1"/>
          <p:nvPr/>
        </p:nvSpPr>
        <p:spPr>
          <a:xfrm>
            <a:off x="3787588" y="857287"/>
            <a:ext cx="1568824" cy="276999"/>
          </a:xfrm>
          <a:prstGeom prst="rect">
            <a:avLst/>
          </a:prstGeom>
          <a:noFill/>
          <a:ln>
            <a:noFill/>
          </a:ln>
        </p:spPr>
        <p:txBody>
          <a:bodyPr wrap="square" rtlCol="0">
            <a:spAutoFit/>
          </a:bodyPr>
          <a:lstStyle/>
          <a:p>
            <a:r>
              <a:rPr lang="en-US" sz="1200" dirty="0"/>
              <a:t>Fixed Tilt South Facing</a:t>
            </a:r>
          </a:p>
        </p:txBody>
      </p:sp>
      <p:pic>
        <p:nvPicPr>
          <p:cNvPr id="6" name="Picture 5">
            <a:extLst>
              <a:ext uri="{FF2B5EF4-FFF2-40B4-BE49-F238E27FC236}">
                <a16:creationId xmlns:a16="http://schemas.microsoft.com/office/drawing/2014/main" id="{33421BCA-2440-4E85-1D82-31DB65783247}"/>
              </a:ext>
            </a:extLst>
          </p:cNvPr>
          <p:cNvPicPr>
            <a:picLocks noChangeAspect="1"/>
          </p:cNvPicPr>
          <p:nvPr/>
        </p:nvPicPr>
        <p:blipFill>
          <a:blip r:embed="rId2"/>
          <a:stretch>
            <a:fillRect/>
          </a:stretch>
        </p:blipFill>
        <p:spPr>
          <a:xfrm>
            <a:off x="6253201" y="1168154"/>
            <a:ext cx="2854912" cy="2725797"/>
          </a:xfrm>
          <a:prstGeom prst="rect">
            <a:avLst/>
          </a:prstGeom>
        </p:spPr>
      </p:pic>
      <p:sp>
        <p:nvSpPr>
          <p:cNvPr id="7" name="TextBox 6">
            <a:extLst>
              <a:ext uri="{FF2B5EF4-FFF2-40B4-BE49-F238E27FC236}">
                <a16:creationId xmlns:a16="http://schemas.microsoft.com/office/drawing/2014/main" id="{41BEAB1A-E1C2-61B2-4B0F-FB1EE65F4754}"/>
              </a:ext>
            </a:extLst>
          </p:cNvPr>
          <p:cNvSpPr txBox="1"/>
          <p:nvPr/>
        </p:nvSpPr>
        <p:spPr>
          <a:xfrm>
            <a:off x="6896245" y="892891"/>
            <a:ext cx="1568824" cy="276999"/>
          </a:xfrm>
          <a:prstGeom prst="rect">
            <a:avLst/>
          </a:prstGeom>
          <a:noFill/>
          <a:ln>
            <a:noFill/>
          </a:ln>
        </p:spPr>
        <p:txBody>
          <a:bodyPr wrap="square" rtlCol="0">
            <a:spAutoFit/>
          </a:bodyPr>
          <a:lstStyle/>
          <a:p>
            <a:r>
              <a:rPr lang="en-US" sz="1200" dirty="0"/>
              <a:t>Fixed Tilt West Facing</a:t>
            </a:r>
          </a:p>
        </p:txBody>
      </p:sp>
      <p:pic>
        <p:nvPicPr>
          <p:cNvPr id="8" name="Picture 7">
            <a:extLst>
              <a:ext uri="{FF2B5EF4-FFF2-40B4-BE49-F238E27FC236}">
                <a16:creationId xmlns:a16="http://schemas.microsoft.com/office/drawing/2014/main" id="{895C4A0B-1822-39CB-3049-88E5C410DDAC}"/>
              </a:ext>
            </a:extLst>
          </p:cNvPr>
          <p:cNvPicPr>
            <a:picLocks noChangeAspect="1"/>
          </p:cNvPicPr>
          <p:nvPr/>
        </p:nvPicPr>
        <p:blipFill>
          <a:blip r:embed="rId3"/>
          <a:stretch>
            <a:fillRect/>
          </a:stretch>
        </p:blipFill>
        <p:spPr>
          <a:xfrm>
            <a:off x="2948412" y="1168154"/>
            <a:ext cx="3080681" cy="2725798"/>
          </a:xfrm>
          <a:prstGeom prst="rect">
            <a:avLst/>
          </a:prstGeom>
        </p:spPr>
      </p:pic>
      <p:pic>
        <p:nvPicPr>
          <p:cNvPr id="9" name="Picture 8">
            <a:extLst>
              <a:ext uri="{FF2B5EF4-FFF2-40B4-BE49-F238E27FC236}">
                <a16:creationId xmlns:a16="http://schemas.microsoft.com/office/drawing/2014/main" id="{4C468FE9-8227-8F87-E04B-702CFB12D3A1}"/>
              </a:ext>
            </a:extLst>
          </p:cNvPr>
          <p:cNvPicPr>
            <a:picLocks noChangeAspect="1"/>
          </p:cNvPicPr>
          <p:nvPr/>
        </p:nvPicPr>
        <p:blipFill>
          <a:blip r:embed="rId4"/>
          <a:stretch>
            <a:fillRect/>
          </a:stretch>
        </p:blipFill>
        <p:spPr>
          <a:xfrm>
            <a:off x="35887" y="1168154"/>
            <a:ext cx="2688418" cy="2725797"/>
          </a:xfrm>
          <a:prstGeom prst="rect">
            <a:avLst/>
          </a:prstGeom>
        </p:spPr>
      </p:pic>
      <p:sp>
        <p:nvSpPr>
          <p:cNvPr id="10" name="TextBox 9">
            <a:extLst>
              <a:ext uri="{FF2B5EF4-FFF2-40B4-BE49-F238E27FC236}">
                <a16:creationId xmlns:a16="http://schemas.microsoft.com/office/drawing/2014/main" id="{69D8BA02-E60C-46A4-2D75-A577F821DBDB}"/>
              </a:ext>
            </a:extLst>
          </p:cNvPr>
          <p:cNvSpPr txBox="1"/>
          <p:nvPr/>
        </p:nvSpPr>
        <p:spPr>
          <a:xfrm>
            <a:off x="35888" y="857288"/>
            <a:ext cx="2688417" cy="276999"/>
          </a:xfrm>
          <a:prstGeom prst="rect">
            <a:avLst/>
          </a:prstGeom>
          <a:noFill/>
          <a:ln>
            <a:noFill/>
          </a:ln>
        </p:spPr>
        <p:txBody>
          <a:bodyPr wrap="square" rtlCol="0">
            <a:spAutoFit/>
          </a:bodyPr>
          <a:lstStyle/>
          <a:p>
            <a:r>
              <a:rPr lang="en-US" sz="1200" dirty="0"/>
              <a:t>Example Façade (Not as shown in table)</a:t>
            </a:r>
          </a:p>
        </p:txBody>
      </p:sp>
      <p:pic>
        <p:nvPicPr>
          <p:cNvPr id="11" name="Picture 10">
            <a:extLst>
              <a:ext uri="{FF2B5EF4-FFF2-40B4-BE49-F238E27FC236}">
                <a16:creationId xmlns:a16="http://schemas.microsoft.com/office/drawing/2014/main" id="{18F9035F-2333-C4A8-964D-C8294B3B5DBB}"/>
              </a:ext>
            </a:extLst>
          </p:cNvPr>
          <p:cNvPicPr>
            <a:picLocks noChangeAspect="1"/>
          </p:cNvPicPr>
          <p:nvPr/>
        </p:nvPicPr>
        <p:blipFill>
          <a:blip r:embed="rId5"/>
          <a:stretch>
            <a:fillRect/>
          </a:stretch>
        </p:blipFill>
        <p:spPr>
          <a:xfrm>
            <a:off x="28" y="3954713"/>
            <a:ext cx="9144000" cy="2479406"/>
          </a:xfrm>
          <a:prstGeom prst="rect">
            <a:avLst/>
          </a:prstGeom>
        </p:spPr>
      </p:pic>
    </p:spTree>
    <p:extLst>
      <p:ext uri="{BB962C8B-B14F-4D97-AF65-F5344CB8AC3E}">
        <p14:creationId xmlns:p14="http://schemas.microsoft.com/office/powerpoint/2010/main" val="26541472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C5E6A-6F6E-9F07-F8D0-8DBB0694E49D}"/>
              </a:ext>
            </a:extLst>
          </p:cNvPr>
          <p:cNvSpPr>
            <a:spLocks noGrp="1"/>
          </p:cNvSpPr>
          <p:nvPr>
            <p:ph type="title"/>
          </p:nvPr>
        </p:nvSpPr>
        <p:spPr>
          <a:xfrm>
            <a:off x="0" y="0"/>
            <a:ext cx="7474226" cy="762000"/>
          </a:xfrm>
        </p:spPr>
        <p:txBody>
          <a:bodyPr>
            <a:normAutofit/>
          </a:bodyPr>
          <a:lstStyle/>
          <a:p>
            <a:r>
              <a:rPr lang="en-US" sz="2400" dirty="0"/>
              <a:t>Think vertical to maximize winter solar production</a:t>
            </a:r>
          </a:p>
        </p:txBody>
      </p:sp>
      <p:pic>
        <p:nvPicPr>
          <p:cNvPr id="12" name="Picture 11">
            <a:extLst>
              <a:ext uri="{FF2B5EF4-FFF2-40B4-BE49-F238E27FC236}">
                <a16:creationId xmlns:a16="http://schemas.microsoft.com/office/drawing/2014/main" id="{52197045-638D-A73B-2928-A251A10055A3}"/>
              </a:ext>
            </a:extLst>
          </p:cNvPr>
          <p:cNvPicPr>
            <a:picLocks noChangeAspect="1"/>
          </p:cNvPicPr>
          <p:nvPr/>
        </p:nvPicPr>
        <p:blipFill>
          <a:blip r:embed="rId2"/>
          <a:stretch>
            <a:fillRect/>
          </a:stretch>
        </p:blipFill>
        <p:spPr>
          <a:xfrm>
            <a:off x="730623" y="797860"/>
            <a:ext cx="7682753" cy="2972025"/>
          </a:xfrm>
          <a:prstGeom prst="rect">
            <a:avLst/>
          </a:prstGeom>
        </p:spPr>
      </p:pic>
      <p:pic>
        <p:nvPicPr>
          <p:cNvPr id="4" name="Picture 3">
            <a:extLst>
              <a:ext uri="{FF2B5EF4-FFF2-40B4-BE49-F238E27FC236}">
                <a16:creationId xmlns:a16="http://schemas.microsoft.com/office/drawing/2014/main" id="{B989623E-86BB-241A-8A78-2E56EC6C501B}"/>
              </a:ext>
            </a:extLst>
          </p:cNvPr>
          <p:cNvPicPr>
            <a:picLocks noChangeAspect="1"/>
          </p:cNvPicPr>
          <p:nvPr/>
        </p:nvPicPr>
        <p:blipFill>
          <a:blip r:embed="rId3"/>
          <a:stretch>
            <a:fillRect/>
          </a:stretch>
        </p:blipFill>
        <p:spPr>
          <a:xfrm>
            <a:off x="-1" y="3868498"/>
            <a:ext cx="9144000" cy="2552426"/>
          </a:xfrm>
          <a:prstGeom prst="rect">
            <a:avLst/>
          </a:prstGeom>
        </p:spPr>
      </p:pic>
    </p:spTree>
    <p:extLst>
      <p:ext uri="{BB962C8B-B14F-4D97-AF65-F5344CB8AC3E}">
        <p14:creationId xmlns:p14="http://schemas.microsoft.com/office/powerpoint/2010/main" val="1539976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529FC-B94C-0102-07E9-530BDE90F094}"/>
              </a:ext>
            </a:extLst>
          </p:cNvPr>
          <p:cNvSpPr>
            <a:spLocks noGrp="1"/>
          </p:cNvSpPr>
          <p:nvPr>
            <p:ph type="title"/>
          </p:nvPr>
        </p:nvSpPr>
        <p:spPr/>
        <p:txBody>
          <a:bodyPr>
            <a:normAutofit/>
          </a:bodyPr>
          <a:lstStyle/>
          <a:p>
            <a:r>
              <a:rPr lang="en-US" sz="2400" dirty="0"/>
              <a:t>34-home Sierra Blanca community</a:t>
            </a:r>
            <a:endParaRPr lang="en-US" sz="2000" dirty="0"/>
          </a:p>
        </p:txBody>
      </p:sp>
      <p:pic>
        <p:nvPicPr>
          <p:cNvPr id="7" name="Picture 6">
            <a:extLst>
              <a:ext uri="{FF2B5EF4-FFF2-40B4-BE49-F238E27FC236}">
                <a16:creationId xmlns:a16="http://schemas.microsoft.com/office/drawing/2014/main" id="{5188A385-1B1B-88B7-5DD5-4978CD67C674}"/>
              </a:ext>
            </a:extLst>
          </p:cNvPr>
          <p:cNvPicPr>
            <a:picLocks noChangeAspect="1"/>
          </p:cNvPicPr>
          <p:nvPr/>
        </p:nvPicPr>
        <p:blipFill>
          <a:blip r:embed="rId2"/>
          <a:stretch>
            <a:fillRect/>
          </a:stretch>
        </p:blipFill>
        <p:spPr>
          <a:xfrm>
            <a:off x="140761" y="1215736"/>
            <a:ext cx="8641732" cy="4637895"/>
          </a:xfrm>
          <a:prstGeom prst="rect">
            <a:avLst/>
          </a:prstGeom>
        </p:spPr>
      </p:pic>
    </p:spTree>
    <p:extLst>
      <p:ext uri="{BB962C8B-B14F-4D97-AF65-F5344CB8AC3E}">
        <p14:creationId xmlns:p14="http://schemas.microsoft.com/office/powerpoint/2010/main" val="2729262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117AA-9CD1-2488-8B28-2810ED30F4CD}"/>
              </a:ext>
            </a:extLst>
          </p:cNvPr>
          <p:cNvSpPr>
            <a:spLocks noGrp="1"/>
          </p:cNvSpPr>
          <p:nvPr>
            <p:ph type="title"/>
          </p:nvPr>
        </p:nvSpPr>
        <p:spPr/>
        <p:txBody>
          <a:bodyPr>
            <a:normAutofit/>
          </a:bodyPr>
          <a:lstStyle/>
          <a:p>
            <a:r>
              <a:rPr lang="en-US" sz="2000" dirty="0"/>
              <a:t>Sierra Blanca energy system scenarios</a:t>
            </a:r>
          </a:p>
        </p:txBody>
      </p:sp>
      <p:sp>
        <p:nvSpPr>
          <p:cNvPr id="4" name="TextBox 3">
            <a:extLst>
              <a:ext uri="{FF2B5EF4-FFF2-40B4-BE49-F238E27FC236}">
                <a16:creationId xmlns:a16="http://schemas.microsoft.com/office/drawing/2014/main" id="{2516BA32-E04C-60B3-BE71-532B2AA29565}"/>
              </a:ext>
            </a:extLst>
          </p:cNvPr>
          <p:cNvSpPr txBox="1"/>
          <p:nvPr/>
        </p:nvSpPr>
        <p:spPr>
          <a:xfrm>
            <a:off x="156156" y="909260"/>
            <a:ext cx="8831687" cy="5262979"/>
          </a:xfrm>
          <a:prstGeom prst="rect">
            <a:avLst/>
          </a:prstGeom>
          <a:solidFill>
            <a:schemeClr val="bg1">
              <a:lumMod val="95000"/>
            </a:schemeClr>
          </a:solidFill>
          <a:ln w="28575">
            <a:solidFill>
              <a:schemeClr val="tx1"/>
            </a:solidFill>
          </a:ln>
        </p:spPr>
        <p:txBody>
          <a:bodyPr wrap="square" rtlCol="0">
            <a:spAutoFit/>
          </a:bodyPr>
          <a:lstStyle/>
          <a:p>
            <a:r>
              <a:rPr lang="en-US" sz="1200" b="1" u="sng" dirty="0"/>
              <a:t>Scenario A</a:t>
            </a:r>
            <a:r>
              <a:rPr lang="en-US" sz="1200" dirty="0"/>
              <a:t> - Individual Solar Microgrids (</a:t>
            </a:r>
            <a:r>
              <a:rPr lang="en-US" sz="1200" dirty="0" err="1"/>
              <a:t>solar+storage</a:t>
            </a:r>
            <a:r>
              <a:rPr lang="en-US" sz="1200" dirty="0"/>
              <a:t>) at each home electrically connected by a private electricity grid to form a Community Microgrid</a:t>
            </a:r>
          </a:p>
          <a:p>
            <a:pPr marL="285750" indent="-285750">
              <a:buFont typeface="Arial" panose="020B0604020202090204" pitchFamily="34" charset="0"/>
              <a:buChar char="•"/>
            </a:pPr>
            <a:r>
              <a:rPr lang="en-US" sz="1200" dirty="0"/>
              <a:t>654 kW of solar across the community</a:t>
            </a:r>
          </a:p>
          <a:p>
            <a:pPr marL="742950" lvl="1" indent="-285750">
              <a:buFont typeface="Arial" panose="020B0604020202090204" pitchFamily="34" charset="0"/>
              <a:buChar char="•"/>
            </a:pPr>
            <a:r>
              <a:rPr lang="en-US" sz="1200" dirty="0"/>
              <a:t>19.25 kW of solar on the average home. This includes an extra 90 kW of solar across the community where an average of 6 kW is added to 15 homes with the worst solar performance, by modifying the following roof plans that each apply to 5 homes: </a:t>
            </a:r>
          </a:p>
          <a:p>
            <a:pPr marL="1200150" lvl="2" indent="-285750">
              <a:buFont typeface="Arial" panose="020B0604020202090204" pitchFamily="34" charset="0"/>
              <a:buChar char="•"/>
            </a:pPr>
            <a:r>
              <a:rPr lang="en-US" sz="1200" dirty="0"/>
              <a:t>P1-B</a:t>
            </a:r>
          </a:p>
          <a:p>
            <a:pPr marL="1200150" lvl="2" indent="-285750">
              <a:buFont typeface="Arial" panose="020B0604020202090204" pitchFamily="34" charset="0"/>
              <a:buChar char="•"/>
            </a:pPr>
            <a:r>
              <a:rPr lang="en-US" sz="1200" dirty="0"/>
              <a:t>P2-B</a:t>
            </a:r>
          </a:p>
          <a:p>
            <a:pPr marL="1200150" lvl="2" indent="-285750">
              <a:buFont typeface="Arial" panose="020B0604020202090204" pitchFamily="34" charset="0"/>
              <a:buChar char="•"/>
            </a:pPr>
            <a:r>
              <a:rPr lang="en-US" sz="1200" dirty="0"/>
              <a:t>P3-B</a:t>
            </a:r>
          </a:p>
          <a:p>
            <a:pPr marL="285750" indent="-285750">
              <a:buFont typeface="Arial" panose="020B0604020202090204" pitchFamily="34" charset="0"/>
              <a:buChar char="•"/>
            </a:pPr>
            <a:r>
              <a:rPr lang="pl-PL" sz="1200" dirty="0"/>
              <a:t>1,340 kW &amp; 2,898 kWh </a:t>
            </a:r>
            <a:r>
              <a:rPr lang="en-US" sz="1200" dirty="0"/>
              <a:t>Battery Energy Storage System (</a:t>
            </a:r>
            <a:r>
              <a:rPr lang="pl-PL" sz="1200" dirty="0"/>
              <a:t>BESS</a:t>
            </a:r>
            <a:r>
              <a:rPr lang="en-US" sz="1200" dirty="0"/>
              <a:t>) across the community</a:t>
            </a:r>
          </a:p>
          <a:p>
            <a:pPr marL="742950" lvl="1" indent="-285750">
              <a:buFont typeface="Arial" panose="020B0604020202090204" pitchFamily="34" charset="0"/>
              <a:buChar char="•"/>
            </a:pPr>
            <a:r>
              <a:rPr lang="en-US" sz="1200" dirty="0"/>
              <a:t>10 </a:t>
            </a:r>
            <a:r>
              <a:rPr lang="en-US" sz="1200" dirty="0" err="1"/>
              <a:t>kWac</a:t>
            </a:r>
            <a:r>
              <a:rPr lang="en-US" sz="1200" dirty="0"/>
              <a:t> &amp; 26.4 kWh battery at each of the 34 homes </a:t>
            </a:r>
          </a:p>
          <a:p>
            <a:pPr marL="742950" lvl="1" indent="-285750">
              <a:buFont typeface="Arial" panose="020B0604020202090204" pitchFamily="34" charset="0"/>
              <a:buChar char="•"/>
            </a:pPr>
            <a:r>
              <a:rPr lang="en-US" sz="1200" dirty="0"/>
              <a:t>Two 500 kW &amp; 1,000 kWh BESS’s</a:t>
            </a:r>
          </a:p>
          <a:p>
            <a:pPr lvl="1"/>
            <a:endParaRPr lang="en-US" sz="1200" dirty="0"/>
          </a:p>
          <a:p>
            <a:r>
              <a:rPr lang="en-US" sz="1200" b="1" u="sng" dirty="0"/>
              <a:t>Scenario B</a:t>
            </a:r>
            <a:r>
              <a:rPr lang="en-US" sz="1200" dirty="0"/>
              <a:t> – Individual Solar Microgrids (</a:t>
            </a:r>
            <a:r>
              <a:rPr lang="en-US" sz="1200" dirty="0" err="1"/>
              <a:t>solar+storage</a:t>
            </a:r>
            <a:r>
              <a:rPr lang="en-US" sz="1200" dirty="0"/>
              <a:t>) at each home and electrically connected by a private electricity grid to form a Community Microgrid. Also includes two central BESS systems and a central gas generator</a:t>
            </a:r>
          </a:p>
          <a:p>
            <a:pPr marL="285750" indent="-285750">
              <a:buFont typeface="Arial" panose="020B0604020202090204" pitchFamily="34" charset="0"/>
              <a:buChar char="•"/>
            </a:pPr>
            <a:r>
              <a:rPr lang="en-US" sz="1200" dirty="0"/>
              <a:t>564 kW of solar across the community</a:t>
            </a:r>
          </a:p>
          <a:p>
            <a:pPr marL="742950" lvl="1" indent="-285750">
              <a:buFont typeface="Arial" panose="020B0604020202090204" pitchFamily="34" charset="0"/>
              <a:buChar char="•"/>
            </a:pPr>
            <a:r>
              <a:rPr lang="en-US" sz="1200" dirty="0"/>
              <a:t>16.6 kW of solar on the average home</a:t>
            </a:r>
          </a:p>
          <a:p>
            <a:pPr marL="285750" indent="-285750">
              <a:buFont typeface="Arial" panose="020B0604020202090204" pitchFamily="34" charset="0"/>
              <a:buChar char="•"/>
            </a:pPr>
            <a:r>
              <a:rPr lang="en-US" sz="1200" dirty="0"/>
              <a:t>1,170 kW &amp; 2,450 kWh BESS across the community</a:t>
            </a:r>
          </a:p>
          <a:p>
            <a:pPr marL="742950" lvl="1" indent="-285750">
              <a:buFont typeface="Arial" panose="020B0604020202090204" pitchFamily="34" charset="0"/>
              <a:buChar char="•"/>
            </a:pPr>
            <a:r>
              <a:rPr lang="en-US" sz="1200" dirty="0"/>
              <a:t>5 </a:t>
            </a:r>
            <a:r>
              <a:rPr lang="en-US" sz="1200" dirty="0" err="1"/>
              <a:t>kWac</a:t>
            </a:r>
            <a:r>
              <a:rPr lang="en-US" sz="1200" dirty="0"/>
              <a:t> &amp; 13.2 kWh battery at each of the 34 homes </a:t>
            </a:r>
          </a:p>
          <a:p>
            <a:pPr marL="742950" lvl="1" indent="-285750">
              <a:buFont typeface="Arial" panose="020B0604020202090204" pitchFamily="34" charset="0"/>
              <a:buChar char="•"/>
            </a:pPr>
            <a:r>
              <a:rPr lang="en-US" sz="1200" dirty="0"/>
              <a:t>Two 500 kW &amp; 1,000 kWh BESS’s</a:t>
            </a:r>
          </a:p>
          <a:p>
            <a:pPr marL="285750" indent="-285750">
              <a:buFont typeface="Arial" panose="020B0604020202090204" pitchFamily="34" charset="0"/>
              <a:buChar char="•"/>
            </a:pPr>
            <a:r>
              <a:rPr lang="en-US" sz="1200" dirty="0"/>
              <a:t>230 </a:t>
            </a:r>
            <a:r>
              <a:rPr lang="en-US" sz="1200" dirty="0" err="1"/>
              <a:t>kWac</a:t>
            </a:r>
            <a:r>
              <a:rPr lang="en-US" sz="1200" dirty="0"/>
              <a:t> gas generator</a:t>
            </a:r>
          </a:p>
          <a:p>
            <a:pPr marL="285750" indent="-285750">
              <a:buFont typeface="Arial" panose="020B0604020202090204" pitchFamily="34" charset="0"/>
              <a:buChar char="•"/>
            </a:pPr>
            <a:endParaRPr lang="en-US" sz="1200" dirty="0"/>
          </a:p>
          <a:p>
            <a:r>
              <a:rPr lang="en-US" sz="1200" b="1" u="sng" dirty="0"/>
              <a:t>Scenario C</a:t>
            </a:r>
            <a:r>
              <a:rPr lang="en-US" sz="1200" dirty="0"/>
              <a:t> – Individual Hybrid Solar Microgrids (</a:t>
            </a:r>
            <a:r>
              <a:rPr lang="en-US" sz="1200" dirty="0" err="1"/>
              <a:t>solar+storage+gas</a:t>
            </a:r>
            <a:r>
              <a:rPr lang="en-US" sz="1200" dirty="0"/>
              <a:t> generator) at each home and connected by a SoCalGas line </a:t>
            </a:r>
          </a:p>
          <a:p>
            <a:pPr marL="171450" indent="-171450">
              <a:buFont typeface="Arial" panose="020B0604020202090204" pitchFamily="34" charset="0"/>
              <a:buChar char="•"/>
            </a:pPr>
            <a:r>
              <a:rPr lang="en-US" sz="1200" dirty="0"/>
              <a:t>564 kW of solar across the community</a:t>
            </a:r>
          </a:p>
          <a:p>
            <a:pPr marL="742950" lvl="1" indent="-285750">
              <a:buFont typeface="Arial" panose="020B0604020202090204" pitchFamily="34" charset="0"/>
              <a:buChar char="•"/>
            </a:pPr>
            <a:r>
              <a:rPr lang="en-US" sz="1200" dirty="0"/>
              <a:t>16.6 kW of solar on the average home</a:t>
            </a:r>
          </a:p>
          <a:p>
            <a:pPr marL="285750" indent="-285750">
              <a:buFont typeface="Arial" panose="020B0604020202090204" pitchFamily="34" charset="0"/>
              <a:buChar char="•"/>
            </a:pPr>
            <a:r>
              <a:rPr lang="en-US" sz="1200" dirty="0"/>
              <a:t>170 kW &amp; 448.8 kWh BESS across the community</a:t>
            </a:r>
          </a:p>
          <a:p>
            <a:pPr marL="742950" lvl="1" indent="-285750">
              <a:buFont typeface="Arial" panose="020B0604020202090204" pitchFamily="34" charset="0"/>
              <a:buChar char="•"/>
            </a:pPr>
            <a:r>
              <a:rPr lang="en-US" sz="1200" dirty="0"/>
              <a:t>5 </a:t>
            </a:r>
            <a:r>
              <a:rPr lang="en-US" sz="1200" dirty="0" err="1"/>
              <a:t>kWac</a:t>
            </a:r>
            <a:r>
              <a:rPr lang="en-US" sz="1200" dirty="0"/>
              <a:t> &amp; 13.2 kWh battery at each of the 34 homes </a:t>
            </a:r>
          </a:p>
          <a:p>
            <a:pPr marL="285750" indent="-285750">
              <a:buFont typeface="Arial" panose="020B0604020202090204" pitchFamily="34" charset="0"/>
              <a:buChar char="•"/>
            </a:pPr>
            <a:r>
              <a:rPr lang="en-US" sz="1200" dirty="0"/>
              <a:t>884 </a:t>
            </a:r>
            <a:r>
              <a:rPr lang="en-US" sz="1200" dirty="0" err="1"/>
              <a:t>kWac</a:t>
            </a:r>
            <a:r>
              <a:rPr lang="en-US" sz="1200" dirty="0"/>
              <a:t> gas generation across the community </a:t>
            </a:r>
          </a:p>
          <a:p>
            <a:pPr marL="285750" indent="-285750">
              <a:buFont typeface="Arial" panose="020B0604020202090204" pitchFamily="34" charset="0"/>
              <a:buChar char="•"/>
            </a:pPr>
            <a:r>
              <a:rPr lang="en-US" sz="1200" dirty="0"/>
              <a:t>26 </a:t>
            </a:r>
            <a:r>
              <a:rPr lang="en-US" sz="1200" dirty="0" err="1"/>
              <a:t>kWac</a:t>
            </a:r>
            <a:r>
              <a:rPr lang="en-US" sz="1200" dirty="0"/>
              <a:t> gas generator at each of the 34 homes</a:t>
            </a:r>
          </a:p>
        </p:txBody>
      </p:sp>
    </p:spTree>
    <p:extLst>
      <p:ext uri="{BB962C8B-B14F-4D97-AF65-F5344CB8AC3E}">
        <p14:creationId xmlns:p14="http://schemas.microsoft.com/office/powerpoint/2010/main" val="156145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7" name="Straight Connector 136">
            <a:extLst>
              <a:ext uri="{FF2B5EF4-FFF2-40B4-BE49-F238E27FC236}">
                <a16:creationId xmlns:a16="http://schemas.microsoft.com/office/drawing/2014/main" id="{0D6CA48F-7700-A31B-BAB4-DA90E91F0B55}"/>
              </a:ext>
            </a:extLst>
          </p:cNvPr>
          <p:cNvCxnSpPr>
            <a:cxnSpLocks/>
            <a:stCxn id="139" idx="0"/>
          </p:cNvCxnSpPr>
          <p:nvPr/>
        </p:nvCxnSpPr>
        <p:spPr>
          <a:xfrm flipH="1" flipV="1">
            <a:off x="4597400" y="4615074"/>
            <a:ext cx="325" cy="155559"/>
          </a:xfrm>
          <a:prstGeom prst="line">
            <a:avLst/>
          </a:prstGeom>
          <a:ln w="57150">
            <a:solidFill>
              <a:srgbClr val="00CC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2C16813B-7D98-14D1-CB3C-B2334F7ECBCA}"/>
              </a:ext>
            </a:extLst>
          </p:cNvPr>
          <p:cNvCxnSpPr>
            <a:cxnSpLocks/>
            <a:stCxn id="136" idx="0"/>
          </p:cNvCxnSpPr>
          <p:nvPr/>
        </p:nvCxnSpPr>
        <p:spPr>
          <a:xfrm flipV="1">
            <a:off x="4194474" y="4613296"/>
            <a:ext cx="1679" cy="157337"/>
          </a:xfrm>
          <a:prstGeom prst="line">
            <a:avLst/>
          </a:prstGeom>
          <a:ln w="57150">
            <a:solidFill>
              <a:srgbClr val="00CC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43F5548-2BB7-E0DD-CD5D-FBAEE6A4B8C8}"/>
              </a:ext>
            </a:extLst>
          </p:cNvPr>
          <p:cNvSpPr>
            <a:spLocks noGrp="1"/>
          </p:cNvSpPr>
          <p:nvPr>
            <p:ph type="title"/>
          </p:nvPr>
        </p:nvSpPr>
        <p:spPr/>
        <p:txBody>
          <a:bodyPr>
            <a:normAutofit/>
          </a:bodyPr>
          <a:lstStyle/>
          <a:p>
            <a:r>
              <a:rPr lang="en-US" sz="2400" dirty="0"/>
              <a:t>Sierra Blanca energy system layout – Scenario A</a:t>
            </a:r>
          </a:p>
        </p:txBody>
      </p:sp>
      <p:cxnSp>
        <p:nvCxnSpPr>
          <p:cNvPr id="4" name="Straight Connector 3">
            <a:extLst>
              <a:ext uri="{FF2B5EF4-FFF2-40B4-BE49-F238E27FC236}">
                <a16:creationId xmlns:a16="http://schemas.microsoft.com/office/drawing/2014/main" id="{A32654F0-6815-9ECB-045E-189EE6E40887}"/>
              </a:ext>
            </a:extLst>
          </p:cNvPr>
          <p:cNvCxnSpPr>
            <a:cxnSpLocks/>
          </p:cNvCxnSpPr>
          <p:nvPr/>
        </p:nvCxnSpPr>
        <p:spPr>
          <a:xfrm>
            <a:off x="493059" y="4586854"/>
            <a:ext cx="7942729" cy="26442"/>
          </a:xfrm>
          <a:prstGeom prst="line">
            <a:avLst/>
          </a:prstGeom>
          <a:ln w="57150">
            <a:solidFill>
              <a:srgbClr val="00CC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29C6C6C-F7DE-A4FA-C301-65D0C24BCD22}"/>
              </a:ext>
            </a:extLst>
          </p:cNvPr>
          <p:cNvCxnSpPr>
            <a:cxnSpLocks/>
          </p:cNvCxnSpPr>
          <p:nvPr/>
        </p:nvCxnSpPr>
        <p:spPr>
          <a:xfrm flipV="1">
            <a:off x="5587236" y="2534135"/>
            <a:ext cx="0" cy="2054664"/>
          </a:xfrm>
          <a:prstGeom prst="line">
            <a:avLst/>
          </a:prstGeom>
          <a:ln w="57150">
            <a:solidFill>
              <a:srgbClr val="00CC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3356B33-31B5-9A1C-3FAC-F3B142AA14C4}"/>
              </a:ext>
            </a:extLst>
          </p:cNvPr>
          <p:cNvCxnSpPr>
            <a:cxnSpLocks/>
          </p:cNvCxnSpPr>
          <p:nvPr/>
        </p:nvCxnSpPr>
        <p:spPr>
          <a:xfrm flipV="1">
            <a:off x="1337968" y="2160995"/>
            <a:ext cx="25933" cy="2439080"/>
          </a:xfrm>
          <a:prstGeom prst="line">
            <a:avLst/>
          </a:prstGeom>
          <a:ln w="57150">
            <a:solidFill>
              <a:srgbClr val="00CC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5256419-DE85-1B9D-914C-785D616B3E81}"/>
              </a:ext>
            </a:extLst>
          </p:cNvPr>
          <p:cNvCxnSpPr>
            <a:cxnSpLocks/>
          </p:cNvCxnSpPr>
          <p:nvPr/>
        </p:nvCxnSpPr>
        <p:spPr>
          <a:xfrm flipV="1">
            <a:off x="3509649" y="1064026"/>
            <a:ext cx="0" cy="3550818"/>
          </a:xfrm>
          <a:prstGeom prst="line">
            <a:avLst/>
          </a:prstGeom>
          <a:ln w="57150">
            <a:solidFill>
              <a:srgbClr val="00CC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E6382D2-E8FE-49F4-5C3A-E12780793056}"/>
              </a:ext>
            </a:extLst>
          </p:cNvPr>
          <p:cNvCxnSpPr>
            <a:cxnSpLocks/>
          </p:cNvCxnSpPr>
          <p:nvPr/>
        </p:nvCxnSpPr>
        <p:spPr>
          <a:xfrm flipH="1">
            <a:off x="3525354" y="1731793"/>
            <a:ext cx="1445499" cy="0"/>
          </a:xfrm>
          <a:prstGeom prst="line">
            <a:avLst/>
          </a:prstGeom>
          <a:ln w="57150">
            <a:solidFill>
              <a:srgbClr val="00CC00"/>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81" name="Group 80">
            <a:extLst>
              <a:ext uri="{FF2B5EF4-FFF2-40B4-BE49-F238E27FC236}">
                <a16:creationId xmlns:a16="http://schemas.microsoft.com/office/drawing/2014/main" id="{BC2DB258-96E5-1E66-842A-F129D08438BA}"/>
              </a:ext>
            </a:extLst>
          </p:cNvPr>
          <p:cNvGrpSpPr/>
          <p:nvPr/>
        </p:nvGrpSpPr>
        <p:grpSpPr>
          <a:xfrm>
            <a:off x="541775" y="2327948"/>
            <a:ext cx="645459" cy="2034788"/>
            <a:chOff x="541775" y="2925859"/>
            <a:chExt cx="645459" cy="2034788"/>
          </a:xfrm>
        </p:grpSpPr>
        <p:grpSp>
          <p:nvGrpSpPr>
            <p:cNvPr id="20" name="Group 19">
              <a:extLst>
                <a:ext uri="{FF2B5EF4-FFF2-40B4-BE49-F238E27FC236}">
                  <a16:creationId xmlns:a16="http://schemas.microsoft.com/office/drawing/2014/main" id="{E3C75F00-619B-0AA7-4E4F-4EFFC546A206}"/>
                </a:ext>
              </a:extLst>
            </p:cNvPr>
            <p:cNvGrpSpPr/>
            <p:nvPr/>
          </p:nvGrpSpPr>
          <p:grpSpPr>
            <a:xfrm>
              <a:off x="541775" y="4539306"/>
              <a:ext cx="645459" cy="421341"/>
              <a:chOff x="1192306" y="5423647"/>
              <a:chExt cx="645459" cy="421341"/>
            </a:xfrm>
          </p:grpSpPr>
          <p:sp>
            <p:nvSpPr>
              <p:cNvPr id="18" name="Rectangle 17">
                <a:extLst>
                  <a:ext uri="{FF2B5EF4-FFF2-40B4-BE49-F238E27FC236}">
                    <a16:creationId xmlns:a16="http://schemas.microsoft.com/office/drawing/2014/main" id="{1F099B87-6209-6441-36F1-3F08577E3F9C}"/>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BA1236F-6083-44BC-41EA-E8302D5460C6}"/>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541E2083-8061-F3AE-B395-D23D68CF275D}"/>
                </a:ext>
              </a:extLst>
            </p:cNvPr>
            <p:cNvGrpSpPr/>
            <p:nvPr/>
          </p:nvGrpSpPr>
          <p:grpSpPr>
            <a:xfrm>
              <a:off x="541775" y="4001491"/>
              <a:ext cx="645459" cy="421341"/>
              <a:chOff x="1192306" y="5423647"/>
              <a:chExt cx="645459" cy="421341"/>
            </a:xfrm>
          </p:grpSpPr>
          <p:sp>
            <p:nvSpPr>
              <p:cNvPr id="22" name="Rectangle 21">
                <a:extLst>
                  <a:ext uri="{FF2B5EF4-FFF2-40B4-BE49-F238E27FC236}">
                    <a16:creationId xmlns:a16="http://schemas.microsoft.com/office/drawing/2014/main" id="{CADCEAAF-85A0-CDB0-04CA-71EBB3C59FEF}"/>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D228049-68DA-BA0E-70A3-75C085EE89D7}"/>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6A3370D-94E7-E069-F5CC-F8617116A484}"/>
                </a:ext>
              </a:extLst>
            </p:cNvPr>
            <p:cNvGrpSpPr/>
            <p:nvPr/>
          </p:nvGrpSpPr>
          <p:grpSpPr>
            <a:xfrm>
              <a:off x="541775" y="3463675"/>
              <a:ext cx="645459" cy="421341"/>
              <a:chOff x="1192306" y="5423647"/>
              <a:chExt cx="645459" cy="421341"/>
            </a:xfrm>
          </p:grpSpPr>
          <p:sp>
            <p:nvSpPr>
              <p:cNvPr id="25" name="Rectangle 24">
                <a:extLst>
                  <a:ext uri="{FF2B5EF4-FFF2-40B4-BE49-F238E27FC236}">
                    <a16:creationId xmlns:a16="http://schemas.microsoft.com/office/drawing/2014/main" id="{4EAA1311-5F2A-0D16-4611-3A16BAE9674A}"/>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4C04C23-0E07-3CF6-26BD-EA05897553F3}"/>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FB370FC5-7F92-0E64-E2BB-C61066E0F5B2}"/>
                </a:ext>
              </a:extLst>
            </p:cNvPr>
            <p:cNvGrpSpPr/>
            <p:nvPr/>
          </p:nvGrpSpPr>
          <p:grpSpPr>
            <a:xfrm>
              <a:off x="541775" y="2925859"/>
              <a:ext cx="645459" cy="421341"/>
              <a:chOff x="1192306" y="5423647"/>
              <a:chExt cx="645459" cy="421341"/>
            </a:xfrm>
          </p:grpSpPr>
          <p:sp>
            <p:nvSpPr>
              <p:cNvPr id="28" name="Rectangle 27">
                <a:extLst>
                  <a:ext uri="{FF2B5EF4-FFF2-40B4-BE49-F238E27FC236}">
                    <a16:creationId xmlns:a16="http://schemas.microsoft.com/office/drawing/2014/main" id="{861E95D9-8F8D-97A4-C4AD-9A5EFC3ECCD5}"/>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51EAACD-8348-C496-EAAB-27EE6F8E2DCF}"/>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2" name="Group 81">
            <a:extLst>
              <a:ext uri="{FF2B5EF4-FFF2-40B4-BE49-F238E27FC236}">
                <a16:creationId xmlns:a16="http://schemas.microsoft.com/office/drawing/2014/main" id="{86C3F4EA-F433-BE53-28A0-412A7FE559BD}"/>
              </a:ext>
            </a:extLst>
          </p:cNvPr>
          <p:cNvGrpSpPr/>
          <p:nvPr/>
        </p:nvGrpSpPr>
        <p:grpSpPr>
          <a:xfrm>
            <a:off x="1501001" y="2336908"/>
            <a:ext cx="645459" cy="2034788"/>
            <a:chOff x="1465141" y="2934819"/>
            <a:chExt cx="645459" cy="2034788"/>
          </a:xfrm>
        </p:grpSpPr>
        <p:grpSp>
          <p:nvGrpSpPr>
            <p:cNvPr id="30" name="Group 29">
              <a:extLst>
                <a:ext uri="{FF2B5EF4-FFF2-40B4-BE49-F238E27FC236}">
                  <a16:creationId xmlns:a16="http://schemas.microsoft.com/office/drawing/2014/main" id="{93DFB1A9-B418-201A-3830-92798545EA32}"/>
                </a:ext>
              </a:extLst>
            </p:cNvPr>
            <p:cNvGrpSpPr/>
            <p:nvPr/>
          </p:nvGrpSpPr>
          <p:grpSpPr>
            <a:xfrm>
              <a:off x="1465141" y="4548266"/>
              <a:ext cx="645459" cy="421341"/>
              <a:chOff x="1192306" y="5423647"/>
              <a:chExt cx="645459" cy="421341"/>
            </a:xfrm>
          </p:grpSpPr>
          <p:sp>
            <p:nvSpPr>
              <p:cNvPr id="31" name="Rectangle 30">
                <a:extLst>
                  <a:ext uri="{FF2B5EF4-FFF2-40B4-BE49-F238E27FC236}">
                    <a16:creationId xmlns:a16="http://schemas.microsoft.com/office/drawing/2014/main" id="{E318A086-DDBC-5ACE-535D-EB59EE1CA242}"/>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64D8DA0-3755-1029-C011-904B7CB70328}"/>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36877595-BC90-EABD-3DDD-6B0619619D06}"/>
                </a:ext>
              </a:extLst>
            </p:cNvPr>
            <p:cNvGrpSpPr/>
            <p:nvPr/>
          </p:nvGrpSpPr>
          <p:grpSpPr>
            <a:xfrm>
              <a:off x="1465141" y="4010451"/>
              <a:ext cx="645459" cy="421341"/>
              <a:chOff x="1192306" y="5423647"/>
              <a:chExt cx="645459" cy="421341"/>
            </a:xfrm>
          </p:grpSpPr>
          <p:sp>
            <p:nvSpPr>
              <p:cNvPr id="34" name="Rectangle 33">
                <a:extLst>
                  <a:ext uri="{FF2B5EF4-FFF2-40B4-BE49-F238E27FC236}">
                    <a16:creationId xmlns:a16="http://schemas.microsoft.com/office/drawing/2014/main" id="{36D5E7A8-035F-B8C5-A232-5AF192C1BA6B}"/>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F983D5D7-82C4-7AAD-5FAD-027791A14F7F}"/>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3BAB920-BED5-69DF-E3B2-CE267C484E2B}"/>
                </a:ext>
              </a:extLst>
            </p:cNvPr>
            <p:cNvGrpSpPr/>
            <p:nvPr/>
          </p:nvGrpSpPr>
          <p:grpSpPr>
            <a:xfrm>
              <a:off x="1465141" y="3472635"/>
              <a:ext cx="645459" cy="421341"/>
              <a:chOff x="1192306" y="5423647"/>
              <a:chExt cx="645459" cy="421341"/>
            </a:xfrm>
          </p:grpSpPr>
          <p:sp>
            <p:nvSpPr>
              <p:cNvPr id="37" name="Rectangle 36">
                <a:extLst>
                  <a:ext uri="{FF2B5EF4-FFF2-40B4-BE49-F238E27FC236}">
                    <a16:creationId xmlns:a16="http://schemas.microsoft.com/office/drawing/2014/main" id="{80D71F94-60CC-5E36-22F9-1A8C8DA48F9C}"/>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4EAFAD08-857C-3D2C-F0C0-9C975668B15E}"/>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8FF6C1D7-4E8B-3EE5-201E-9A12D5CF5F7E}"/>
                </a:ext>
              </a:extLst>
            </p:cNvPr>
            <p:cNvGrpSpPr/>
            <p:nvPr/>
          </p:nvGrpSpPr>
          <p:grpSpPr>
            <a:xfrm>
              <a:off x="1465141" y="2934819"/>
              <a:ext cx="645459" cy="421341"/>
              <a:chOff x="1192306" y="5423647"/>
              <a:chExt cx="645459" cy="421341"/>
            </a:xfrm>
          </p:grpSpPr>
          <p:sp>
            <p:nvSpPr>
              <p:cNvPr id="40" name="Rectangle 39">
                <a:extLst>
                  <a:ext uri="{FF2B5EF4-FFF2-40B4-BE49-F238E27FC236}">
                    <a16:creationId xmlns:a16="http://schemas.microsoft.com/office/drawing/2014/main" id="{A1A06AD3-3479-8437-6B2E-7EC42B4EBAAD}"/>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CFC62875-0779-8212-0FD3-2A45806FAB7A}"/>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2" name="Group 41">
            <a:extLst>
              <a:ext uri="{FF2B5EF4-FFF2-40B4-BE49-F238E27FC236}">
                <a16:creationId xmlns:a16="http://schemas.microsoft.com/office/drawing/2014/main" id="{B05A6BFD-2CB4-8A19-13E2-F668DD74C3E9}"/>
              </a:ext>
            </a:extLst>
          </p:cNvPr>
          <p:cNvGrpSpPr/>
          <p:nvPr/>
        </p:nvGrpSpPr>
        <p:grpSpPr>
          <a:xfrm rot="19986537">
            <a:off x="1525529" y="1689284"/>
            <a:ext cx="645459" cy="421341"/>
            <a:chOff x="1192306" y="5423647"/>
            <a:chExt cx="645459" cy="421341"/>
          </a:xfrm>
        </p:grpSpPr>
        <p:sp>
          <p:nvSpPr>
            <p:cNvPr id="43" name="Rectangle 42">
              <a:extLst>
                <a:ext uri="{FF2B5EF4-FFF2-40B4-BE49-F238E27FC236}">
                  <a16:creationId xmlns:a16="http://schemas.microsoft.com/office/drawing/2014/main" id="{EFFDD562-B19F-176C-0940-5CCA2F629CE2}"/>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A35BFE17-F21F-4D26-45C0-A7E5BC70B3C0}"/>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2">
            <a:extLst>
              <a:ext uri="{FF2B5EF4-FFF2-40B4-BE49-F238E27FC236}">
                <a16:creationId xmlns:a16="http://schemas.microsoft.com/office/drawing/2014/main" id="{AA469C7C-E4A4-F599-77C4-F7C49F5DE254}"/>
              </a:ext>
            </a:extLst>
          </p:cNvPr>
          <p:cNvGrpSpPr/>
          <p:nvPr/>
        </p:nvGrpSpPr>
        <p:grpSpPr>
          <a:xfrm>
            <a:off x="2567801" y="1234251"/>
            <a:ext cx="645464" cy="3137450"/>
            <a:chOff x="2567801" y="1832162"/>
            <a:chExt cx="645464" cy="3137450"/>
          </a:xfrm>
        </p:grpSpPr>
        <p:grpSp>
          <p:nvGrpSpPr>
            <p:cNvPr id="45" name="Group 44">
              <a:extLst>
                <a:ext uri="{FF2B5EF4-FFF2-40B4-BE49-F238E27FC236}">
                  <a16:creationId xmlns:a16="http://schemas.microsoft.com/office/drawing/2014/main" id="{1D7C4F31-B5BE-C183-D716-097B8214A5F9}"/>
                </a:ext>
              </a:extLst>
            </p:cNvPr>
            <p:cNvGrpSpPr/>
            <p:nvPr/>
          </p:nvGrpSpPr>
          <p:grpSpPr>
            <a:xfrm>
              <a:off x="2567806" y="4548271"/>
              <a:ext cx="645459" cy="421341"/>
              <a:chOff x="1192306" y="5423647"/>
              <a:chExt cx="645459" cy="421341"/>
            </a:xfrm>
          </p:grpSpPr>
          <p:sp>
            <p:nvSpPr>
              <p:cNvPr id="46" name="Rectangle 45">
                <a:extLst>
                  <a:ext uri="{FF2B5EF4-FFF2-40B4-BE49-F238E27FC236}">
                    <a16:creationId xmlns:a16="http://schemas.microsoft.com/office/drawing/2014/main" id="{6C4B6A98-61D5-3CDB-A66E-DB21F4B7BB8C}"/>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9675F0BF-B6A6-EF9C-1363-2F5D60922C59}"/>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6DBEC291-00B1-4A4C-77D9-DFCFA10073D0}"/>
                </a:ext>
              </a:extLst>
            </p:cNvPr>
            <p:cNvGrpSpPr/>
            <p:nvPr/>
          </p:nvGrpSpPr>
          <p:grpSpPr>
            <a:xfrm>
              <a:off x="2567806" y="4005050"/>
              <a:ext cx="645459" cy="421341"/>
              <a:chOff x="1192306" y="5423647"/>
              <a:chExt cx="645459" cy="421341"/>
            </a:xfrm>
          </p:grpSpPr>
          <p:sp>
            <p:nvSpPr>
              <p:cNvPr id="49" name="Rectangle 48">
                <a:extLst>
                  <a:ext uri="{FF2B5EF4-FFF2-40B4-BE49-F238E27FC236}">
                    <a16:creationId xmlns:a16="http://schemas.microsoft.com/office/drawing/2014/main" id="{970EF668-3E75-7994-D48E-83F2C89CA82C}"/>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9430FC3-227D-43B4-CC6B-3800F5107691}"/>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DADDEE4A-6B39-BE33-1DFD-63F9A3367461}"/>
                </a:ext>
              </a:extLst>
            </p:cNvPr>
            <p:cNvGrpSpPr/>
            <p:nvPr/>
          </p:nvGrpSpPr>
          <p:grpSpPr>
            <a:xfrm>
              <a:off x="2567806" y="3461828"/>
              <a:ext cx="645459" cy="421341"/>
              <a:chOff x="1192306" y="5423647"/>
              <a:chExt cx="645459" cy="421341"/>
            </a:xfrm>
          </p:grpSpPr>
          <p:sp>
            <p:nvSpPr>
              <p:cNvPr id="52" name="Rectangle 51">
                <a:extLst>
                  <a:ext uri="{FF2B5EF4-FFF2-40B4-BE49-F238E27FC236}">
                    <a16:creationId xmlns:a16="http://schemas.microsoft.com/office/drawing/2014/main" id="{81145BB9-03A7-DA44-339A-6576352085A3}"/>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86596CDB-B40E-C086-1A65-BC937D453E18}"/>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B5F9EF3A-DE8A-1199-8AFD-C0F3E5A25689}"/>
                </a:ext>
              </a:extLst>
            </p:cNvPr>
            <p:cNvGrpSpPr/>
            <p:nvPr/>
          </p:nvGrpSpPr>
          <p:grpSpPr>
            <a:xfrm>
              <a:off x="2567806" y="2918606"/>
              <a:ext cx="645459" cy="421341"/>
              <a:chOff x="1192306" y="5423647"/>
              <a:chExt cx="645459" cy="421341"/>
            </a:xfrm>
          </p:grpSpPr>
          <p:sp>
            <p:nvSpPr>
              <p:cNvPr id="55" name="Rectangle 54">
                <a:extLst>
                  <a:ext uri="{FF2B5EF4-FFF2-40B4-BE49-F238E27FC236}">
                    <a16:creationId xmlns:a16="http://schemas.microsoft.com/office/drawing/2014/main" id="{5386B272-98A7-2AF0-9CDD-1E5877022788}"/>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56F6D8BB-6074-1E9A-B1F9-68E480B2F956}"/>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962103F5-EDE2-63B5-8B5D-868A94A9FD3D}"/>
                </a:ext>
              </a:extLst>
            </p:cNvPr>
            <p:cNvGrpSpPr/>
            <p:nvPr/>
          </p:nvGrpSpPr>
          <p:grpSpPr>
            <a:xfrm>
              <a:off x="2567801" y="2375384"/>
              <a:ext cx="645459" cy="421341"/>
              <a:chOff x="1192306" y="5423647"/>
              <a:chExt cx="645459" cy="421341"/>
            </a:xfrm>
          </p:grpSpPr>
          <p:sp>
            <p:nvSpPr>
              <p:cNvPr id="58" name="Rectangle 57">
                <a:extLst>
                  <a:ext uri="{FF2B5EF4-FFF2-40B4-BE49-F238E27FC236}">
                    <a16:creationId xmlns:a16="http://schemas.microsoft.com/office/drawing/2014/main" id="{4598375B-92F1-DA60-317C-F8680E93DFDF}"/>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D3915D-10E1-105D-3720-27143297FEA5}"/>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3F912493-DB75-B279-21FB-6A74D5E08FA4}"/>
                </a:ext>
              </a:extLst>
            </p:cNvPr>
            <p:cNvGrpSpPr/>
            <p:nvPr/>
          </p:nvGrpSpPr>
          <p:grpSpPr>
            <a:xfrm>
              <a:off x="2567801" y="1832162"/>
              <a:ext cx="645459" cy="421341"/>
              <a:chOff x="1192306" y="5423647"/>
              <a:chExt cx="645459" cy="421341"/>
            </a:xfrm>
          </p:grpSpPr>
          <p:sp>
            <p:nvSpPr>
              <p:cNvPr id="61" name="Rectangle 60">
                <a:extLst>
                  <a:ext uri="{FF2B5EF4-FFF2-40B4-BE49-F238E27FC236}">
                    <a16:creationId xmlns:a16="http://schemas.microsoft.com/office/drawing/2014/main" id="{273CA6B4-6850-C525-364C-1035321C3897}"/>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D5388C14-BADC-2719-9233-7F0E7701B046}"/>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3164764F-C5B1-2104-AF84-0DDBAB081E0D}"/>
              </a:ext>
            </a:extLst>
          </p:cNvPr>
          <p:cNvGrpSpPr/>
          <p:nvPr/>
        </p:nvGrpSpPr>
        <p:grpSpPr>
          <a:xfrm>
            <a:off x="3778043" y="3959325"/>
            <a:ext cx="645459" cy="421341"/>
            <a:chOff x="1192306" y="5423647"/>
            <a:chExt cx="645459" cy="421341"/>
          </a:xfrm>
        </p:grpSpPr>
        <p:sp>
          <p:nvSpPr>
            <p:cNvPr id="64" name="Rectangle 63">
              <a:extLst>
                <a:ext uri="{FF2B5EF4-FFF2-40B4-BE49-F238E27FC236}">
                  <a16:creationId xmlns:a16="http://schemas.microsoft.com/office/drawing/2014/main" id="{790E269F-18D9-B1A9-7DA6-124BFD7DB907}"/>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1FEBACB6-7A5B-4B42-4D39-EBF2680C0233}"/>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500C66C9-096E-1E20-06D7-6EBEF822E4E1}"/>
              </a:ext>
            </a:extLst>
          </p:cNvPr>
          <p:cNvGrpSpPr/>
          <p:nvPr/>
        </p:nvGrpSpPr>
        <p:grpSpPr>
          <a:xfrm>
            <a:off x="3764010" y="3287630"/>
            <a:ext cx="645459" cy="421341"/>
            <a:chOff x="1192306" y="5423647"/>
            <a:chExt cx="645459" cy="421341"/>
          </a:xfrm>
        </p:grpSpPr>
        <p:sp>
          <p:nvSpPr>
            <p:cNvPr id="67" name="Rectangle 66">
              <a:extLst>
                <a:ext uri="{FF2B5EF4-FFF2-40B4-BE49-F238E27FC236}">
                  <a16:creationId xmlns:a16="http://schemas.microsoft.com/office/drawing/2014/main" id="{C283E528-FE1D-EAB7-8BEE-82FA6497A43C}"/>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8DABE4A7-BB95-DF81-8411-1C52F866238B}"/>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6EEE6BDD-17B1-63F7-32DC-592B168D9AB4}"/>
              </a:ext>
            </a:extLst>
          </p:cNvPr>
          <p:cNvGrpSpPr/>
          <p:nvPr/>
        </p:nvGrpSpPr>
        <p:grpSpPr>
          <a:xfrm>
            <a:off x="3764010" y="2615575"/>
            <a:ext cx="645459" cy="421341"/>
            <a:chOff x="1192306" y="5423647"/>
            <a:chExt cx="645459" cy="421341"/>
          </a:xfrm>
        </p:grpSpPr>
        <p:sp>
          <p:nvSpPr>
            <p:cNvPr id="70" name="Rectangle 69">
              <a:extLst>
                <a:ext uri="{FF2B5EF4-FFF2-40B4-BE49-F238E27FC236}">
                  <a16:creationId xmlns:a16="http://schemas.microsoft.com/office/drawing/2014/main" id="{F8EA1490-B471-76C0-F8CC-267CB2DF7D48}"/>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AA9B7037-FFD8-4C9D-5217-4FE641A87035}"/>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4C350069-6871-2943-F234-0766771D6B18}"/>
              </a:ext>
            </a:extLst>
          </p:cNvPr>
          <p:cNvGrpSpPr/>
          <p:nvPr/>
        </p:nvGrpSpPr>
        <p:grpSpPr>
          <a:xfrm>
            <a:off x="3787000" y="1986630"/>
            <a:ext cx="645459" cy="421341"/>
            <a:chOff x="1192306" y="5423647"/>
            <a:chExt cx="645459" cy="421341"/>
          </a:xfrm>
        </p:grpSpPr>
        <p:sp>
          <p:nvSpPr>
            <p:cNvPr id="73" name="Rectangle 72">
              <a:extLst>
                <a:ext uri="{FF2B5EF4-FFF2-40B4-BE49-F238E27FC236}">
                  <a16:creationId xmlns:a16="http://schemas.microsoft.com/office/drawing/2014/main" id="{867D6583-6A91-4437-38BC-B1EC6AF8C0E3}"/>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7D75A0A0-4FC1-B0B3-6030-D9BAF58F5AFD}"/>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7420A00-D734-BC8A-3931-FFE21FA4E800}"/>
              </a:ext>
            </a:extLst>
          </p:cNvPr>
          <p:cNvGrpSpPr/>
          <p:nvPr/>
        </p:nvGrpSpPr>
        <p:grpSpPr>
          <a:xfrm>
            <a:off x="4648124" y="1064026"/>
            <a:ext cx="645459" cy="421341"/>
            <a:chOff x="1192306" y="5423647"/>
            <a:chExt cx="645459" cy="421341"/>
          </a:xfrm>
        </p:grpSpPr>
        <p:sp>
          <p:nvSpPr>
            <p:cNvPr id="76" name="Rectangle 75">
              <a:extLst>
                <a:ext uri="{FF2B5EF4-FFF2-40B4-BE49-F238E27FC236}">
                  <a16:creationId xmlns:a16="http://schemas.microsoft.com/office/drawing/2014/main" id="{5A010437-2739-D389-62EF-DBEB422903BA}"/>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DDE93B8B-5DC1-8D24-82AE-D504782C0C8E}"/>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DD91C47C-1B66-B0B3-9765-17D57294DE8E}"/>
              </a:ext>
            </a:extLst>
          </p:cNvPr>
          <p:cNvGrpSpPr/>
          <p:nvPr/>
        </p:nvGrpSpPr>
        <p:grpSpPr>
          <a:xfrm>
            <a:off x="3772975" y="1064026"/>
            <a:ext cx="645459" cy="421341"/>
            <a:chOff x="1192306" y="5423647"/>
            <a:chExt cx="645459" cy="421341"/>
          </a:xfrm>
        </p:grpSpPr>
        <p:sp>
          <p:nvSpPr>
            <p:cNvPr id="79" name="Rectangle 78">
              <a:extLst>
                <a:ext uri="{FF2B5EF4-FFF2-40B4-BE49-F238E27FC236}">
                  <a16:creationId xmlns:a16="http://schemas.microsoft.com/office/drawing/2014/main" id="{B860331D-D851-13BD-7297-1A0BA61BC4FE}"/>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EF51ADF4-46EF-4F67-6F98-652C3B2AF24E}"/>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a:extLst>
              <a:ext uri="{FF2B5EF4-FFF2-40B4-BE49-F238E27FC236}">
                <a16:creationId xmlns:a16="http://schemas.microsoft.com/office/drawing/2014/main" id="{09C039DD-A274-088C-EEA8-634FB66D7D7E}"/>
              </a:ext>
            </a:extLst>
          </p:cNvPr>
          <p:cNvGrpSpPr/>
          <p:nvPr/>
        </p:nvGrpSpPr>
        <p:grpSpPr>
          <a:xfrm>
            <a:off x="4657084" y="1987392"/>
            <a:ext cx="645459" cy="421341"/>
            <a:chOff x="1192306" y="5423647"/>
            <a:chExt cx="645459" cy="421341"/>
          </a:xfrm>
        </p:grpSpPr>
        <p:sp>
          <p:nvSpPr>
            <p:cNvPr id="86" name="Rectangle 85">
              <a:extLst>
                <a:ext uri="{FF2B5EF4-FFF2-40B4-BE49-F238E27FC236}">
                  <a16:creationId xmlns:a16="http://schemas.microsoft.com/office/drawing/2014/main" id="{8E55FF53-5341-FE38-3981-01C21536AC67}"/>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055BA5AB-CC0D-16E3-CF3E-E186397AC2C3}"/>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a:extLst>
              <a:ext uri="{FF2B5EF4-FFF2-40B4-BE49-F238E27FC236}">
                <a16:creationId xmlns:a16="http://schemas.microsoft.com/office/drawing/2014/main" id="{8DA12B05-C225-A692-6E7C-83671DF6A466}"/>
              </a:ext>
            </a:extLst>
          </p:cNvPr>
          <p:cNvGrpSpPr/>
          <p:nvPr/>
        </p:nvGrpSpPr>
        <p:grpSpPr>
          <a:xfrm>
            <a:off x="4683478" y="3959320"/>
            <a:ext cx="645459" cy="421341"/>
            <a:chOff x="1192306" y="5423647"/>
            <a:chExt cx="645459" cy="421341"/>
          </a:xfrm>
        </p:grpSpPr>
        <p:sp>
          <p:nvSpPr>
            <p:cNvPr id="89" name="Rectangle 88">
              <a:extLst>
                <a:ext uri="{FF2B5EF4-FFF2-40B4-BE49-F238E27FC236}">
                  <a16:creationId xmlns:a16="http://schemas.microsoft.com/office/drawing/2014/main" id="{59099685-12DD-62F4-77D5-6AA174DEAACB}"/>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88826777-4F55-B808-9AEC-0954409F4542}"/>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0">
            <a:extLst>
              <a:ext uri="{FF2B5EF4-FFF2-40B4-BE49-F238E27FC236}">
                <a16:creationId xmlns:a16="http://schemas.microsoft.com/office/drawing/2014/main" id="{8E3F0765-483A-68A7-64CE-09CDF394AEDE}"/>
              </a:ext>
            </a:extLst>
          </p:cNvPr>
          <p:cNvGrpSpPr/>
          <p:nvPr/>
        </p:nvGrpSpPr>
        <p:grpSpPr>
          <a:xfrm>
            <a:off x="4669445" y="3287625"/>
            <a:ext cx="645459" cy="421341"/>
            <a:chOff x="1192306" y="5423647"/>
            <a:chExt cx="645459" cy="421341"/>
          </a:xfrm>
        </p:grpSpPr>
        <p:sp>
          <p:nvSpPr>
            <p:cNvPr id="92" name="Rectangle 91">
              <a:extLst>
                <a:ext uri="{FF2B5EF4-FFF2-40B4-BE49-F238E27FC236}">
                  <a16:creationId xmlns:a16="http://schemas.microsoft.com/office/drawing/2014/main" id="{1AD4B33E-727F-1F5C-CEDD-A4B76774FC8C}"/>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E985C4E4-4902-36E2-9265-B03F963B5E61}"/>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FBD55920-364A-7AC3-CE8C-B240D26FFE51}"/>
              </a:ext>
            </a:extLst>
          </p:cNvPr>
          <p:cNvGrpSpPr/>
          <p:nvPr/>
        </p:nvGrpSpPr>
        <p:grpSpPr>
          <a:xfrm>
            <a:off x="4669445" y="2615570"/>
            <a:ext cx="645459" cy="421341"/>
            <a:chOff x="1192306" y="5423647"/>
            <a:chExt cx="645459" cy="421341"/>
          </a:xfrm>
        </p:grpSpPr>
        <p:sp>
          <p:nvSpPr>
            <p:cNvPr id="95" name="Rectangle 94">
              <a:extLst>
                <a:ext uri="{FF2B5EF4-FFF2-40B4-BE49-F238E27FC236}">
                  <a16:creationId xmlns:a16="http://schemas.microsoft.com/office/drawing/2014/main" id="{4AA85E2F-F05A-C53A-14D9-76AEA651AE79}"/>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A68AD5EF-9810-9E35-57CF-17F6D54850D0}"/>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a:extLst>
              <a:ext uri="{FF2B5EF4-FFF2-40B4-BE49-F238E27FC236}">
                <a16:creationId xmlns:a16="http://schemas.microsoft.com/office/drawing/2014/main" id="{2944C434-E409-2E03-B1AC-5181FCB57DF9}"/>
              </a:ext>
            </a:extLst>
          </p:cNvPr>
          <p:cNvGrpSpPr/>
          <p:nvPr/>
        </p:nvGrpSpPr>
        <p:grpSpPr>
          <a:xfrm>
            <a:off x="5843825" y="2615570"/>
            <a:ext cx="659492" cy="1765091"/>
            <a:chOff x="5843825" y="3213481"/>
            <a:chExt cx="659492" cy="1765091"/>
          </a:xfrm>
        </p:grpSpPr>
        <p:grpSp>
          <p:nvGrpSpPr>
            <p:cNvPr id="98" name="Group 97">
              <a:extLst>
                <a:ext uri="{FF2B5EF4-FFF2-40B4-BE49-F238E27FC236}">
                  <a16:creationId xmlns:a16="http://schemas.microsoft.com/office/drawing/2014/main" id="{1729946E-8F8F-6C8C-67D7-13218ED3EC48}"/>
                </a:ext>
              </a:extLst>
            </p:cNvPr>
            <p:cNvGrpSpPr/>
            <p:nvPr/>
          </p:nvGrpSpPr>
          <p:grpSpPr>
            <a:xfrm>
              <a:off x="5857858" y="4557231"/>
              <a:ext cx="645459" cy="421341"/>
              <a:chOff x="1192306" y="5423647"/>
              <a:chExt cx="645459" cy="421341"/>
            </a:xfrm>
          </p:grpSpPr>
          <p:sp>
            <p:nvSpPr>
              <p:cNvPr id="99" name="Rectangle 98">
                <a:extLst>
                  <a:ext uri="{FF2B5EF4-FFF2-40B4-BE49-F238E27FC236}">
                    <a16:creationId xmlns:a16="http://schemas.microsoft.com/office/drawing/2014/main" id="{DB227E1B-0FD0-CC1C-FBC4-887386C30C98}"/>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3AF45943-43B3-A2BF-B70B-3EF3A2C95DBE}"/>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a:extLst>
                <a:ext uri="{FF2B5EF4-FFF2-40B4-BE49-F238E27FC236}">
                  <a16:creationId xmlns:a16="http://schemas.microsoft.com/office/drawing/2014/main" id="{83E6B4D9-0220-3C58-C9E6-A3F37D7ACD1F}"/>
                </a:ext>
              </a:extLst>
            </p:cNvPr>
            <p:cNvGrpSpPr/>
            <p:nvPr/>
          </p:nvGrpSpPr>
          <p:grpSpPr>
            <a:xfrm>
              <a:off x="5843825" y="3885536"/>
              <a:ext cx="645459" cy="421341"/>
              <a:chOff x="1192306" y="5423647"/>
              <a:chExt cx="645459" cy="421341"/>
            </a:xfrm>
          </p:grpSpPr>
          <p:sp>
            <p:nvSpPr>
              <p:cNvPr id="102" name="Rectangle 101">
                <a:extLst>
                  <a:ext uri="{FF2B5EF4-FFF2-40B4-BE49-F238E27FC236}">
                    <a16:creationId xmlns:a16="http://schemas.microsoft.com/office/drawing/2014/main" id="{5BC7C8F2-B3AB-6E13-BFD3-569F4593A07D}"/>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01B0A446-052D-10E5-23BE-B4293F562481}"/>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523C16C0-CBDE-1207-E488-8B2FFC382FBA}"/>
                </a:ext>
              </a:extLst>
            </p:cNvPr>
            <p:cNvGrpSpPr/>
            <p:nvPr/>
          </p:nvGrpSpPr>
          <p:grpSpPr>
            <a:xfrm>
              <a:off x="5843825" y="3213481"/>
              <a:ext cx="645459" cy="421341"/>
              <a:chOff x="1192306" y="5423647"/>
              <a:chExt cx="645459" cy="421341"/>
            </a:xfrm>
          </p:grpSpPr>
          <p:sp>
            <p:nvSpPr>
              <p:cNvPr id="105" name="Rectangle 104">
                <a:extLst>
                  <a:ext uri="{FF2B5EF4-FFF2-40B4-BE49-F238E27FC236}">
                    <a16:creationId xmlns:a16="http://schemas.microsoft.com/office/drawing/2014/main" id="{0594EB9C-5A2C-AC86-2D72-FFD5F3A3872C}"/>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7C2D18F0-7FFD-F95D-36CF-E265E9EE011A}"/>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8" name="Group 107">
            <a:extLst>
              <a:ext uri="{FF2B5EF4-FFF2-40B4-BE49-F238E27FC236}">
                <a16:creationId xmlns:a16="http://schemas.microsoft.com/office/drawing/2014/main" id="{8E21E5A4-09D5-39BE-71CE-3CCDAB756CC7}"/>
              </a:ext>
            </a:extLst>
          </p:cNvPr>
          <p:cNvGrpSpPr/>
          <p:nvPr/>
        </p:nvGrpSpPr>
        <p:grpSpPr>
          <a:xfrm>
            <a:off x="6740296" y="2615570"/>
            <a:ext cx="659492" cy="1765091"/>
            <a:chOff x="5843825" y="3213481"/>
            <a:chExt cx="659492" cy="1765091"/>
          </a:xfrm>
        </p:grpSpPr>
        <p:grpSp>
          <p:nvGrpSpPr>
            <p:cNvPr id="109" name="Group 108">
              <a:extLst>
                <a:ext uri="{FF2B5EF4-FFF2-40B4-BE49-F238E27FC236}">
                  <a16:creationId xmlns:a16="http://schemas.microsoft.com/office/drawing/2014/main" id="{5755CC14-6864-09D1-9DD8-E72CF4FF6251}"/>
                </a:ext>
              </a:extLst>
            </p:cNvPr>
            <p:cNvGrpSpPr/>
            <p:nvPr/>
          </p:nvGrpSpPr>
          <p:grpSpPr>
            <a:xfrm>
              <a:off x="5857858" y="4557231"/>
              <a:ext cx="645459" cy="421341"/>
              <a:chOff x="1192306" y="5423647"/>
              <a:chExt cx="645459" cy="421341"/>
            </a:xfrm>
          </p:grpSpPr>
          <p:sp>
            <p:nvSpPr>
              <p:cNvPr id="116" name="Rectangle 115">
                <a:extLst>
                  <a:ext uri="{FF2B5EF4-FFF2-40B4-BE49-F238E27FC236}">
                    <a16:creationId xmlns:a16="http://schemas.microsoft.com/office/drawing/2014/main" id="{12B1E528-6CF4-B064-BEEA-0416428BD5D0}"/>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933745C-9074-FCBB-BF7B-630E0EBAAD90}"/>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0FBF2A5D-16B6-81E2-671B-AA67D95D3EE7}"/>
                </a:ext>
              </a:extLst>
            </p:cNvPr>
            <p:cNvGrpSpPr/>
            <p:nvPr/>
          </p:nvGrpSpPr>
          <p:grpSpPr>
            <a:xfrm>
              <a:off x="5843825" y="3885536"/>
              <a:ext cx="645459" cy="421341"/>
              <a:chOff x="1192306" y="5423647"/>
              <a:chExt cx="645459" cy="421341"/>
            </a:xfrm>
          </p:grpSpPr>
          <p:sp>
            <p:nvSpPr>
              <p:cNvPr id="114" name="Rectangle 113">
                <a:extLst>
                  <a:ext uri="{FF2B5EF4-FFF2-40B4-BE49-F238E27FC236}">
                    <a16:creationId xmlns:a16="http://schemas.microsoft.com/office/drawing/2014/main" id="{CDFC5430-9BB7-DD53-C449-F44EE5AC10A4}"/>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94A1566D-A9BB-A1D8-5BF8-BE6B875C4FE1}"/>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25235E9B-FA3D-B520-5892-C8469F6F6B64}"/>
                </a:ext>
              </a:extLst>
            </p:cNvPr>
            <p:cNvGrpSpPr/>
            <p:nvPr/>
          </p:nvGrpSpPr>
          <p:grpSpPr>
            <a:xfrm>
              <a:off x="5843825" y="3213481"/>
              <a:ext cx="645459" cy="421341"/>
              <a:chOff x="1192306" y="5423647"/>
              <a:chExt cx="645459" cy="421341"/>
            </a:xfrm>
          </p:grpSpPr>
          <p:sp>
            <p:nvSpPr>
              <p:cNvPr id="112" name="Rectangle 111">
                <a:extLst>
                  <a:ext uri="{FF2B5EF4-FFF2-40B4-BE49-F238E27FC236}">
                    <a16:creationId xmlns:a16="http://schemas.microsoft.com/office/drawing/2014/main" id="{97F9E35D-18A5-0BDB-D78D-06B1A56EA97A}"/>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9C647434-28D3-01D3-98C7-8314C56EBA1D}"/>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8" name="Group 117">
            <a:extLst>
              <a:ext uri="{FF2B5EF4-FFF2-40B4-BE49-F238E27FC236}">
                <a16:creationId xmlns:a16="http://schemas.microsoft.com/office/drawing/2014/main" id="{0215D57C-A1E5-BD83-692E-03BC11502D77}"/>
              </a:ext>
            </a:extLst>
          </p:cNvPr>
          <p:cNvGrpSpPr/>
          <p:nvPr/>
        </p:nvGrpSpPr>
        <p:grpSpPr>
          <a:xfrm>
            <a:off x="7762271" y="2615570"/>
            <a:ext cx="659492" cy="1765091"/>
            <a:chOff x="5843825" y="3213481"/>
            <a:chExt cx="659492" cy="1765091"/>
          </a:xfrm>
        </p:grpSpPr>
        <p:grpSp>
          <p:nvGrpSpPr>
            <p:cNvPr id="119" name="Group 118">
              <a:extLst>
                <a:ext uri="{FF2B5EF4-FFF2-40B4-BE49-F238E27FC236}">
                  <a16:creationId xmlns:a16="http://schemas.microsoft.com/office/drawing/2014/main" id="{F9CC4C69-61A0-D3D8-832F-B57902FB7EF7}"/>
                </a:ext>
              </a:extLst>
            </p:cNvPr>
            <p:cNvGrpSpPr/>
            <p:nvPr/>
          </p:nvGrpSpPr>
          <p:grpSpPr>
            <a:xfrm>
              <a:off x="5857858" y="4557231"/>
              <a:ext cx="645459" cy="421341"/>
              <a:chOff x="1192306" y="5423647"/>
              <a:chExt cx="645459" cy="421341"/>
            </a:xfrm>
          </p:grpSpPr>
          <p:sp>
            <p:nvSpPr>
              <p:cNvPr id="126" name="Rectangle 125">
                <a:extLst>
                  <a:ext uri="{FF2B5EF4-FFF2-40B4-BE49-F238E27FC236}">
                    <a16:creationId xmlns:a16="http://schemas.microsoft.com/office/drawing/2014/main" id="{BD3FE780-EAB2-0496-AAC9-67FB26756BE7}"/>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2E91C387-9AAA-AD31-7E72-5F17713219D3}"/>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F9412504-B1FC-D66E-5939-D0BF897D4195}"/>
                </a:ext>
              </a:extLst>
            </p:cNvPr>
            <p:cNvGrpSpPr/>
            <p:nvPr/>
          </p:nvGrpSpPr>
          <p:grpSpPr>
            <a:xfrm>
              <a:off x="5843825" y="3885536"/>
              <a:ext cx="645459" cy="421341"/>
              <a:chOff x="1192306" y="5423647"/>
              <a:chExt cx="645459" cy="421341"/>
            </a:xfrm>
          </p:grpSpPr>
          <p:sp>
            <p:nvSpPr>
              <p:cNvPr id="124" name="Rectangle 123">
                <a:extLst>
                  <a:ext uri="{FF2B5EF4-FFF2-40B4-BE49-F238E27FC236}">
                    <a16:creationId xmlns:a16="http://schemas.microsoft.com/office/drawing/2014/main" id="{A6B77764-3D73-6944-3C01-7DE1120ABF38}"/>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A8D28761-6180-3C10-3727-8F18EF74FBD5}"/>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3E366329-BC58-8AD2-C0C6-49B86F9274BE}"/>
                </a:ext>
              </a:extLst>
            </p:cNvPr>
            <p:cNvGrpSpPr/>
            <p:nvPr/>
          </p:nvGrpSpPr>
          <p:grpSpPr>
            <a:xfrm>
              <a:off x="5843825" y="3213481"/>
              <a:ext cx="645459" cy="421341"/>
              <a:chOff x="1192306" y="5423647"/>
              <a:chExt cx="645459" cy="421341"/>
            </a:xfrm>
          </p:grpSpPr>
          <p:sp>
            <p:nvSpPr>
              <p:cNvPr id="122" name="Rectangle 121">
                <a:extLst>
                  <a:ext uri="{FF2B5EF4-FFF2-40B4-BE49-F238E27FC236}">
                    <a16:creationId xmlns:a16="http://schemas.microsoft.com/office/drawing/2014/main" id="{4F0B4CD5-11AC-1E97-A272-3A0F740F4690}"/>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C1FA3178-4051-8092-4DFA-6F2724FA03E1}"/>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128" name="Straight Connector 127">
            <a:extLst>
              <a:ext uri="{FF2B5EF4-FFF2-40B4-BE49-F238E27FC236}">
                <a16:creationId xmlns:a16="http://schemas.microsoft.com/office/drawing/2014/main" id="{19175759-791A-3D9E-B28A-2127D302B645}"/>
              </a:ext>
            </a:extLst>
          </p:cNvPr>
          <p:cNvCxnSpPr>
            <a:cxnSpLocks/>
          </p:cNvCxnSpPr>
          <p:nvPr/>
        </p:nvCxnSpPr>
        <p:spPr>
          <a:xfrm flipV="1">
            <a:off x="7577407" y="2552060"/>
            <a:ext cx="0" cy="2054664"/>
          </a:xfrm>
          <a:prstGeom prst="line">
            <a:avLst/>
          </a:prstGeom>
          <a:ln w="57150">
            <a:solidFill>
              <a:srgbClr val="00CC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36" name="Rectangle 135">
            <a:extLst>
              <a:ext uri="{FF2B5EF4-FFF2-40B4-BE49-F238E27FC236}">
                <a16:creationId xmlns:a16="http://schemas.microsoft.com/office/drawing/2014/main" id="{A6DC8A45-39D4-AE9C-074C-F25399C4FCEC}"/>
              </a:ext>
            </a:extLst>
          </p:cNvPr>
          <p:cNvSpPr/>
          <p:nvPr/>
        </p:nvSpPr>
        <p:spPr>
          <a:xfrm>
            <a:off x="4033109" y="4770633"/>
            <a:ext cx="322730" cy="178835"/>
          </a:xfrm>
          <a:prstGeom prst="rect">
            <a:avLst/>
          </a:prstGeom>
          <a:solidFill>
            <a:srgbClr val="FFFF00"/>
          </a:solid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A4C5276E-51B9-1861-8BA3-240A2BDA1089}"/>
              </a:ext>
            </a:extLst>
          </p:cNvPr>
          <p:cNvSpPr/>
          <p:nvPr/>
        </p:nvSpPr>
        <p:spPr>
          <a:xfrm>
            <a:off x="4436360" y="4770633"/>
            <a:ext cx="322730" cy="178835"/>
          </a:xfrm>
          <a:prstGeom prst="rect">
            <a:avLst/>
          </a:prstGeom>
          <a:solidFill>
            <a:srgbClr val="FFFF00"/>
          </a:solid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a:extLst>
              <a:ext uri="{FF2B5EF4-FFF2-40B4-BE49-F238E27FC236}">
                <a16:creationId xmlns:a16="http://schemas.microsoft.com/office/drawing/2014/main" id="{6F4B9B32-63BC-7DC4-797D-027E9625015E}"/>
              </a:ext>
            </a:extLst>
          </p:cNvPr>
          <p:cNvGrpSpPr/>
          <p:nvPr/>
        </p:nvGrpSpPr>
        <p:grpSpPr>
          <a:xfrm>
            <a:off x="653486" y="5797122"/>
            <a:ext cx="645459" cy="421341"/>
            <a:chOff x="1192306" y="5423647"/>
            <a:chExt cx="645459" cy="421341"/>
          </a:xfrm>
        </p:grpSpPr>
        <p:sp>
          <p:nvSpPr>
            <p:cNvPr id="130" name="Rectangle 129">
              <a:extLst>
                <a:ext uri="{FF2B5EF4-FFF2-40B4-BE49-F238E27FC236}">
                  <a16:creationId xmlns:a16="http://schemas.microsoft.com/office/drawing/2014/main" id="{841CAC1E-7AF3-D49B-CAD5-4D75C1347CFE}"/>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4971BDF0-B95C-4AB0-416D-A3886FDED2D0}"/>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5" name="Rectangle 134">
            <a:extLst>
              <a:ext uri="{FF2B5EF4-FFF2-40B4-BE49-F238E27FC236}">
                <a16:creationId xmlns:a16="http://schemas.microsoft.com/office/drawing/2014/main" id="{ADED15DA-2C09-9018-65D6-9295B52C67C6}"/>
              </a:ext>
            </a:extLst>
          </p:cNvPr>
          <p:cNvSpPr/>
          <p:nvPr/>
        </p:nvSpPr>
        <p:spPr>
          <a:xfrm>
            <a:off x="4028069" y="5753055"/>
            <a:ext cx="322730" cy="178835"/>
          </a:xfrm>
          <a:prstGeom prst="rect">
            <a:avLst/>
          </a:prstGeom>
          <a:solidFill>
            <a:srgbClr val="FFFF00"/>
          </a:solid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0464F87C-1B1F-231A-668C-003999D847ED}"/>
              </a:ext>
            </a:extLst>
          </p:cNvPr>
          <p:cNvSpPr txBox="1"/>
          <p:nvPr/>
        </p:nvSpPr>
        <p:spPr>
          <a:xfrm>
            <a:off x="325697" y="5221398"/>
            <a:ext cx="938814" cy="369332"/>
          </a:xfrm>
          <a:prstGeom prst="rect">
            <a:avLst/>
          </a:prstGeom>
          <a:noFill/>
        </p:spPr>
        <p:txBody>
          <a:bodyPr wrap="square" rtlCol="0">
            <a:spAutoFit/>
          </a:bodyPr>
          <a:lstStyle/>
          <a:p>
            <a:r>
              <a:rPr lang="en-US" dirty="0"/>
              <a:t>Legend</a:t>
            </a:r>
          </a:p>
        </p:txBody>
      </p:sp>
      <p:grpSp>
        <p:nvGrpSpPr>
          <p:cNvPr id="17" name="Group 16">
            <a:extLst>
              <a:ext uri="{FF2B5EF4-FFF2-40B4-BE49-F238E27FC236}">
                <a16:creationId xmlns:a16="http://schemas.microsoft.com/office/drawing/2014/main" id="{A19BE69D-D1A4-122E-75DA-0DC0480BAC67}"/>
              </a:ext>
            </a:extLst>
          </p:cNvPr>
          <p:cNvGrpSpPr/>
          <p:nvPr/>
        </p:nvGrpSpPr>
        <p:grpSpPr>
          <a:xfrm>
            <a:off x="6795918" y="5742147"/>
            <a:ext cx="2139360" cy="261610"/>
            <a:chOff x="6048343" y="5630100"/>
            <a:chExt cx="2139360" cy="261610"/>
          </a:xfrm>
        </p:grpSpPr>
        <p:cxnSp>
          <p:nvCxnSpPr>
            <p:cNvPr id="8" name="Straight Connector 7">
              <a:extLst>
                <a:ext uri="{FF2B5EF4-FFF2-40B4-BE49-F238E27FC236}">
                  <a16:creationId xmlns:a16="http://schemas.microsoft.com/office/drawing/2014/main" id="{A430FA3A-DE58-A3E5-8D0E-5F221FA2717A}"/>
                </a:ext>
              </a:extLst>
            </p:cNvPr>
            <p:cNvCxnSpPr>
              <a:cxnSpLocks/>
            </p:cNvCxnSpPr>
            <p:nvPr/>
          </p:nvCxnSpPr>
          <p:spPr>
            <a:xfrm flipH="1">
              <a:off x="6048343" y="5760905"/>
              <a:ext cx="593349" cy="0"/>
            </a:xfrm>
            <a:prstGeom prst="line">
              <a:avLst/>
            </a:prstGeom>
            <a:ln w="44450">
              <a:solidFill>
                <a:srgbClr val="00CC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D15F86B-101D-55F6-3FB6-269B7942A1B2}"/>
                </a:ext>
              </a:extLst>
            </p:cNvPr>
            <p:cNvSpPr txBox="1"/>
            <p:nvPr/>
          </p:nvSpPr>
          <p:spPr>
            <a:xfrm>
              <a:off x="6606020" y="5630100"/>
              <a:ext cx="1581683" cy="261610"/>
            </a:xfrm>
            <a:prstGeom prst="rect">
              <a:avLst/>
            </a:prstGeom>
            <a:noFill/>
          </p:spPr>
          <p:txBody>
            <a:bodyPr wrap="square" rtlCol="0">
              <a:spAutoFit/>
            </a:bodyPr>
            <a:lstStyle/>
            <a:p>
              <a:r>
                <a:rPr lang="en-US" sz="1100" dirty="0"/>
                <a:t>Private electricity grid</a:t>
              </a:r>
            </a:p>
          </p:txBody>
        </p:sp>
      </p:grpSp>
      <p:sp>
        <p:nvSpPr>
          <p:cNvPr id="132" name="TextBox 131">
            <a:extLst>
              <a:ext uri="{FF2B5EF4-FFF2-40B4-BE49-F238E27FC236}">
                <a16:creationId xmlns:a16="http://schemas.microsoft.com/office/drawing/2014/main" id="{29809558-012D-5C96-FF6D-A3BB39A6B0A4}"/>
              </a:ext>
            </a:extLst>
          </p:cNvPr>
          <p:cNvSpPr txBox="1"/>
          <p:nvPr/>
        </p:nvSpPr>
        <p:spPr>
          <a:xfrm>
            <a:off x="1277044" y="5619141"/>
            <a:ext cx="2061804" cy="769441"/>
          </a:xfrm>
          <a:prstGeom prst="rect">
            <a:avLst/>
          </a:prstGeom>
          <a:noFill/>
        </p:spPr>
        <p:txBody>
          <a:bodyPr wrap="square" rtlCol="0">
            <a:spAutoFit/>
          </a:bodyPr>
          <a:lstStyle/>
          <a:p>
            <a:r>
              <a:rPr lang="en-US" sz="1100" dirty="0"/>
              <a:t>Average house with average Solar Microgrid:</a:t>
            </a:r>
          </a:p>
          <a:p>
            <a:pPr marL="171450" indent="-171450">
              <a:buFont typeface="Arial" panose="020B0604020202020204" pitchFamily="34" charset="0"/>
              <a:buChar char="•"/>
            </a:pPr>
            <a:r>
              <a:rPr lang="en-US" sz="1100" dirty="0"/>
              <a:t>19.25 kWdc solar </a:t>
            </a:r>
          </a:p>
          <a:p>
            <a:pPr marL="171450" indent="-171450">
              <a:buFont typeface="Arial" panose="020B0604020202020204" pitchFamily="34" charset="0"/>
              <a:buChar char="•"/>
            </a:pPr>
            <a:r>
              <a:rPr lang="en-US" sz="1100" dirty="0"/>
              <a:t>10 kWac / 26.4 kWh battery</a:t>
            </a:r>
          </a:p>
        </p:txBody>
      </p:sp>
      <p:sp>
        <p:nvSpPr>
          <p:cNvPr id="133" name="TextBox 132">
            <a:extLst>
              <a:ext uri="{FF2B5EF4-FFF2-40B4-BE49-F238E27FC236}">
                <a16:creationId xmlns:a16="http://schemas.microsoft.com/office/drawing/2014/main" id="{97BA1F04-C9BF-3F3D-8964-1EF040BFEEBC}"/>
              </a:ext>
            </a:extLst>
          </p:cNvPr>
          <p:cNvSpPr txBox="1"/>
          <p:nvPr/>
        </p:nvSpPr>
        <p:spPr>
          <a:xfrm>
            <a:off x="4320333" y="5617763"/>
            <a:ext cx="1786364" cy="430887"/>
          </a:xfrm>
          <a:prstGeom prst="rect">
            <a:avLst/>
          </a:prstGeom>
          <a:noFill/>
        </p:spPr>
        <p:txBody>
          <a:bodyPr wrap="square" rtlCol="0">
            <a:spAutoFit/>
          </a:bodyPr>
          <a:lstStyle/>
          <a:p>
            <a:r>
              <a:rPr lang="en-US" sz="1100" dirty="0"/>
              <a:t>20’x10’ battery container hosting 500 kW &amp; 1 MWh</a:t>
            </a:r>
          </a:p>
        </p:txBody>
      </p:sp>
    </p:spTree>
    <p:extLst>
      <p:ext uri="{BB962C8B-B14F-4D97-AF65-F5344CB8AC3E}">
        <p14:creationId xmlns:p14="http://schemas.microsoft.com/office/powerpoint/2010/main" val="104071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7" name="Straight Connector 146">
            <a:extLst>
              <a:ext uri="{FF2B5EF4-FFF2-40B4-BE49-F238E27FC236}">
                <a16:creationId xmlns:a16="http://schemas.microsoft.com/office/drawing/2014/main" id="{9D5EB894-9588-3CE7-01F7-426271A23EA3}"/>
              </a:ext>
            </a:extLst>
          </p:cNvPr>
          <p:cNvCxnSpPr>
            <a:cxnSpLocks/>
          </p:cNvCxnSpPr>
          <p:nvPr/>
        </p:nvCxnSpPr>
        <p:spPr>
          <a:xfrm flipH="1" flipV="1">
            <a:off x="5094249" y="4812407"/>
            <a:ext cx="3694" cy="288442"/>
          </a:xfrm>
          <a:prstGeom prst="line">
            <a:avLst/>
          </a:prstGeom>
          <a:ln w="57150">
            <a:solidFill>
              <a:srgbClr val="00CC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0D6CA48F-7700-A31B-BAB4-DA90E91F0B55}"/>
              </a:ext>
            </a:extLst>
          </p:cNvPr>
          <p:cNvCxnSpPr>
            <a:cxnSpLocks/>
          </p:cNvCxnSpPr>
          <p:nvPr/>
        </p:nvCxnSpPr>
        <p:spPr>
          <a:xfrm flipV="1">
            <a:off x="4597400" y="4615074"/>
            <a:ext cx="0" cy="485775"/>
          </a:xfrm>
          <a:prstGeom prst="line">
            <a:avLst/>
          </a:prstGeom>
          <a:ln w="57150">
            <a:solidFill>
              <a:srgbClr val="00CC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2C16813B-7D98-14D1-CB3C-B2334F7ECBCA}"/>
              </a:ext>
            </a:extLst>
          </p:cNvPr>
          <p:cNvCxnSpPr>
            <a:cxnSpLocks/>
          </p:cNvCxnSpPr>
          <p:nvPr/>
        </p:nvCxnSpPr>
        <p:spPr>
          <a:xfrm flipV="1">
            <a:off x="4196153" y="4613296"/>
            <a:ext cx="0" cy="487553"/>
          </a:xfrm>
          <a:prstGeom prst="line">
            <a:avLst/>
          </a:prstGeom>
          <a:ln w="57150">
            <a:solidFill>
              <a:srgbClr val="00CC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43F5548-2BB7-E0DD-CD5D-FBAEE6A4B8C8}"/>
              </a:ext>
            </a:extLst>
          </p:cNvPr>
          <p:cNvSpPr>
            <a:spLocks noGrp="1"/>
          </p:cNvSpPr>
          <p:nvPr>
            <p:ph type="title"/>
          </p:nvPr>
        </p:nvSpPr>
        <p:spPr/>
        <p:txBody>
          <a:bodyPr>
            <a:normAutofit/>
          </a:bodyPr>
          <a:lstStyle/>
          <a:p>
            <a:r>
              <a:rPr lang="en-US" sz="2400" dirty="0"/>
              <a:t>Sierra Blanca energy system layout – Scenario B</a:t>
            </a:r>
          </a:p>
        </p:txBody>
      </p:sp>
      <p:cxnSp>
        <p:nvCxnSpPr>
          <p:cNvPr id="4" name="Straight Connector 3">
            <a:extLst>
              <a:ext uri="{FF2B5EF4-FFF2-40B4-BE49-F238E27FC236}">
                <a16:creationId xmlns:a16="http://schemas.microsoft.com/office/drawing/2014/main" id="{A32654F0-6815-9ECB-045E-189EE6E40887}"/>
              </a:ext>
            </a:extLst>
          </p:cNvPr>
          <p:cNvCxnSpPr>
            <a:cxnSpLocks/>
          </p:cNvCxnSpPr>
          <p:nvPr/>
        </p:nvCxnSpPr>
        <p:spPr>
          <a:xfrm>
            <a:off x="493059" y="4586854"/>
            <a:ext cx="7942729" cy="26442"/>
          </a:xfrm>
          <a:prstGeom prst="line">
            <a:avLst/>
          </a:prstGeom>
          <a:ln w="57150">
            <a:solidFill>
              <a:srgbClr val="00CC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29C6C6C-F7DE-A4FA-C301-65D0C24BCD22}"/>
              </a:ext>
            </a:extLst>
          </p:cNvPr>
          <p:cNvCxnSpPr>
            <a:cxnSpLocks/>
          </p:cNvCxnSpPr>
          <p:nvPr/>
        </p:nvCxnSpPr>
        <p:spPr>
          <a:xfrm flipV="1">
            <a:off x="5587236" y="2534135"/>
            <a:ext cx="0" cy="2054664"/>
          </a:xfrm>
          <a:prstGeom prst="line">
            <a:avLst/>
          </a:prstGeom>
          <a:ln w="57150">
            <a:solidFill>
              <a:srgbClr val="00CC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3356B33-31B5-9A1C-3FAC-F3B142AA14C4}"/>
              </a:ext>
            </a:extLst>
          </p:cNvPr>
          <p:cNvCxnSpPr>
            <a:cxnSpLocks/>
          </p:cNvCxnSpPr>
          <p:nvPr/>
        </p:nvCxnSpPr>
        <p:spPr>
          <a:xfrm flipV="1">
            <a:off x="1337968" y="2160995"/>
            <a:ext cx="25933" cy="2439080"/>
          </a:xfrm>
          <a:prstGeom prst="line">
            <a:avLst/>
          </a:prstGeom>
          <a:ln w="57150">
            <a:solidFill>
              <a:srgbClr val="00CC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5256419-DE85-1B9D-914C-785D616B3E81}"/>
              </a:ext>
            </a:extLst>
          </p:cNvPr>
          <p:cNvCxnSpPr>
            <a:cxnSpLocks/>
          </p:cNvCxnSpPr>
          <p:nvPr/>
        </p:nvCxnSpPr>
        <p:spPr>
          <a:xfrm flipV="1">
            <a:off x="3509649" y="1064026"/>
            <a:ext cx="0" cy="3550818"/>
          </a:xfrm>
          <a:prstGeom prst="line">
            <a:avLst/>
          </a:prstGeom>
          <a:ln w="57150">
            <a:solidFill>
              <a:srgbClr val="00CC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E6382D2-E8FE-49F4-5C3A-E12780793056}"/>
              </a:ext>
            </a:extLst>
          </p:cNvPr>
          <p:cNvCxnSpPr>
            <a:cxnSpLocks/>
          </p:cNvCxnSpPr>
          <p:nvPr/>
        </p:nvCxnSpPr>
        <p:spPr>
          <a:xfrm flipH="1">
            <a:off x="3525354" y="1731793"/>
            <a:ext cx="1445499" cy="0"/>
          </a:xfrm>
          <a:prstGeom prst="line">
            <a:avLst/>
          </a:prstGeom>
          <a:ln w="57150">
            <a:solidFill>
              <a:srgbClr val="00CC00"/>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81" name="Group 80">
            <a:extLst>
              <a:ext uri="{FF2B5EF4-FFF2-40B4-BE49-F238E27FC236}">
                <a16:creationId xmlns:a16="http://schemas.microsoft.com/office/drawing/2014/main" id="{BC2DB258-96E5-1E66-842A-F129D08438BA}"/>
              </a:ext>
            </a:extLst>
          </p:cNvPr>
          <p:cNvGrpSpPr/>
          <p:nvPr/>
        </p:nvGrpSpPr>
        <p:grpSpPr>
          <a:xfrm>
            <a:off x="541775" y="2327948"/>
            <a:ext cx="645459" cy="2034788"/>
            <a:chOff x="541775" y="2925859"/>
            <a:chExt cx="645459" cy="2034788"/>
          </a:xfrm>
        </p:grpSpPr>
        <p:grpSp>
          <p:nvGrpSpPr>
            <p:cNvPr id="20" name="Group 19">
              <a:extLst>
                <a:ext uri="{FF2B5EF4-FFF2-40B4-BE49-F238E27FC236}">
                  <a16:creationId xmlns:a16="http://schemas.microsoft.com/office/drawing/2014/main" id="{E3C75F00-619B-0AA7-4E4F-4EFFC546A206}"/>
                </a:ext>
              </a:extLst>
            </p:cNvPr>
            <p:cNvGrpSpPr/>
            <p:nvPr/>
          </p:nvGrpSpPr>
          <p:grpSpPr>
            <a:xfrm>
              <a:off x="541775" y="4539306"/>
              <a:ext cx="645459" cy="421341"/>
              <a:chOff x="1192306" y="5423647"/>
              <a:chExt cx="645459" cy="421341"/>
            </a:xfrm>
          </p:grpSpPr>
          <p:sp>
            <p:nvSpPr>
              <p:cNvPr id="18" name="Rectangle 17">
                <a:extLst>
                  <a:ext uri="{FF2B5EF4-FFF2-40B4-BE49-F238E27FC236}">
                    <a16:creationId xmlns:a16="http://schemas.microsoft.com/office/drawing/2014/main" id="{1F099B87-6209-6441-36F1-3F08577E3F9C}"/>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BA1236F-6083-44BC-41EA-E8302D5460C6}"/>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541E2083-8061-F3AE-B395-D23D68CF275D}"/>
                </a:ext>
              </a:extLst>
            </p:cNvPr>
            <p:cNvGrpSpPr/>
            <p:nvPr/>
          </p:nvGrpSpPr>
          <p:grpSpPr>
            <a:xfrm>
              <a:off x="541775" y="4001491"/>
              <a:ext cx="645459" cy="421341"/>
              <a:chOff x="1192306" y="5423647"/>
              <a:chExt cx="645459" cy="421341"/>
            </a:xfrm>
          </p:grpSpPr>
          <p:sp>
            <p:nvSpPr>
              <p:cNvPr id="22" name="Rectangle 21">
                <a:extLst>
                  <a:ext uri="{FF2B5EF4-FFF2-40B4-BE49-F238E27FC236}">
                    <a16:creationId xmlns:a16="http://schemas.microsoft.com/office/drawing/2014/main" id="{CADCEAAF-85A0-CDB0-04CA-71EBB3C59FEF}"/>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D228049-68DA-BA0E-70A3-75C085EE89D7}"/>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6A3370D-94E7-E069-F5CC-F8617116A484}"/>
                </a:ext>
              </a:extLst>
            </p:cNvPr>
            <p:cNvGrpSpPr/>
            <p:nvPr/>
          </p:nvGrpSpPr>
          <p:grpSpPr>
            <a:xfrm>
              <a:off x="541775" y="3463675"/>
              <a:ext cx="645459" cy="421341"/>
              <a:chOff x="1192306" y="5423647"/>
              <a:chExt cx="645459" cy="421341"/>
            </a:xfrm>
          </p:grpSpPr>
          <p:sp>
            <p:nvSpPr>
              <p:cNvPr id="25" name="Rectangle 24">
                <a:extLst>
                  <a:ext uri="{FF2B5EF4-FFF2-40B4-BE49-F238E27FC236}">
                    <a16:creationId xmlns:a16="http://schemas.microsoft.com/office/drawing/2014/main" id="{4EAA1311-5F2A-0D16-4611-3A16BAE9674A}"/>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4C04C23-0E07-3CF6-26BD-EA05897553F3}"/>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FB370FC5-7F92-0E64-E2BB-C61066E0F5B2}"/>
                </a:ext>
              </a:extLst>
            </p:cNvPr>
            <p:cNvGrpSpPr/>
            <p:nvPr/>
          </p:nvGrpSpPr>
          <p:grpSpPr>
            <a:xfrm>
              <a:off x="541775" y="2925859"/>
              <a:ext cx="645459" cy="421341"/>
              <a:chOff x="1192306" y="5423647"/>
              <a:chExt cx="645459" cy="421341"/>
            </a:xfrm>
          </p:grpSpPr>
          <p:sp>
            <p:nvSpPr>
              <p:cNvPr id="28" name="Rectangle 27">
                <a:extLst>
                  <a:ext uri="{FF2B5EF4-FFF2-40B4-BE49-F238E27FC236}">
                    <a16:creationId xmlns:a16="http://schemas.microsoft.com/office/drawing/2014/main" id="{861E95D9-8F8D-97A4-C4AD-9A5EFC3ECCD5}"/>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51EAACD-8348-C496-EAAB-27EE6F8E2DCF}"/>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2" name="Group 81">
            <a:extLst>
              <a:ext uri="{FF2B5EF4-FFF2-40B4-BE49-F238E27FC236}">
                <a16:creationId xmlns:a16="http://schemas.microsoft.com/office/drawing/2014/main" id="{86C3F4EA-F433-BE53-28A0-412A7FE559BD}"/>
              </a:ext>
            </a:extLst>
          </p:cNvPr>
          <p:cNvGrpSpPr/>
          <p:nvPr/>
        </p:nvGrpSpPr>
        <p:grpSpPr>
          <a:xfrm>
            <a:off x="1501001" y="2336908"/>
            <a:ext cx="645459" cy="2034788"/>
            <a:chOff x="1465141" y="2934819"/>
            <a:chExt cx="645459" cy="2034788"/>
          </a:xfrm>
        </p:grpSpPr>
        <p:grpSp>
          <p:nvGrpSpPr>
            <p:cNvPr id="30" name="Group 29">
              <a:extLst>
                <a:ext uri="{FF2B5EF4-FFF2-40B4-BE49-F238E27FC236}">
                  <a16:creationId xmlns:a16="http://schemas.microsoft.com/office/drawing/2014/main" id="{93DFB1A9-B418-201A-3830-92798545EA32}"/>
                </a:ext>
              </a:extLst>
            </p:cNvPr>
            <p:cNvGrpSpPr/>
            <p:nvPr/>
          </p:nvGrpSpPr>
          <p:grpSpPr>
            <a:xfrm>
              <a:off x="1465141" y="4548266"/>
              <a:ext cx="645459" cy="421341"/>
              <a:chOff x="1192306" y="5423647"/>
              <a:chExt cx="645459" cy="421341"/>
            </a:xfrm>
          </p:grpSpPr>
          <p:sp>
            <p:nvSpPr>
              <p:cNvPr id="31" name="Rectangle 30">
                <a:extLst>
                  <a:ext uri="{FF2B5EF4-FFF2-40B4-BE49-F238E27FC236}">
                    <a16:creationId xmlns:a16="http://schemas.microsoft.com/office/drawing/2014/main" id="{E318A086-DDBC-5ACE-535D-EB59EE1CA242}"/>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64D8DA0-3755-1029-C011-904B7CB70328}"/>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36877595-BC90-EABD-3DDD-6B0619619D06}"/>
                </a:ext>
              </a:extLst>
            </p:cNvPr>
            <p:cNvGrpSpPr/>
            <p:nvPr/>
          </p:nvGrpSpPr>
          <p:grpSpPr>
            <a:xfrm>
              <a:off x="1465141" y="4010451"/>
              <a:ext cx="645459" cy="421341"/>
              <a:chOff x="1192306" y="5423647"/>
              <a:chExt cx="645459" cy="421341"/>
            </a:xfrm>
          </p:grpSpPr>
          <p:sp>
            <p:nvSpPr>
              <p:cNvPr id="34" name="Rectangle 33">
                <a:extLst>
                  <a:ext uri="{FF2B5EF4-FFF2-40B4-BE49-F238E27FC236}">
                    <a16:creationId xmlns:a16="http://schemas.microsoft.com/office/drawing/2014/main" id="{36D5E7A8-035F-B8C5-A232-5AF192C1BA6B}"/>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F983D5D7-82C4-7AAD-5FAD-027791A14F7F}"/>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3BAB920-BED5-69DF-E3B2-CE267C484E2B}"/>
                </a:ext>
              </a:extLst>
            </p:cNvPr>
            <p:cNvGrpSpPr/>
            <p:nvPr/>
          </p:nvGrpSpPr>
          <p:grpSpPr>
            <a:xfrm>
              <a:off x="1465141" y="3472635"/>
              <a:ext cx="645459" cy="421341"/>
              <a:chOff x="1192306" y="5423647"/>
              <a:chExt cx="645459" cy="421341"/>
            </a:xfrm>
          </p:grpSpPr>
          <p:sp>
            <p:nvSpPr>
              <p:cNvPr id="37" name="Rectangle 36">
                <a:extLst>
                  <a:ext uri="{FF2B5EF4-FFF2-40B4-BE49-F238E27FC236}">
                    <a16:creationId xmlns:a16="http://schemas.microsoft.com/office/drawing/2014/main" id="{80D71F94-60CC-5E36-22F9-1A8C8DA48F9C}"/>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4EAFAD08-857C-3D2C-F0C0-9C975668B15E}"/>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8FF6C1D7-4E8B-3EE5-201E-9A12D5CF5F7E}"/>
                </a:ext>
              </a:extLst>
            </p:cNvPr>
            <p:cNvGrpSpPr/>
            <p:nvPr/>
          </p:nvGrpSpPr>
          <p:grpSpPr>
            <a:xfrm>
              <a:off x="1465141" y="2934819"/>
              <a:ext cx="645459" cy="421341"/>
              <a:chOff x="1192306" y="5423647"/>
              <a:chExt cx="645459" cy="421341"/>
            </a:xfrm>
          </p:grpSpPr>
          <p:sp>
            <p:nvSpPr>
              <p:cNvPr id="40" name="Rectangle 39">
                <a:extLst>
                  <a:ext uri="{FF2B5EF4-FFF2-40B4-BE49-F238E27FC236}">
                    <a16:creationId xmlns:a16="http://schemas.microsoft.com/office/drawing/2014/main" id="{A1A06AD3-3479-8437-6B2E-7EC42B4EBAAD}"/>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CFC62875-0779-8212-0FD3-2A45806FAB7A}"/>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2" name="Group 41">
            <a:extLst>
              <a:ext uri="{FF2B5EF4-FFF2-40B4-BE49-F238E27FC236}">
                <a16:creationId xmlns:a16="http://schemas.microsoft.com/office/drawing/2014/main" id="{B05A6BFD-2CB4-8A19-13E2-F668DD74C3E9}"/>
              </a:ext>
            </a:extLst>
          </p:cNvPr>
          <p:cNvGrpSpPr/>
          <p:nvPr/>
        </p:nvGrpSpPr>
        <p:grpSpPr>
          <a:xfrm rot="19986537">
            <a:off x="1525529" y="1689284"/>
            <a:ext cx="645459" cy="421341"/>
            <a:chOff x="1192306" y="5423647"/>
            <a:chExt cx="645459" cy="421341"/>
          </a:xfrm>
        </p:grpSpPr>
        <p:sp>
          <p:nvSpPr>
            <p:cNvPr id="43" name="Rectangle 42">
              <a:extLst>
                <a:ext uri="{FF2B5EF4-FFF2-40B4-BE49-F238E27FC236}">
                  <a16:creationId xmlns:a16="http://schemas.microsoft.com/office/drawing/2014/main" id="{EFFDD562-B19F-176C-0940-5CCA2F629CE2}"/>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A35BFE17-F21F-4D26-45C0-A7E5BC70B3C0}"/>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2">
            <a:extLst>
              <a:ext uri="{FF2B5EF4-FFF2-40B4-BE49-F238E27FC236}">
                <a16:creationId xmlns:a16="http://schemas.microsoft.com/office/drawing/2014/main" id="{AA469C7C-E4A4-F599-77C4-F7C49F5DE254}"/>
              </a:ext>
            </a:extLst>
          </p:cNvPr>
          <p:cNvGrpSpPr/>
          <p:nvPr/>
        </p:nvGrpSpPr>
        <p:grpSpPr>
          <a:xfrm>
            <a:off x="2567801" y="1234251"/>
            <a:ext cx="645464" cy="3137450"/>
            <a:chOff x="2567801" y="1832162"/>
            <a:chExt cx="645464" cy="3137450"/>
          </a:xfrm>
        </p:grpSpPr>
        <p:grpSp>
          <p:nvGrpSpPr>
            <p:cNvPr id="45" name="Group 44">
              <a:extLst>
                <a:ext uri="{FF2B5EF4-FFF2-40B4-BE49-F238E27FC236}">
                  <a16:creationId xmlns:a16="http://schemas.microsoft.com/office/drawing/2014/main" id="{1D7C4F31-B5BE-C183-D716-097B8214A5F9}"/>
                </a:ext>
              </a:extLst>
            </p:cNvPr>
            <p:cNvGrpSpPr/>
            <p:nvPr/>
          </p:nvGrpSpPr>
          <p:grpSpPr>
            <a:xfrm>
              <a:off x="2567806" y="4548271"/>
              <a:ext cx="645459" cy="421341"/>
              <a:chOff x="1192306" y="5423647"/>
              <a:chExt cx="645459" cy="421341"/>
            </a:xfrm>
          </p:grpSpPr>
          <p:sp>
            <p:nvSpPr>
              <p:cNvPr id="46" name="Rectangle 45">
                <a:extLst>
                  <a:ext uri="{FF2B5EF4-FFF2-40B4-BE49-F238E27FC236}">
                    <a16:creationId xmlns:a16="http://schemas.microsoft.com/office/drawing/2014/main" id="{6C4B6A98-61D5-3CDB-A66E-DB21F4B7BB8C}"/>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9675F0BF-B6A6-EF9C-1363-2F5D60922C59}"/>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6DBEC291-00B1-4A4C-77D9-DFCFA10073D0}"/>
                </a:ext>
              </a:extLst>
            </p:cNvPr>
            <p:cNvGrpSpPr/>
            <p:nvPr/>
          </p:nvGrpSpPr>
          <p:grpSpPr>
            <a:xfrm>
              <a:off x="2567806" y="4005050"/>
              <a:ext cx="645459" cy="421341"/>
              <a:chOff x="1192306" y="5423647"/>
              <a:chExt cx="645459" cy="421341"/>
            </a:xfrm>
          </p:grpSpPr>
          <p:sp>
            <p:nvSpPr>
              <p:cNvPr id="49" name="Rectangle 48">
                <a:extLst>
                  <a:ext uri="{FF2B5EF4-FFF2-40B4-BE49-F238E27FC236}">
                    <a16:creationId xmlns:a16="http://schemas.microsoft.com/office/drawing/2014/main" id="{970EF668-3E75-7994-D48E-83F2C89CA82C}"/>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9430FC3-227D-43B4-CC6B-3800F5107691}"/>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DADDEE4A-6B39-BE33-1DFD-63F9A3367461}"/>
                </a:ext>
              </a:extLst>
            </p:cNvPr>
            <p:cNvGrpSpPr/>
            <p:nvPr/>
          </p:nvGrpSpPr>
          <p:grpSpPr>
            <a:xfrm>
              <a:off x="2567806" y="3461828"/>
              <a:ext cx="645459" cy="421341"/>
              <a:chOff x="1192306" y="5423647"/>
              <a:chExt cx="645459" cy="421341"/>
            </a:xfrm>
          </p:grpSpPr>
          <p:sp>
            <p:nvSpPr>
              <p:cNvPr id="52" name="Rectangle 51">
                <a:extLst>
                  <a:ext uri="{FF2B5EF4-FFF2-40B4-BE49-F238E27FC236}">
                    <a16:creationId xmlns:a16="http://schemas.microsoft.com/office/drawing/2014/main" id="{81145BB9-03A7-DA44-339A-6576352085A3}"/>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86596CDB-B40E-C086-1A65-BC937D453E18}"/>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B5F9EF3A-DE8A-1199-8AFD-C0F3E5A25689}"/>
                </a:ext>
              </a:extLst>
            </p:cNvPr>
            <p:cNvGrpSpPr/>
            <p:nvPr/>
          </p:nvGrpSpPr>
          <p:grpSpPr>
            <a:xfrm>
              <a:off x="2567806" y="2918606"/>
              <a:ext cx="645459" cy="421341"/>
              <a:chOff x="1192306" y="5423647"/>
              <a:chExt cx="645459" cy="421341"/>
            </a:xfrm>
          </p:grpSpPr>
          <p:sp>
            <p:nvSpPr>
              <p:cNvPr id="55" name="Rectangle 54">
                <a:extLst>
                  <a:ext uri="{FF2B5EF4-FFF2-40B4-BE49-F238E27FC236}">
                    <a16:creationId xmlns:a16="http://schemas.microsoft.com/office/drawing/2014/main" id="{5386B272-98A7-2AF0-9CDD-1E5877022788}"/>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56F6D8BB-6074-1E9A-B1F9-68E480B2F956}"/>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962103F5-EDE2-63B5-8B5D-868A94A9FD3D}"/>
                </a:ext>
              </a:extLst>
            </p:cNvPr>
            <p:cNvGrpSpPr/>
            <p:nvPr/>
          </p:nvGrpSpPr>
          <p:grpSpPr>
            <a:xfrm>
              <a:off x="2567801" y="2375384"/>
              <a:ext cx="645459" cy="421341"/>
              <a:chOff x="1192306" y="5423647"/>
              <a:chExt cx="645459" cy="421341"/>
            </a:xfrm>
          </p:grpSpPr>
          <p:sp>
            <p:nvSpPr>
              <p:cNvPr id="58" name="Rectangle 57">
                <a:extLst>
                  <a:ext uri="{FF2B5EF4-FFF2-40B4-BE49-F238E27FC236}">
                    <a16:creationId xmlns:a16="http://schemas.microsoft.com/office/drawing/2014/main" id="{4598375B-92F1-DA60-317C-F8680E93DFDF}"/>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D3915D-10E1-105D-3720-27143297FEA5}"/>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3F912493-DB75-B279-21FB-6A74D5E08FA4}"/>
                </a:ext>
              </a:extLst>
            </p:cNvPr>
            <p:cNvGrpSpPr/>
            <p:nvPr/>
          </p:nvGrpSpPr>
          <p:grpSpPr>
            <a:xfrm>
              <a:off x="2567801" y="1832162"/>
              <a:ext cx="645459" cy="421341"/>
              <a:chOff x="1192306" y="5423647"/>
              <a:chExt cx="645459" cy="421341"/>
            </a:xfrm>
          </p:grpSpPr>
          <p:sp>
            <p:nvSpPr>
              <p:cNvPr id="61" name="Rectangle 60">
                <a:extLst>
                  <a:ext uri="{FF2B5EF4-FFF2-40B4-BE49-F238E27FC236}">
                    <a16:creationId xmlns:a16="http://schemas.microsoft.com/office/drawing/2014/main" id="{273CA6B4-6850-C525-364C-1035321C3897}"/>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D5388C14-BADC-2719-9233-7F0E7701B046}"/>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3164764F-C5B1-2104-AF84-0DDBAB081E0D}"/>
              </a:ext>
            </a:extLst>
          </p:cNvPr>
          <p:cNvGrpSpPr/>
          <p:nvPr/>
        </p:nvGrpSpPr>
        <p:grpSpPr>
          <a:xfrm>
            <a:off x="3778043" y="3959325"/>
            <a:ext cx="645459" cy="421341"/>
            <a:chOff x="1192306" y="5423647"/>
            <a:chExt cx="645459" cy="421341"/>
          </a:xfrm>
        </p:grpSpPr>
        <p:sp>
          <p:nvSpPr>
            <p:cNvPr id="64" name="Rectangle 63">
              <a:extLst>
                <a:ext uri="{FF2B5EF4-FFF2-40B4-BE49-F238E27FC236}">
                  <a16:creationId xmlns:a16="http://schemas.microsoft.com/office/drawing/2014/main" id="{790E269F-18D9-B1A9-7DA6-124BFD7DB907}"/>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1FEBACB6-7A5B-4B42-4D39-EBF2680C0233}"/>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500C66C9-096E-1E20-06D7-6EBEF822E4E1}"/>
              </a:ext>
            </a:extLst>
          </p:cNvPr>
          <p:cNvGrpSpPr/>
          <p:nvPr/>
        </p:nvGrpSpPr>
        <p:grpSpPr>
          <a:xfrm>
            <a:off x="3764010" y="3287630"/>
            <a:ext cx="645459" cy="421341"/>
            <a:chOff x="1192306" y="5423647"/>
            <a:chExt cx="645459" cy="421341"/>
          </a:xfrm>
        </p:grpSpPr>
        <p:sp>
          <p:nvSpPr>
            <p:cNvPr id="67" name="Rectangle 66">
              <a:extLst>
                <a:ext uri="{FF2B5EF4-FFF2-40B4-BE49-F238E27FC236}">
                  <a16:creationId xmlns:a16="http://schemas.microsoft.com/office/drawing/2014/main" id="{C283E528-FE1D-EAB7-8BEE-82FA6497A43C}"/>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8DABE4A7-BB95-DF81-8411-1C52F866238B}"/>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6EEE6BDD-17B1-63F7-32DC-592B168D9AB4}"/>
              </a:ext>
            </a:extLst>
          </p:cNvPr>
          <p:cNvGrpSpPr/>
          <p:nvPr/>
        </p:nvGrpSpPr>
        <p:grpSpPr>
          <a:xfrm>
            <a:off x="3764010" y="2615575"/>
            <a:ext cx="645459" cy="421341"/>
            <a:chOff x="1192306" y="5423647"/>
            <a:chExt cx="645459" cy="421341"/>
          </a:xfrm>
        </p:grpSpPr>
        <p:sp>
          <p:nvSpPr>
            <p:cNvPr id="70" name="Rectangle 69">
              <a:extLst>
                <a:ext uri="{FF2B5EF4-FFF2-40B4-BE49-F238E27FC236}">
                  <a16:creationId xmlns:a16="http://schemas.microsoft.com/office/drawing/2014/main" id="{F8EA1490-B471-76C0-F8CC-267CB2DF7D48}"/>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AA9B7037-FFD8-4C9D-5217-4FE641A87035}"/>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4C350069-6871-2943-F234-0766771D6B18}"/>
              </a:ext>
            </a:extLst>
          </p:cNvPr>
          <p:cNvGrpSpPr/>
          <p:nvPr/>
        </p:nvGrpSpPr>
        <p:grpSpPr>
          <a:xfrm>
            <a:off x="3787000" y="1986630"/>
            <a:ext cx="645459" cy="421341"/>
            <a:chOff x="1192306" y="5423647"/>
            <a:chExt cx="645459" cy="421341"/>
          </a:xfrm>
        </p:grpSpPr>
        <p:sp>
          <p:nvSpPr>
            <p:cNvPr id="73" name="Rectangle 72">
              <a:extLst>
                <a:ext uri="{FF2B5EF4-FFF2-40B4-BE49-F238E27FC236}">
                  <a16:creationId xmlns:a16="http://schemas.microsoft.com/office/drawing/2014/main" id="{867D6583-6A91-4437-38BC-B1EC6AF8C0E3}"/>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7D75A0A0-4FC1-B0B3-6030-D9BAF58F5AFD}"/>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7420A00-D734-BC8A-3931-FFE21FA4E800}"/>
              </a:ext>
            </a:extLst>
          </p:cNvPr>
          <p:cNvGrpSpPr/>
          <p:nvPr/>
        </p:nvGrpSpPr>
        <p:grpSpPr>
          <a:xfrm>
            <a:off x="4648124" y="1064026"/>
            <a:ext cx="645459" cy="421341"/>
            <a:chOff x="1192306" y="5423647"/>
            <a:chExt cx="645459" cy="421341"/>
          </a:xfrm>
        </p:grpSpPr>
        <p:sp>
          <p:nvSpPr>
            <p:cNvPr id="76" name="Rectangle 75">
              <a:extLst>
                <a:ext uri="{FF2B5EF4-FFF2-40B4-BE49-F238E27FC236}">
                  <a16:creationId xmlns:a16="http://schemas.microsoft.com/office/drawing/2014/main" id="{5A010437-2739-D389-62EF-DBEB422903BA}"/>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DDE93B8B-5DC1-8D24-82AE-D504782C0C8E}"/>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DD91C47C-1B66-B0B3-9765-17D57294DE8E}"/>
              </a:ext>
            </a:extLst>
          </p:cNvPr>
          <p:cNvGrpSpPr/>
          <p:nvPr/>
        </p:nvGrpSpPr>
        <p:grpSpPr>
          <a:xfrm>
            <a:off x="3772975" y="1064026"/>
            <a:ext cx="645459" cy="421341"/>
            <a:chOff x="1192306" y="5423647"/>
            <a:chExt cx="645459" cy="421341"/>
          </a:xfrm>
        </p:grpSpPr>
        <p:sp>
          <p:nvSpPr>
            <p:cNvPr id="79" name="Rectangle 78">
              <a:extLst>
                <a:ext uri="{FF2B5EF4-FFF2-40B4-BE49-F238E27FC236}">
                  <a16:creationId xmlns:a16="http://schemas.microsoft.com/office/drawing/2014/main" id="{B860331D-D851-13BD-7297-1A0BA61BC4FE}"/>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EF51ADF4-46EF-4F67-6F98-652C3B2AF24E}"/>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a:extLst>
              <a:ext uri="{FF2B5EF4-FFF2-40B4-BE49-F238E27FC236}">
                <a16:creationId xmlns:a16="http://schemas.microsoft.com/office/drawing/2014/main" id="{09C039DD-A274-088C-EEA8-634FB66D7D7E}"/>
              </a:ext>
            </a:extLst>
          </p:cNvPr>
          <p:cNvGrpSpPr/>
          <p:nvPr/>
        </p:nvGrpSpPr>
        <p:grpSpPr>
          <a:xfrm>
            <a:off x="4657084" y="1987392"/>
            <a:ext cx="645459" cy="421341"/>
            <a:chOff x="1192306" y="5423647"/>
            <a:chExt cx="645459" cy="421341"/>
          </a:xfrm>
        </p:grpSpPr>
        <p:sp>
          <p:nvSpPr>
            <p:cNvPr id="86" name="Rectangle 85">
              <a:extLst>
                <a:ext uri="{FF2B5EF4-FFF2-40B4-BE49-F238E27FC236}">
                  <a16:creationId xmlns:a16="http://schemas.microsoft.com/office/drawing/2014/main" id="{8E55FF53-5341-FE38-3981-01C21536AC67}"/>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055BA5AB-CC0D-16E3-CF3E-E186397AC2C3}"/>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a:extLst>
              <a:ext uri="{FF2B5EF4-FFF2-40B4-BE49-F238E27FC236}">
                <a16:creationId xmlns:a16="http://schemas.microsoft.com/office/drawing/2014/main" id="{8DA12B05-C225-A692-6E7C-83671DF6A466}"/>
              </a:ext>
            </a:extLst>
          </p:cNvPr>
          <p:cNvGrpSpPr/>
          <p:nvPr/>
        </p:nvGrpSpPr>
        <p:grpSpPr>
          <a:xfrm>
            <a:off x="4683478" y="3959320"/>
            <a:ext cx="645459" cy="421341"/>
            <a:chOff x="1192306" y="5423647"/>
            <a:chExt cx="645459" cy="421341"/>
          </a:xfrm>
        </p:grpSpPr>
        <p:sp>
          <p:nvSpPr>
            <p:cNvPr id="89" name="Rectangle 88">
              <a:extLst>
                <a:ext uri="{FF2B5EF4-FFF2-40B4-BE49-F238E27FC236}">
                  <a16:creationId xmlns:a16="http://schemas.microsoft.com/office/drawing/2014/main" id="{59099685-12DD-62F4-77D5-6AA174DEAACB}"/>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88826777-4F55-B808-9AEC-0954409F4542}"/>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0">
            <a:extLst>
              <a:ext uri="{FF2B5EF4-FFF2-40B4-BE49-F238E27FC236}">
                <a16:creationId xmlns:a16="http://schemas.microsoft.com/office/drawing/2014/main" id="{8E3F0765-483A-68A7-64CE-09CDF394AEDE}"/>
              </a:ext>
            </a:extLst>
          </p:cNvPr>
          <p:cNvGrpSpPr/>
          <p:nvPr/>
        </p:nvGrpSpPr>
        <p:grpSpPr>
          <a:xfrm>
            <a:off x="4669445" y="3287625"/>
            <a:ext cx="645459" cy="421341"/>
            <a:chOff x="1192306" y="5423647"/>
            <a:chExt cx="645459" cy="421341"/>
          </a:xfrm>
        </p:grpSpPr>
        <p:sp>
          <p:nvSpPr>
            <p:cNvPr id="92" name="Rectangle 91">
              <a:extLst>
                <a:ext uri="{FF2B5EF4-FFF2-40B4-BE49-F238E27FC236}">
                  <a16:creationId xmlns:a16="http://schemas.microsoft.com/office/drawing/2014/main" id="{1AD4B33E-727F-1F5C-CEDD-A4B76774FC8C}"/>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E985C4E4-4902-36E2-9265-B03F963B5E61}"/>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FBD55920-364A-7AC3-CE8C-B240D26FFE51}"/>
              </a:ext>
            </a:extLst>
          </p:cNvPr>
          <p:cNvGrpSpPr/>
          <p:nvPr/>
        </p:nvGrpSpPr>
        <p:grpSpPr>
          <a:xfrm>
            <a:off x="4669445" y="2615570"/>
            <a:ext cx="645459" cy="421341"/>
            <a:chOff x="1192306" y="5423647"/>
            <a:chExt cx="645459" cy="421341"/>
          </a:xfrm>
        </p:grpSpPr>
        <p:sp>
          <p:nvSpPr>
            <p:cNvPr id="95" name="Rectangle 94">
              <a:extLst>
                <a:ext uri="{FF2B5EF4-FFF2-40B4-BE49-F238E27FC236}">
                  <a16:creationId xmlns:a16="http://schemas.microsoft.com/office/drawing/2014/main" id="{4AA85E2F-F05A-C53A-14D9-76AEA651AE79}"/>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A68AD5EF-9810-9E35-57CF-17F6D54850D0}"/>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a:extLst>
              <a:ext uri="{FF2B5EF4-FFF2-40B4-BE49-F238E27FC236}">
                <a16:creationId xmlns:a16="http://schemas.microsoft.com/office/drawing/2014/main" id="{2944C434-E409-2E03-B1AC-5181FCB57DF9}"/>
              </a:ext>
            </a:extLst>
          </p:cNvPr>
          <p:cNvGrpSpPr/>
          <p:nvPr/>
        </p:nvGrpSpPr>
        <p:grpSpPr>
          <a:xfrm>
            <a:off x="5843825" y="2615570"/>
            <a:ext cx="659492" cy="1765091"/>
            <a:chOff x="5843825" y="3213481"/>
            <a:chExt cx="659492" cy="1765091"/>
          </a:xfrm>
        </p:grpSpPr>
        <p:grpSp>
          <p:nvGrpSpPr>
            <p:cNvPr id="98" name="Group 97">
              <a:extLst>
                <a:ext uri="{FF2B5EF4-FFF2-40B4-BE49-F238E27FC236}">
                  <a16:creationId xmlns:a16="http://schemas.microsoft.com/office/drawing/2014/main" id="{1729946E-8F8F-6C8C-67D7-13218ED3EC48}"/>
                </a:ext>
              </a:extLst>
            </p:cNvPr>
            <p:cNvGrpSpPr/>
            <p:nvPr/>
          </p:nvGrpSpPr>
          <p:grpSpPr>
            <a:xfrm>
              <a:off x="5857858" y="4557231"/>
              <a:ext cx="645459" cy="421341"/>
              <a:chOff x="1192306" y="5423647"/>
              <a:chExt cx="645459" cy="421341"/>
            </a:xfrm>
          </p:grpSpPr>
          <p:sp>
            <p:nvSpPr>
              <p:cNvPr id="99" name="Rectangle 98">
                <a:extLst>
                  <a:ext uri="{FF2B5EF4-FFF2-40B4-BE49-F238E27FC236}">
                    <a16:creationId xmlns:a16="http://schemas.microsoft.com/office/drawing/2014/main" id="{DB227E1B-0FD0-CC1C-FBC4-887386C30C98}"/>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3AF45943-43B3-A2BF-B70B-3EF3A2C95DBE}"/>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a:extLst>
                <a:ext uri="{FF2B5EF4-FFF2-40B4-BE49-F238E27FC236}">
                  <a16:creationId xmlns:a16="http://schemas.microsoft.com/office/drawing/2014/main" id="{83E6B4D9-0220-3C58-C9E6-A3F37D7ACD1F}"/>
                </a:ext>
              </a:extLst>
            </p:cNvPr>
            <p:cNvGrpSpPr/>
            <p:nvPr/>
          </p:nvGrpSpPr>
          <p:grpSpPr>
            <a:xfrm>
              <a:off x="5843825" y="3885536"/>
              <a:ext cx="645459" cy="421341"/>
              <a:chOff x="1192306" y="5423647"/>
              <a:chExt cx="645459" cy="421341"/>
            </a:xfrm>
          </p:grpSpPr>
          <p:sp>
            <p:nvSpPr>
              <p:cNvPr id="102" name="Rectangle 101">
                <a:extLst>
                  <a:ext uri="{FF2B5EF4-FFF2-40B4-BE49-F238E27FC236}">
                    <a16:creationId xmlns:a16="http://schemas.microsoft.com/office/drawing/2014/main" id="{5BC7C8F2-B3AB-6E13-BFD3-569F4593A07D}"/>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01B0A446-052D-10E5-23BE-B4293F562481}"/>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523C16C0-CBDE-1207-E488-8B2FFC382FBA}"/>
                </a:ext>
              </a:extLst>
            </p:cNvPr>
            <p:cNvGrpSpPr/>
            <p:nvPr/>
          </p:nvGrpSpPr>
          <p:grpSpPr>
            <a:xfrm>
              <a:off x="5843825" y="3213481"/>
              <a:ext cx="645459" cy="421341"/>
              <a:chOff x="1192306" y="5423647"/>
              <a:chExt cx="645459" cy="421341"/>
            </a:xfrm>
          </p:grpSpPr>
          <p:sp>
            <p:nvSpPr>
              <p:cNvPr id="105" name="Rectangle 104">
                <a:extLst>
                  <a:ext uri="{FF2B5EF4-FFF2-40B4-BE49-F238E27FC236}">
                    <a16:creationId xmlns:a16="http://schemas.microsoft.com/office/drawing/2014/main" id="{0594EB9C-5A2C-AC86-2D72-FFD5F3A3872C}"/>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7C2D18F0-7FFD-F95D-36CF-E265E9EE011A}"/>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8" name="Group 107">
            <a:extLst>
              <a:ext uri="{FF2B5EF4-FFF2-40B4-BE49-F238E27FC236}">
                <a16:creationId xmlns:a16="http://schemas.microsoft.com/office/drawing/2014/main" id="{8E21E5A4-09D5-39BE-71CE-3CCDAB756CC7}"/>
              </a:ext>
            </a:extLst>
          </p:cNvPr>
          <p:cNvGrpSpPr/>
          <p:nvPr/>
        </p:nvGrpSpPr>
        <p:grpSpPr>
          <a:xfrm>
            <a:off x="6740296" y="2615570"/>
            <a:ext cx="659492" cy="1765091"/>
            <a:chOff x="5843825" y="3213481"/>
            <a:chExt cx="659492" cy="1765091"/>
          </a:xfrm>
        </p:grpSpPr>
        <p:grpSp>
          <p:nvGrpSpPr>
            <p:cNvPr id="109" name="Group 108">
              <a:extLst>
                <a:ext uri="{FF2B5EF4-FFF2-40B4-BE49-F238E27FC236}">
                  <a16:creationId xmlns:a16="http://schemas.microsoft.com/office/drawing/2014/main" id="{5755CC14-6864-09D1-9DD8-E72CF4FF6251}"/>
                </a:ext>
              </a:extLst>
            </p:cNvPr>
            <p:cNvGrpSpPr/>
            <p:nvPr/>
          </p:nvGrpSpPr>
          <p:grpSpPr>
            <a:xfrm>
              <a:off x="5857858" y="4557231"/>
              <a:ext cx="645459" cy="421341"/>
              <a:chOff x="1192306" y="5423647"/>
              <a:chExt cx="645459" cy="421341"/>
            </a:xfrm>
          </p:grpSpPr>
          <p:sp>
            <p:nvSpPr>
              <p:cNvPr id="116" name="Rectangle 115">
                <a:extLst>
                  <a:ext uri="{FF2B5EF4-FFF2-40B4-BE49-F238E27FC236}">
                    <a16:creationId xmlns:a16="http://schemas.microsoft.com/office/drawing/2014/main" id="{12B1E528-6CF4-B064-BEEA-0416428BD5D0}"/>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933745C-9074-FCBB-BF7B-630E0EBAAD90}"/>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0FBF2A5D-16B6-81E2-671B-AA67D95D3EE7}"/>
                </a:ext>
              </a:extLst>
            </p:cNvPr>
            <p:cNvGrpSpPr/>
            <p:nvPr/>
          </p:nvGrpSpPr>
          <p:grpSpPr>
            <a:xfrm>
              <a:off x="5843825" y="3885536"/>
              <a:ext cx="645459" cy="421341"/>
              <a:chOff x="1192306" y="5423647"/>
              <a:chExt cx="645459" cy="421341"/>
            </a:xfrm>
          </p:grpSpPr>
          <p:sp>
            <p:nvSpPr>
              <p:cNvPr id="114" name="Rectangle 113">
                <a:extLst>
                  <a:ext uri="{FF2B5EF4-FFF2-40B4-BE49-F238E27FC236}">
                    <a16:creationId xmlns:a16="http://schemas.microsoft.com/office/drawing/2014/main" id="{CDFC5430-9BB7-DD53-C449-F44EE5AC10A4}"/>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94A1566D-A9BB-A1D8-5BF8-BE6B875C4FE1}"/>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25235E9B-FA3D-B520-5892-C8469F6F6B64}"/>
                </a:ext>
              </a:extLst>
            </p:cNvPr>
            <p:cNvGrpSpPr/>
            <p:nvPr/>
          </p:nvGrpSpPr>
          <p:grpSpPr>
            <a:xfrm>
              <a:off x="5843825" y="3213481"/>
              <a:ext cx="645459" cy="421341"/>
              <a:chOff x="1192306" y="5423647"/>
              <a:chExt cx="645459" cy="421341"/>
            </a:xfrm>
          </p:grpSpPr>
          <p:sp>
            <p:nvSpPr>
              <p:cNvPr id="112" name="Rectangle 111">
                <a:extLst>
                  <a:ext uri="{FF2B5EF4-FFF2-40B4-BE49-F238E27FC236}">
                    <a16:creationId xmlns:a16="http://schemas.microsoft.com/office/drawing/2014/main" id="{97F9E35D-18A5-0BDB-D78D-06B1A56EA97A}"/>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9C647434-28D3-01D3-98C7-8314C56EBA1D}"/>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8" name="Group 117">
            <a:extLst>
              <a:ext uri="{FF2B5EF4-FFF2-40B4-BE49-F238E27FC236}">
                <a16:creationId xmlns:a16="http://schemas.microsoft.com/office/drawing/2014/main" id="{0215D57C-A1E5-BD83-692E-03BC11502D77}"/>
              </a:ext>
            </a:extLst>
          </p:cNvPr>
          <p:cNvGrpSpPr/>
          <p:nvPr/>
        </p:nvGrpSpPr>
        <p:grpSpPr>
          <a:xfrm>
            <a:off x="7762271" y="2615570"/>
            <a:ext cx="659492" cy="1765091"/>
            <a:chOff x="5843825" y="3213481"/>
            <a:chExt cx="659492" cy="1765091"/>
          </a:xfrm>
        </p:grpSpPr>
        <p:grpSp>
          <p:nvGrpSpPr>
            <p:cNvPr id="119" name="Group 118">
              <a:extLst>
                <a:ext uri="{FF2B5EF4-FFF2-40B4-BE49-F238E27FC236}">
                  <a16:creationId xmlns:a16="http://schemas.microsoft.com/office/drawing/2014/main" id="{F9CC4C69-61A0-D3D8-832F-B57902FB7EF7}"/>
                </a:ext>
              </a:extLst>
            </p:cNvPr>
            <p:cNvGrpSpPr/>
            <p:nvPr/>
          </p:nvGrpSpPr>
          <p:grpSpPr>
            <a:xfrm>
              <a:off x="5857858" y="4557231"/>
              <a:ext cx="645459" cy="421341"/>
              <a:chOff x="1192306" y="5423647"/>
              <a:chExt cx="645459" cy="421341"/>
            </a:xfrm>
          </p:grpSpPr>
          <p:sp>
            <p:nvSpPr>
              <p:cNvPr id="126" name="Rectangle 125">
                <a:extLst>
                  <a:ext uri="{FF2B5EF4-FFF2-40B4-BE49-F238E27FC236}">
                    <a16:creationId xmlns:a16="http://schemas.microsoft.com/office/drawing/2014/main" id="{BD3FE780-EAB2-0496-AAC9-67FB26756BE7}"/>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2E91C387-9AAA-AD31-7E72-5F17713219D3}"/>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F9412504-B1FC-D66E-5939-D0BF897D4195}"/>
                </a:ext>
              </a:extLst>
            </p:cNvPr>
            <p:cNvGrpSpPr/>
            <p:nvPr/>
          </p:nvGrpSpPr>
          <p:grpSpPr>
            <a:xfrm>
              <a:off x="5843825" y="3885536"/>
              <a:ext cx="645459" cy="421341"/>
              <a:chOff x="1192306" y="5423647"/>
              <a:chExt cx="645459" cy="421341"/>
            </a:xfrm>
          </p:grpSpPr>
          <p:sp>
            <p:nvSpPr>
              <p:cNvPr id="124" name="Rectangle 123">
                <a:extLst>
                  <a:ext uri="{FF2B5EF4-FFF2-40B4-BE49-F238E27FC236}">
                    <a16:creationId xmlns:a16="http://schemas.microsoft.com/office/drawing/2014/main" id="{A6B77764-3D73-6944-3C01-7DE1120ABF38}"/>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A8D28761-6180-3C10-3727-8F18EF74FBD5}"/>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3E366329-BC58-8AD2-C0C6-49B86F9274BE}"/>
                </a:ext>
              </a:extLst>
            </p:cNvPr>
            <p:cNvGrpSpPr/>
            <p:nvPr/>
          </p:nvGrpSpPr>
          <p:grpSpPr>
            <a:xfrm>
              <a:off x="5843825" y="3213481"/>
              <a:ext cx="645459" cy="421341"/>
              <a:chOff x="1192306" y="5423647"/>
              <a:chExt cx="645459" cy="421341"/>
            </a:xfrm>
          </p:grpSpPr>
          <p:sp>
            <p:nvSpPr>
              <p:cNvPr id="122" name="Rectangle 121">
                <a:extLst>
                  <a:ext uri="{FF2B5EF4-FFF2-40B4-BE49-F238E27FC236}">
                    <a16:creationId xmlns:a16="http://schemas.microsoft.com/office/drawing/2014/main" id="{4F0B4CD5-11AC-1E97-A272-3A0F740F4690}"/>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C1FA3178-4051-8092-4DFA-6F2724FA03E1}"/>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128" name="Straight Connector 127">
            <a:extLst>
              <a:ext uri="{FF2B5EF4-FFF2-40B4-BE49-F238E27FC236}">
                <a16:creationId xmlns:a16="http://schemas.microsoft.com/office/drawing/2014/main" id="{19175759-791A-3D9E-B28A-2127D302B645}"/>
              </a:ext>
            </a:extLst>
          </p:cNvPr>
          <p:cNvCxnSpPr>
            <a:cxnSpLocks/>
          </p:cNvCxnSpPr>
          <p:nvPr/>
        </p:nvCxnSpPr>
        <p:spPr>
          <a:xfrm flipV="1">
            <a:off x="7577407" y="2552060"/>
            <a:ext cx="0" cy="2054664"/>
          </a:xfrm>
          <a:prstGeom prst="line">
            <a:avLst/>
          </a:prstGeom>
          <a:ln w="57150">
            <a:solidFill>
              <a:srgbClr val="00CC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36" name="Rectangle 135">
            <a:extLst>
              <a:ext uri="{FF2B5EF4-FFF2-40B4-BE49-F238E27FC236}">
                <a16:creationId xmlns:a16="http://schemas.microsoft.com/office/drawing/2014/main" id="{A6DC8A45-39D4-AE9C-074C-F25399C4FCEC}"/>
              </a:ext>
            </a:extLst>
          </p:cNvPr>
          <p:cNvSpPr/>
          <p:nvPr/>
        </p:nvSpPr>
        <p:spPr>
          <a:xfrm>
            <a:off x="4033109" y="4770633"/>
            <a:ext cx="322730" cy="178835"/>
          </a:xfrm>
          <a:prstGeom prst="rect">
            <a:avLst/>
          </a:prstGeom>
          <a:solidFill>
            <a:srgbClr val="FFFF00"/>
          </a:solid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A4C5276E-51B9-1861-8BA3-240A2BDA1089}"/>
              </a:ext>
            </a:extLst>
          </p:cNvPr>
          <p:cNvSpPr/>
          <p:nvPr/>
        </p:nvSpPr>
        <p:spPr>
          <a:xfrm>
            <a:off x="4436360" y="4770633"/>
            <a:ext cx="322730" cy="178835"/>
          </a:xfrm>
          <a:prstGeom prst="rect">
            <a:avLst/>
          </a:prstGeom>
          <a:solidFill>
            <a:srgbClr val="FFFF00"/>
          </a:solid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a:extLst>
              <a:ext uri="{FF2B5EF4-FFF2-40B4-BE49-F238E27FC236}">
                <a16:creationId xmlns:a16="http://schemas.microsoft.com/office/drawing/2014/main" id="{6F4B9B32-63BC-7DC4-797D-027E9625015E}"/>
              </a:ext>
            </a:extLst>
          </p:cNvPr>
          <p:cNvGrpSpPr/>
          <p:nvPr/>
        </p:nvGrpSpPr>
        <p:grpSpPr>
          <a:xfrm>
            <a:off x="653486" y="5797122"/>
            <a:ext cx="645459" cy="421341"/>
            <a:chOff x="1192306" y="5423647"/>
            <a:chExt cx="645459" cy="421341"/>
          </a:xfrm>
        </p:grpSpPr>
        <p:sp>
          <p:nvSpPr>
            <p:cNvPr id="130" name="Rectangle 129">
              <a:extLst>
                <a:ext uri="{FF2B5EF4-FFF2-40B4-BE49-F238E27FC236}">
                  <a16:creationId xmlns:a16="http://schemas.microsoft.com/office/drawing/2014/main" id="{841CAC1E-7AF3-D49B-CAD5-4D75C1347CFE}"/>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4971BDF0-B95C-4AB0-416D-A3886FDED2D0}"/>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5" name="Rectangle 134">
            <a:extLst>
              <a:ext uri="{FF2B5EF4-FFF2-40B4-BE49-F238E27FC236}">
                <a16:creationId xmlns:a16="http://schemas.microsoft.com/office/drawing/2014/main" id="{ADED15DA-2C09-9018-65D6-9295B52C67C6}"/>
              </a:ext>
            </a:extLst>
          </p:cNvPr>
          <p:cNvSpPr/>
          <p:nvPr/>
        </p:nvSpPr>
        <p:spPr>
          <a:xfrm>
            <a:off x="4028069" y="5753055"/>
            <a:ext cx="322730" cy="178835"/>
          </a:xfrm>
          <a:prstGeom prst="rect">
            <a:avLst/>
          </a:prstGeom>
          <a:solidFill>
            <a:srgbClr val="FFFF00"/>
          </a:solid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4AE7CA57-9FCC-4A45-3716-7C254F89A6F5}"/>
              </a:ext>
            </a:extLst>
          </p:cNvPr>
          <p:cNvGrpSpPr/>
          <p:nvPr/>
        </p:nvGrpSpPr>
        <p:grpSpPr>
          <a:xfrm>
            <a:off x="4028069" y="6100694"/>
            <a:ext cx="1901505" cy="261610"/>
            <a:chOff x="7268628" y="6005388"/>
            <a:chExt cx="1901505" cy="261610"/>
          </a:xfrm>
        </p:grpSpPr>
        <p:sp>
          <p:nvSpPr>
            <p:cNvPr id="143" name="Rectangle 142">
              <a:extLst>
                <a:ext uri="{FF2B5EF4-FFF2-40B4-BE49-F238E27FC236}">
                  <a16:creationId xmlns:a16="http://schemas.microsoft.com/office/drawing/2014/main" id="{6597985B-FFBF-530F-D0ED-644A7ADEC710}"/>
                </a:ext>
              </a:extLst>
            </p:cNvPr>
            <p:cNvSpPr/>
            <p:nvPr/>
          </p:nvSpPr>
          <p:spPr>
            <a:xfrm>
              <a:off x="7268628" y="6051902"/>
              <a:ext cx="322730" cy="178835"/>
            </a:xfrm>
            <a:prstGeom prst="rect">
              <a:avLst/>
            </a:prstGeom>
            <a:solidFill>
              <a:schemeClr val="accent2">
                <a:lumMod val="60000"/>
                <a:lumOff val="40000"/>
              </a:schemeClr>
            </a:solid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extBox 143">
              <a:extLst>
                <a:ext uri="{FF2B5EF4-FFF2-40B4-BE49-F238E27FC236}">
                  <a16:creationId xmlns:a16="http://schemas.microsoft.com/office/drawing/2014/main" id="{11DC2D40-ED91-6EA5-1D1B-7CB99EF8B130}"/>
                </a:ext>
              </a:extLst>
            </p:cNvPr>
            <p:cNvSpPr txBox="1"/>
            <p:nvPr/>
          </p:nvSpPr>
          <p:spPr>
            <a:xfrm>
              <a:off x="7564192" y="6005388"/>
              <a:ext cx="1605941" cy="261610"/>
            </a:xfrm>
            <a:prstGeom prst="rect">
              <a:avLst/>
            </a:prstGeom>
            <a:noFill/>
          </p:spPr>
          <p:txBody>
            <a:bodyPr wrap="square" rtlCol="0">
              <a:spAutoFit/>
            </a:bodyPr>
            <a:lstStyle/>
            <a:p>
              <a:r>
                <a:rPr lang="en-US" sz="1100" dirty="0"/>
                <a:t>230 kWac gas generator</a:t>
              </a:r>
            </a:p>
          </p:txBody>
        </p:sp>
      </p:grpSp>
      <p:sp>
        <p:nvSpPr>
          <p:cNvPr id="145" name="Rectangle 144">
            <a:extLst>
              <a:ext uri="{FF2B5EF4-FFF2-40B4-BE49-F238E27FC236}">
                <a16:creationId xmlns:a16="http://schemas.microsoft.com/office/drawing/2014/main" id="{6CA04A51-9D88-B818-F9E3-2F780F6987D9}"/>
              </a:ext>
            </a:extLst>
          </p:cNvPr>
          <p:cNvSpPr/>
          <p:nvPr/>
        </p:nvSpPr>
        <p:spPr>
          <a:xfrm>
            <a:off x="4937417" y="4770633"/>
            <a:ext cx="322730" cy="178835"/>
          </a:xfrm>
          <a:prstGeom prst="rect">
            <a:avLst/>
          </a:prstGeom>
          <a:solidFill>
            <a:schemeClr val="accent2">
              <a:lumMod val="60000"/>
              <a:lumOff val="40000"/>
            </a:schemeClr>
          </a:solid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0464F87C-1B1F-231A-668C-003999D847ED}"/>
              </a:ext>
            </a:extLst>
          </p:cNvPr>
          <p:cNvSpPr txBox="1"/>
          <p:nvPr/>
        </p:nvSpPr>
        <p:spPr>
          <a:xfrm>
            <a:off x="325697" y="5221398"/>
            <a:ext cx="938814" cy="369332"/>
          </a:xfrm>
          <a:prstGeom prst="rect">
            <a:avLst/>
          </a:prstGeom>
          <a:noFill/>
        </p:spPr>
        <p:txBody>
          <a:bodyPr wrap="square" rtlCol="0">
            <a:spAutoFit/>
          </a:bodyPr>
          <a:lstStyle/>
          <a:p>
            <a:r>
              <a:rPr lang="en-US" dirty="0"/>
              <a:t>Legend</a:t>
            </a:r>
          </a:p>
        </p:txBody>
      </p:sp>
      <p:grpSp>
        <p:nvGrpSpPr>
          <p:cNvPr id="17" name="Group 16">
            <a:extLst>
              <a:ext uri="{FF2B5EF4-FFF2-40B4-BE49-F238E27FC236}">
                <a16:creationId xmlns:a16="http://schemas.microsoft.com/office/drawing/2014/main" id="{A19BE69D-D1A4-122E-75DA-0DC0480BAC67}"/>
              </a:ext>
            </a:extLst>
          </p:cNvPr>
          <p:cNvGrpSpPr/>
          <p:nvPr/>
        </p:nvGrpSpPr>
        <p:grpSpPr>
          <a:xfrm>
            <a:off x="6795918" y="5742147"/>
            <a:ext cx="2139360" cy="261610"/>
            <a:chOff x="6048343" y="5630100"/>
            <a:chExt cx="2139360" cy="261610"/>
          </a:xfrm>
        </p:grpSpPr>
        <p:cxnSp>
          <p:nvCxnSpPr>
            <p:cNvPr id="8" name="Straight Connector 7">
              <a:extLst>
                <a:ext uri="{FF2B5EF4-FFF2-40B4-BE49-F238E27FC236}">
                  <a16:creationId xmlns:a16="http://schemas.microsoft.com/office/drawing/2014/main" id="{A430FA3A-DE58-A3E5-8D0E-5F221FA2717A}"/>
                </a:ext>
              </a:extLst>
            </p:cNvPr>
            <p:cNvCxnSpPr>
              <a:cxnSpLocks/>
            </p:cNvCxnSpPr>
            <p:nvPr/>
          </p:nvCxnSpPr>
          <p:spPr>
            <a:xfrm flipH="1">
              <a:off x="6048343" y="5760905"/>
              <a:ext cx="593349" cy="0"/>
            </a:xfrm>
            <a:prstGeom prst="line">
              <a:avLst/>
            </a:prstGeom>
            <a:ln w="44450">
              <a:solidFill>
                <a:srgbClr val="00CC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D15F86B-101D-55F6-3FB6-269B7942A1B2}"/>
                </a:ext>
              </a:extLst>
            </p:cNvPr>
            <p:cNvSpPr txBox="1"/>
            <p:nvPr/>
          </p:nvSpPr>
          <p:spPr>
            <a:xfrm>
              <a:off x="6606020" y="5630100"/>
              <a:ext cx="1581683" cy="261610"/>
            </a:xfrm>
            <a:prstGeom prst="rect">
              <a:avLst/>
            </a:prstGeom>
            <a:noFill/>
          </p:spPr>
          <p:txBody>
            <a:bodyPr wrap="square" rtlCol="0">
              <a:spAutoFit/>
            </a:bodyPr>
            <a:lstStyle/>
            <a:p>
              <a:r>
                <a:rPr lang="en-US" sz="1100" dirty="0"/>
                <a:t>Private electricity grid</a:t>
              </a:r>
            </a:p>
          </p:txBody>
        </p:sp>
      </p:grpSp>
      <p:grpSp>
        <p:nvGrpSpPr>
          <p:cNvPr id="16" name="Group 15">
            <a:extLst>
              <a:ext uri="{FF2B5EF4-FFF2-40B4-BE49-F238E27FC236}">
                <a16:creationId xmlns:a16="http://schemas.microsoft.com/office/drawing/2014/main" id="{2F49773E-F5BA-590E-04A2-64A8ACEE572D}"/>
              </a:ext>
            </a:extLst>
          </p:cNvPr>
          <p:cNvGrpSpPr/>
          <p:nvPr/>
        </p:nvGrpSpPr>
        <p:grpSpPr>
          <a:xfrm>
            <a:off x="6795917" y="6136300"/>
            <a:ext cx="2143455" cy="261610"/>
            <a:chOff x="6048342" y="6079158"/>
            <a:chExt cx="2143455" cy="261610"/>
          </a:xfrm>
        </p:grpSpPr>
        <p:cxnSp>
          <p:nvCxnSpPr>
            <p:cNvPr id="13" name="Straight Connector 12">
              <a:extLst>
                <a:ext uri="{FF2B5EF4-FFF2-40B4-BE49-F238E27FC236}">
                  <a16:creationId xmlns:a16="http://schemas.microsoft.com/office/drawing/2014/main" id="{81FD3BA3-1CCE-C140-758D-C1EE7AB671BB}"/>
                </a:ext>
              </a:extLst>
            </p:cNvPr>
            <p:cNvCxnSpPr>
              <a:cxnSpLocks/>
            </p:cNvCxnSpPr>
            <p:nvPr/>
          </p:nvCxnSpPr>
          <p:spPr>
            <a:xfrm flipH="1">
              <a:off x="6048342" y="6209963"/>
              <a:ext cx="593349" cy="0"/>
            </a:xfrm>
            <a:prstGeom prst="line">
              <a:avLst/>
            </a:prstGeom>
            <a:ln w="44450">
              <a:solidFill>
                <a:srgbClr val="CC66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BDAEAED-8532-AD8E-0696-D9C95B4CBA5A}"/>
                </a:ext>
              </a:extLst>
            </p:cNvPr>
            <p:cNvSpPr txBox="1"/>
            <p:nvPr/>
          </p:nvSpPr>
          <p:spPr>
            <a:xfrm>
              <a:off x="6610114" y="6079158"/>
              <a:ext cx="1581683" cy="261610"/>
            </a:xfrm>
            <a:prstGeom prst="rect">
              <a:avLst/>
            </a:prstGeom>
            <a:noFill/>
          </p:spPr>
          <p:txBody>
            <a:bodyPr wrap="square" rtlCol="0">
              <a:spAutoFit/>
            </a:bodyPr>
            <a:lstStyle/>
            <a:p>
              <a:r>
                <a:rPr lang="en-US" sz="1100" dirty="0"/>
                <a:t>SoCalGas line</a:t>
              </a:r>
            </a:p>
          </p:txBody>
        </p:sp>
      </p:grpSp>
      <p:cxnSp>
        <p:nvCxnSpPr>
          <p:cNvPr id="84" name="Straight Connector 83">
            <a:extLst>
              <a:ext uri="{FF2B5EF4-FFF2-40B4-BE49-F238E27FC236}">
                <a16:creationId xmlns:a16="http://schemas.microsoft.com/office/drawing/2014/main" id="{44BD0073-5506-3073-A134-C523855CDBE3}"/>
              </a:ext>
            </a:extLst>
          </p:cNvPr>
          <p:cNvCxnSpPr>
            <a:cxnSpLocks/>
            <a:endCxn id="145" idx="3"/>
          </p:cNvCxnSpPr>
          <p:nvPr/>
        </p:nvCxnSpPr>
        <p:spPr>
          <a:xfrm flipH="1">
            <a:off x="5260147" y="4860051"/>
            <a:ext cx="3464753" cy="0"/>
          </a:xfrm>
          <a:prstGeom prst="line">
            <a:avLst/>
          </a:prstGeom>
          <a:ln w="44450">
            <a:solidFill>
              <a:srgbClr val="CC66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93E2623-AAFC-252D-7FE0-0D598A17A5F9}"/>
              </a:ext>
            </a:extLst>
          </p:cNvPr>
          <p:cNvCxnSpPr>
            <a:cxnSpLocks/>
          </p:cNvCxnSpPr>
          <p:nvPr/>
        </p:nvCxnSpPr>
        <p:spPr>
          <a:xfrm flipH="1">
            <a:off x="4167578" y="5118267"/>
            <a:ext cx="956872" cy="0"/>
          </a:xfrm>
          <a:prstGeom prst="line">
            <a:avLst/>
          </a:prstGeom>
          <a:ln w="57150">
            <a:solidFill>
              <a:srgbClr val="00CC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32" name="TextBox 131">
            <a:extLst>
              <a:ext uri="{FF2B5EF4-FFF2-40B4-BE49-F238E27FC236}">
                <a16:creationId xmlns:a16="http://schemas.microsoft.com/office/drawing/2014/main" id="{29809558-012D-5C96-FF6D-A3BB39A6B0A4}"/>
              </a:ext>
            </a:extLst>
          </p:cNvPr>
          <p:cNvSpPr txBox="1"/>
          <p:nvPr/>
        </p:nvSpPr>
        <p:spPr>
          <a:xfrm>
            <a:off x="1277044" y="5619141"/>
            <a:ext cx="1936216" cy="769441"/>
          </a:xfrm>
          <a:prstGeom prst="rect">
            <a:avLst/>
          </a:prstGeom>
          <a:noFill/>
        </p:spPr>
        <p:txBody>
          <a:bodyPr wrap="square" rtlCol="0">
            <a:spAutoFit/>
          </a:bodyPr>
          <a:lstStyle/>
          <a:p>
            <a:r>
              <a:rPr lang="en-US" sz="1100" dirty="0"/>
              <a:t>Average house with average Solar Microgrid:</a:t>
            </a:r>
          </a:p>
          <a:p>
            <a:pPr marL="171450" indent="-171450">
              <a:buFont typeface="Arial" panose="020B0604020202020204" pitchFamily="34" charset="0"/>
              <a:buChar char="•"/>
            </a:pPr>
            <a:r>
              <a:rPr lang="en-US" sz="1100" dirty="0"/>
              <a:t>16.6 kWdc solar </a:t>
            </a:r>
          </a:p>
          <a:p>
            <a:pPr marL="171450" indent="-171450">
              <a:buFont typeface="Arial" panose="020B0604020202020204" pitchFamily="34" charset="0"/>
              <a:buChar char="•"/>
            </a:pPr>
            <a:r>
              <a:rPr lang="en-US" sz="1100" dirty="0"/>
              <a:t>5 kWac / 13.2 kWh battery</a:t>
            </a:r>
          </a:p>
        </p:txBody>
      </p:sp>
      <p:sp>
        <p:nvSpPr>
          <p:cNvPr id="133" name="TextBox 132">
            <a:extLst>
              <a:ext uri="{FF2B5EF4-FFF2-40B4-BE49-F238E27FC236}">
                <a16:creationId xmlns:a16="http://schemas.microsoft.com/office/drawing/2014/main" id="{97BA1F04-C9BF-3F3D-8964-1EF040BFEEBC}"/>
              </a:ext>
            </a:extLst>
          </p:cNvPr>
          <p:cNvSpPr txBox="1"/>
          <p:nvPr/>
        </p:nvSpPr>
        <p:spPr>
          <a:xfrm>
            <a:off x="4320333" y="5617763"/>
            <a:ext cx="1786364" cy="430887"/>
          </a:xfrm>
          <a:prstGeom prst="rect">
            <a:avLst/>
          </a:prstGeom>
          <a:noFill/>
        </p:spPr>
        <p:txBody>
          <a:bodyPr wrap="square" rtlCol="0">
            <a:spAutoFit/>
          </a:bodyPr>
          <a:lstStyle/>
          <a:p>
            <a:r>
              <a:rPr lang="en-US" sz="1100" dirty="0"/>
              <a:t>20’x10’ battery container hosting 500 kW &amp; 1 MWh</a:t>
            </a:r>
          </a:p>
        </p:txBody>
      </p:sp>
    </p:spTree>
    <p:extLst>
      <p:ext uri="{BB962C8B-B14F-4D97-AF65-F5344CB8AC3E}">
        <p14:creationId xmlns:p14="http://schemas.microsoft.com/office/powerpoint/2010/main" val="1988323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F5548-2BB7-E0DD-CD5D-FBAEE6A4B8C8}"/>
              </a:ext>
            </a:extLst>
          </p:cNvPr>
          <p:cNvSpPr>
            <a:spLocks noGrp="1"/>
          </p:cNvSpPr>
          <p:nvPr>
            <p:ph type="title"/>
          </p:nvPr>
        </p:nvSpPr>
        <p:spPr/>
        <p:txBody>
          <a:bodyPr>
            <a:normAutofit/>
          </a:bodyPr>
          <a:lstStyle/>
          <a:p>
            <a:r>
              <a:rPr lang="en-US" sz="2400" dirty="0"/>
              <a:t>Sierra Blanca energy system layout – Scenario C</a:t>
            </a:r>
          </a:p>
        </p:txBody>
      </p:sp>
      <p:cxnSp>
        <p:nvCxnSpPr>
          <p:cNvPr id="4" name="Straight Connector 3">
            <a:extLst>
              <a:ext uri="{FF2B5EF4-FFF2-40B4-BE49-F238E27FC236}">
                <a16:creationId xmlns:a16="http://schemas.microsoft.com/office/drawing/2014/main" id="{A32654F0-6815-9ECB-045E-189EE6E40887}"/>
              </a:ext>
            </a:extLst>
          </p:cNvPr>
          <p:cNvCxnSpPr>
            <a:cxnSpLocks/>
          </p:cNvCxnSpPr>
          <p:nvPr/>
        </p:nvCxnSpPr>
        <p:spPr>
          <a:xfrm flipV="1">
            <a:off x="493059" y="4841709"/>
            <a:ext cx="8369001" cy="3559"/>
          </a:xfrm>
          <a:prstGeom prst="line">
            <a:avLst/>
          </a:prstGeom>
          <a:ln w="57150">
            <a:solidFill>
              <a:srgbClr val="CC66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29C6C6C-F7DE-A4FA-C301-65D0C24BCD22}"/>
              </a:ext>
            </a:extLst>
          </p:cNvPr>
          <p:cNvCxnSpPr>
            <a:cxnSpLocks/>
          </p:cNvCxnSpPr>
          <p:nvPr/>
        </p:nvCxnSpPr>
        <p:spPr>
          <a:xfrm flipV="1">
            <a:off x="5587236" y="2792549"/>
            <a:ext cx="0" cy="2054664"/>
          </a:xfrm>
          <a:prstGeom prst="line">
            <a:avLst/>
          </a:prstGeom>
          <a:ln w="57150">
            <a:solidFill>
              <a:srgbClr val="CC66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3356B33-31B5-9A1C-3FAC-F3B142AA14C4}"/>
              </a:ext>
            </a:extLst>
          </p:cNvPr>
          <p:cNvCxnSpPr>
            <a:cxnSpLocks/>
          </p:cNvCxnSpPr>
          <p:nvPr/>
        </p:nvCxnSpPr>
        <p:spPr>
          <a:xfrm flipV="1">
            <a:off x="1337968" y="2411949"/>
            <a:ext cx="0" cy="2446540"/>
          </a:xfrm>
          <a:prstGeom prst="line">
            <a:avLst/>
          </a:prstGeom>
          <a:ln w="57150">
            <a:solidFill>
              <a:srgbClr val="CC66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5256419-DE85-1B9D-914C-785D616B3E81}"/>
              </a:ext>
            </a:extLst>
          </p:cNvPr>
          <p:cNvCxnSpPr>
            <a:cxnSpLocks/>
          </p:cNvCxnSpPr>
          <p:nvPr/>
        </p:nvCxnSpPr>
        <p:spPr>
          <a:xfrm flipV="1">
            <a:off x="3509649" y="1322440"/>
            <a:ext cx="0" cy="3550818"/>
          </a:xfrm>
          <a:prstGeom prst="line">
            <a:avLst/>
          </a:prstGeom>
          <a:ln w="57150">
            <a:solidFill>
              <a:srgbClr val="CC66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E6382D2-E8FE-49F4-5C3A-E12780793056}"/>
              </a:ext>
            </a:extLst>
          </p:cNvPr>
          <p:cNvCxnSpPr>
            <a:cxnSpLocks/>
          </p:cNvCxnSpPr>
          <p:nvPr/>
        </p:nvCxnSpPr>
        <p:spPr>
          <a:xfrm flipH="1">
            <a:off x="3525354" y="1990207"/>
            <a:ext cx="1445499" cy="0"/>
          </a:xfrm>
          <a:prstGeom prst="line">
            <a:avLst/>
          </a:prstGeom>
          <a:ln w="57150">
            <a:solidFill>
              <a:srgbClr val="CC6600"/>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81" name="Group 80">
            <a:extLst>
              <a:ext uri="{FF2B5EF4-FFF2-40B4-BE49-F238E27FC236}">
                <a16:creationId xmlns:a16="http://schemas.microsoft.com/office/drawing/2014/main" id="{BC2DB258-96E5-1E66-842A-F129D08438BA}"/>
              </a:ext>
            </a:extLst>
          </p:cNvPr>
          <p:cNvGrpSpPr/>
          <p:nvPr/>
        </p:nvGrpSpPr>
        <p:grpSpPr>
          <a:xfrm>
            <a:off x="541775" y="2586362"/>
            <a:ext cx="645459" cy="2034788"/>
            <a:chOff x="541775" y="2925859"/>
            <a:chExt cx="645459" cy="2034788"/>
          </a:xfrm>
        </p:grpSpPr>
        <p:grpSp>
          <p:nvGrpSpPr>
            <p:cNvPr id="20" name="Group 19">
              <a:extLst>
                <a:ext uri="{FF2B5EF4-FFF2-40B4-BE49-F238E27FC236}">
                  <a16:creationId xmlns:a16="http://schemas.microsoft.com/office/drawing/2014/main" id="{E3C75F00-619B-0AA7-4E4F-4EFFC546A206}"/>
                </a:ext>
              </a:extLst>
            </p:cNvPr>
            <p:cNvGrpSpPr/>
            <p:nvPr/>
          </p:nvGrpSpPr>
          <p:grpSpPr>
            <a:xfrm>
              <a:off x="541775" y="4539306"/>
              <a:ext cx="645459" cy="421341"/>
              <a:chOff x="1192306" y="5423647"/>
              <a:chExt cx="645459" cy="421341"/>
            </a:xfrm>
          </p:grpSpPr>
          <p:sp>
            <p:nvSpPr>
              <p:cNvPr id="18" name="Rectangle 17">
                <a:extLst>
                  <a:ext uri="{FF2B5EF4-FFF2-40B4-BE49-F238E27FC236}">
                    <a16:creationId xmlns:a16="http://schemas.microsoft.com/office/drawing/2014/main" id="{1F099B87-6209-6441-36F1-3F08577E3F9C}"/>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BA1236F-6083-44BC-41EA-E8302D5460C6}"/>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541E2083-8061-F3AE-B395-D23D68CF275D}"/>
                </a:ext>
              </a:extLst>
            </p:cNvPr>
            <p:cNvGrpSpPr/>
            <p:nvPr/>
          </p:nvGrpSpPr>
          <p:grpSpPr>
            <a:xfrm>
              <a:off x="541775" y="4001491"/>
              <a:ext cx="645459" cy="421341"/>
              <a:chOff x="1192306" y="5423647"/>
              <a:chExt cx="645459" cy="421341"/>
            </a:xfrm>
          </p:grpSpPr>
          <p:sp>
            <p:nvSpPr>
              <p:cNvPr id="22" name="Rectangle 21">
                <a:extLst>
                  <a:ext uri="{FF2B5EF4-FFF2-40B4-BE49-F238E27FC236}">
                    <a16:creationId xmlns:a16="http://schemas.microsoft.com/office/drawing/2014/main" id="{CADCEAAF-85A0-CDB0-04CA-71EBB3C59FEF}"/>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D228049-68DA-BA0E-70A3-75C085EE89D7}"/>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6A3370D-94E7-E069-F5CC-F8617116A484}"/>
                </a:ext>
              </a:extLst>
            </p:cNvPr>
            <p:cNvGrpSpPr/>
            <p:nvPr/>
          </p:nvGrpSpPr>
          <p:grpSpPr>
            <a:xfrm>
              <a:off x="541775" y="3463675"/>
              <a:ext cx="645459" cy="421341"/>
              <a:chOff x="1192306" y="5423647"/>
              <a:chExt cx="645459" cy="421341"/>
            </a:xfrm>
          </p:grpSpPr>
          <p:sp>
            <p:nvSpPr>
              <p:cNvPr id="25" name="Rectangle 24">
                <a:extLst>
                  <a:ext uri="{FF2B5EF4-FFF2-40B4-BE49-F238E27FC236}">
                    <a16:creationId xmlns:a16="http://schemas.microsoft.com/office/drawing/2014/main" id="{4EAA1311-5F2A-0D16-4611-3A16BAE9674A}"/>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4C04C23-0E07-3CF6-26BD-EA05897553F3}"/>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FB370FC5-7F92-0E64-E2BB-C61066E0F5B2}"/>
                </a:ext>
              </a:extLst>
            </p:cNvPr>
            <p:cNvGrpSpPr/>
            <p:nvPr/>
          </p:nvGrpSpPr>
          <p:grpSpPr>
            <a:xfrm>
              <a:off x="541775" y="2925859"/>
              <a:ext cx="645459" cy="421341"/>
              <a:chOff x="1192306" y="5423647"/>
              <a:chExt cx="645459" cy="421341"/>
            </a:xfrm>
          </p:grpSpPr>
          <p:sp>
            <p:nvSpPr>
              <p:cNvPr id="28" name="Rectangle 27">
                <a:extLst>
                  <a:ext uri="{FF2B5EF4-FFF2-40B4-BE49-F238E27FC236}">
                    <a16:creationId xmlns:a16="http://schemas.microsoft.com/office/drawing/2014/main" id="{861E95D9-8F8D-97A4-C4AD-9A5EFC3ECCD5}"/>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51EAACD-8348-C496-EAAB-27EE6F8E2DCF}"/>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2" name="Group 81">
            <a:extLst>
              <a:ext uri="{FF2B5EF4-FFF2-40B4-BE49-F238E27FC236}">
                <a16:creationId xmlns:a16="http://schemas.microsoft.com/office/drawing/2014/main" id="{86C3F4EA-F433-BE53-28A0-412A7FE559BD}"/>
              </a:ext>
            </a:extLst>
          </p:cNvPr>
          <p:cNvGrpSpPr/>
          <p:nvPr/>
        </p:nvGrpSpPr>
        <p:grpSpPr>
          <a:xfrm>
            <a:off x="1501001" y="2595322"/>
            <a:ext cx="645459" cy="2034788"/>
            <a:chOff x="1465141" y="2934819"/>
            <a:chExt cx="645459" cy="2034788"/>
          </a:xfrm>
        </p:grpSpPr>
        <p:grpSp>
          <p:nvGrpSpPr>
            <p:cNvPr id="30" name="Group 29">
              <a:extLst>
                <a:ext uri="{FF2B5EF4-FFF2-40B4-BE49-F238E27FC236}">
                  <a16:creationId xmlns:a16="http://schemas.microsoft.com/office/drawing/2014/main" id="{93DFB1A9-B418-201A-3830-92798545EA32}"/>
                </a:ext>
              </a:extLst>
            </p:cNvPr>
            <p:cNvGrpSpPr/>
            <p:nvPr/>
          </p:nvGrpSpPr>
          <p:grpSpPr>
            <a:xfrm>
              <a:off x="1465141" y="4548266"/>
              <a:ext cx="645459" cy="421341"/>
              <a:chOff x="1192306" y="5423647"/>
              <a:chExt cx="645459" cy="421341"/>
            </a:xfrm>
          </p:grpSpPr>
          <p:sp>
            <p:nvSpPr>
              <p:cNvPr id="31" name="Rectangle 30">
                <a:extLst>
                  <a:ext uri="{FF2B5EF4-FFF2-40B4-BE49-F238E27FC236}">
                    <a16:creationId xmlns:a16="http://schemas.microsoft.com/office/drawing/2014/main" id="{E318A086-DDBC-5ACE-535D-EB59EE1CA242}"/>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64D8DA0-3755-1029-C011-904B7CB70328}"/>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36877595-BC90-EABD-3DDD-6B0619619D06}"/>
                </a:ext>
              </a:extLst>
            </p:cNvPr>
            <p:cNvGrpSpPr/>
            <p:nvPr/>
          </p:nvGrpSpPr>
          <p:grpSpPr>
            <a:xfrm>
              <a:off x="1465141" y="4010451"/>
              <a:ext cx="645459" cy="421341"/>
              <a:chOff x="1192306" y="5423647"/>
              <a:chExt cx="645459" cy="421341"/>
            </a:xfrm>
          </p:grpSpPr>
          <p:sp>
            <p:nvSpPr>
              <p:cNvPr id="34" name="Rectangle 33">
                <a:extLst>
                  <a:ext uri="{FF2B5EF4-FFF2-40B4-BE49-F238E27FC236}">
                    <a16:creationId xmlns:a16="http://schemas.microsoft.com/office/drawing/2014/main" id="{36D5E7A8-035F-B8C5-A232-5AF192C1BA6B}"/>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F983D5D7-82C4-7AAD-5FAD-027791A14F7F}"/>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3BAB920-BED5-69DF-E3B2-CE267C484E2B}"/>
                </a:ext>
              </a:extLst>
            </p:cNvPr>
            <p:cNvGrpSpPr/>
            <p:nvPr/>
          </p:nvGrpSpPr>
          <p:grpSpPr>
            <a:xfrm>
              <a:off x="1465141" y="3472635"/>
              <a:ext cx="645459" cy="421341"/>
              <a:chOff x="1192306" y="5423647"/>
              <a:chExt cx="645459" cy="421341"/>
            </a:xfrm>
          </p:grpSpPr>
          <p:sp>
            <p:nvSpPr>
              <p:cNvPr id="37" name="Rectangle 36">
                <a:extLst>
                  <a:ext uri="{FF2B5EF4-FFF2-40B4-BE49-F238E27FC236}">
                    <a16:creationId xmlns:a16="http://schemas.microsoft.com/office/drawing/2014/main" id="{80D71F94-60CC-5E36-22F9-1A8C8DA48F9C}"/>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4EAFAD08-857C-3D2C-F0C0-9C975668B15E}"/>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8FF6C1D7-4E8B-3EE5-201E-9A12D5CF5F7E}"/>
                </a:ext>
              </a:extLst>
            </p:cNvPr>
            <p:cNvGrpSpPr/>
            <p:nvPr/>
          </p:nvGrpSpPr>
          <p:grpSpPr>
            <a:xfrm>
              <a:off x="1465141" y="2934819"/>
              <a:ext cx="645459" cy="421341"/>
              <a:chOff x="1192306" y="5423647"/>
              <a:chExt cx="645459" cy="421341"/>
            </a:xfrm>
          </p:grpSpPr>
          <p:sp>
            <p:nvSpPr>
              <p:cNvPr id="40" name="Rectangle 39">
                <a:extLst>
                  <a:ext uri="{FF2B5EF4-FFF2-40B4-BE49-F238E27FC236}">
                    <a16:creationId xmlns:a16="http://schemas.microsoft.com/office/drawing/2014/main" id="{A1A06AD3-3479-8437-6B2E-7EC42B4EBAAD}"/>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CFC62875-0779-8212-0FD3-2A45806FAB7A}"/>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2" name="Group 41">
            <a:extLst>
              <a:ext uri="{FF2B5EF4-FFF2-40B4-BE49-F238E27FC236}">
                <a16:creationId xmlns:a16="http://schemas.microsoft.com/office/drawing/2014/main" id="{B05A6BFD-2CB4-8A19-13E2-F668DD74C3E9}"/>
              </a:ext>
            </a:extLst>
          </p:cNvPr>
          <p:cNvGrpSpPr/>
          <p:nvPr/>
        </p:nvGrpSpPr>
        <p:grpSpPr>
          <a:xfrm rot="19986537">
            <a:off x="1525529" y="1947698"/>
            <a:ext cx="645459" cy="421341"/>
            <a:chOff x="1192306" y="5423647"/>
            <a:chExt cx="645459" cy="421341"/>
          </a:xfrm>
        </p:grpSpPr>
        <p:sp>
          <p:nvSpPr>
            <p:cNvPr id="43" name="Rectangle 42">
              <a:extLst>
                <a:ext uri="{FF2B5EF4-FFF2-40B4-BE49-F238E27FC236}">
                  <a16:creationId xmlns:a16="http://schemas.microsoft.com/office/drawing/2014/main" id="{EFFDD562-B19F-176C-0940-5CCA2F629CE2}"/>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A35BFE17-F21F-4D26-45C0-A7E5BC70B3C0}"/>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2">
            <a:extLst>
              <a:ext uri="{FF2B5EF4-FFF2-40B4-BE49-F238E27FC236}">
                <a16:creationId xmlns:a16="http://schemas.microsoft.com/office/drawing/2014/main" id="{AA469C7C-E4A4-F599-77C4-F7C49F5DE254}"/>
              </a:ext>
            </a:extLst>
          </p:cNvPr>
          <p:cNvGrpSpPr/>
          <p:nvPr/>
        </p:nvGrpSpPr>
        <p:grpSpPr>
          <a:xfrm>
            <a:off x="2567801" y="1492665"/>
            <a:ext cx="645464" cy="3137450"/>
            <a:chOff x="2567801" y="1832162"/>
            <a:chExt cx="645464" cy="3137450"/>
          </a:xfrm>
        </p:grpSpPr>
        <p:grpSp>
          <p:nvGrpSpPr>
            <p:cNvPr id="45" name="Group 44">
              <a:extLst>
                <a:ext uri="{FF2B5EF4-FFF2-40B4-BE49-F238E27FC236}">
                  <a16:creationId xmlns:a16="http://schemas.microsoft.com/office/drawing/2014/main" id="{1D7C4F31-B5BE-C183-D716-097B8214A5F9}"/>
                </a:ext>
              </a:extLst>
            </p:cNvPr>
            <p:cNvGrpSpPr/>
            <p:nvPr/>
          </p:nvGrpSpPr>
          <p:grpSpPr>
            <a:xfrm>
              <a:off x="2567806" y="4548271"/>
              <a:ext cx="645459" cy="421341"/>
              <a:chOff x="1192306" y="5423647"/>
              <a:chExt cx="645459" cy="421341"/>
            </a:xfrm>
          </p:grpSpPr>
          <p:sp>
            <p:nvSpPr>
              <p:cNvPr id="46" name="Rectangle 45">
                <a:extLst>
                  <a:ext uri="{FF2B5EF4-FFF2-40B4-BE49-F238E27FC236}">
                    <a16:creationId xmlns:a16="http://schemas.microsoft.com/office/drawing/2014/main" id="{6C4B6A98-61D5-3CDB-A66E-DB21F4B7BB8C}"/>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9675F0BF-B6A6-EF9C-1363-2F5D60922C59}"/>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6DBEC291-00B1-4A4C-77D9-DFCFA10073D0}"/>
                </a:ext>
              </a:extLst>
            </p:cNvPr>
            <p:cNvGrpSpPr/>
            <p:nvPr/>
          </p:nvGrpSpPr>
          <p:grpSpPr>
            <a:xfrm>
              <a:off x="2567806" y="4005050"/>
              <a:ext cx="645459" cy="421341"/>
              <a:chOff x="1192306" y="5423647"/>
              <a:chExt cx="645459" cy="421341"/>
            </a:xfrm>
          </p:grpSpPr>
          <p:sp>
            <p:nvSpPr>
              <p:cNvPr id="49" name="Rectangle 48">
                <a:extLst>
                  <a:ext uri="{FF2B5EF4-FFF2-40B4-BE49-F238E27FC236}">
                    <a16:creationId xmlns:a16="http://schemas.microsoft.com/office/drawing/2014/main" id="{970EF668-3E75-7994-D48E-83F2C89CA82C}"/>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9430FC3-227D-43B4-CC6B-3800F5107691}"/>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DADDEE4A-6B39-BE33-1DFD-63F9A3367461}"/>
                </a:ext>
              </a:extLst>
            </p:cNvPr>
            <p:cNvGrpSpPr/>
            <p:nvPr/>
          </p:nvGrpSpPr>
          <p:grpSpPr>
            <a:xfrm>
              <a:off x="2567806" y="3461828"/>
              <a:ext cx="645459" cy="421341"/>
              <a:chOff x="1192306" y="5423647"/>
              <a:chExt cx="645459" cy="421341"/>
            </a:xfrm>
          </p:grpSpPr>
          <p:sp>
            <p:nvSpPr>
              <p:cNvPr id="52" name="Rectangle 51">
                <a:extLst>
                  <a:ext uri="{FF2B5EF4-FFF2-40B4-BE49-F238E27FC236}">
                    <a16:creationId xmlns:a16="http://schemas.microsoft.com/office/drawing/2014/main" id="{81145BB9-03A7-DA44-339A-6576352085A3}"/>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86596CDB-B40E-C086-1A65-BC937D453E18}"/>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B5F9EF3A-DE8A-1199-8AFD-C0F3E5A25689}"/>
                </a:ext>
              </a:extLst>
            </p:cNvPr>
            <p:cNvGrpSpPr/>
            <p:nvPr/>
          </p:nvGrpSpPr>
          <p:grpSpPr>
            <a:xfrm>
              <a:off x="2567806" y="2918606"/>
              <a:ext cx="645459" cy="421341"/>
              <a:chOff x="1192306" y="5423647"/>
              <a:chExt cx="645459" cy="421341"/>
            </a:xfrm>
          </p:grpSpPr>
          <p:sp>
            <p:nvSpPr>
              <p:cNvPr id="55" name="Rectangle 54">
                <a:extLst>
                  <a:ext uri="{FF2B5EF4-FFF2-40B4-BE49-F238E27FC236}">
                    <a16:creationId xmlns:a16="http://schemas.microsoft.com/office/drawing/2014/main" id="{5386B272-98A7-2AF0-9CDD-1E5877022788}"/>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56F6D8BB-6074-1E9A-B1F9-68E480B2F956}"/>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962103F5-EDE2-63B5-8B5D-868A94A9FD3D}"/>
                </a:ext>
              </a:extLst>
            </p:cNvPr>
            <p:cNvGrpSpPr/>
            <p:nvPr/>
          </p:nvGrpSpPr>
          <p:grpSpPr>
            <a:xfrm>
              <a:off x="2567801" y="2375384"/>
              <a:ext cx="645459" cy="421341"/>
              <a:chOff x="1192306" y="5423647"/>
              <a:chExt cx="645459" cy="421341"/>
            </a:xfrm>
          </p:grpSpPr>
          <p:sp>
            <p:nvSpPr>
              <p:cNvPr id="58" name="Rectangle 57">
                <a:extLst>
                  <a:ext uri="{FF2B5EF4-FFF2-40B4-BE49-F238E27FC236}">
                    <a16:creationId xmlns:a16="http://schemas.microsoft.com/office/drawing/2014/main" id="{4598375B-92F1-DA60-317C-F8680E93DFDF}"/>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D3915D-10E1-105D-3720-27143297FEA5}"/>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3F912493-DB75-B279-21FB-6A74D5E08FA4}"/>
                </a:ext>
              </a:extLst>
            </p:cNvPr>
            <p:cNvGrpSpPr/>
            <p:nvPr/>
          </p:nvGrpSpPr>
          <p:grpSpPr>
            <a:xfrm>
              <a:off x="2567801" y="1832162"/>
              <a:ext cx="645459" cy="421341"/>
              <a:chOff x="1192306" y="5423647"/>
              <a:chExt cx="645459" cy="421341"/>
            </a:xfrm>
          </p:grpSpPr>
          <p:sp>
            <p:nvSpPr>
              <p:cNvPr id="61" name="Rectangle 60">
                <a:extLst>
                  <a:ext uri="{FF2B5EF4-FFF2-40B4-BE49-F238E27FC236}">
                    <a16:creationId xmlns:a16="http://schemas.microsoft.com/office/drawing/2014/main" id="{273CA6B4-6850-C525-364C-1035321C3897}"/>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D5388C14-BADC-2719-9233-7F0E7701B046}"/>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3164764F-C5B1-2104-AF84-0DDBAB081E0D}"/>
              </a:ext>
            </a:extLst>
          </p:cNvPr>
          <p:cNvGrpSpPr/>
          <p:nvPr/>
        </p:nvGrpSpPr>
        <p:grpSpPr>
          <a:xfrm>
            <a:off x="3778043" y="4217739"/>
            <a:ext cx="645459" cy="421341"/>
            <a:chOff x="1192306" y="5423647"/>
            <a:chExt cx="645459" cy="421341"/>
          </a:xfrm>
        </p:grpSpPr>
        <p:sp>
          <p:nvSpPr>
            <p:cNvPr id="64" name="Rectangle 63">
              <a:extLst>
                <a:ext uri="{FF2B5EF4-FFF2-40B4-BE49-F238E27FC236}">
                  <a16:creationId xmlns:a16="http://schemas.microsoft.com/office/drawing/2014/main" id="{790E269F-18D9-B1A9-7DA6-124BFD7DB907}"/>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1FEBACB6-7A5B-4B42-4D39-EBF2680C0233}"/>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500C66C9-096E-1E20-06D7-6EBEF822E4E1}"/>
              </a:ext>
            </a:extLst>
          </p:cNvPr>
          <p:cNvGrpSpPr/>
          <p:nvPr/>
        </p:nvGrpSpPr>
        <p:grpSpPr>
          <a:xfrm>
            <a:off x="3764010" y="3546044"/>
            <a:ext cx="645459" cy="421341"/>
            <a:chOff x="1192306" y="5423647"/>
            <a:chExt cx="645459" cy="421341"/>
          </a:xfrm>
        </p:grpSpPr>
        <p:sp>
          <p:nvSpPr>
            <p:cNvPr id="67" name="Rectangle 66">
              <a:extLst>
                <a:ext uri="{FF2B5EF4-FFF2-40B4-BE49-F238E27FC236}">
                  <a16:creationId xmlns:a16="http://schemas.microsoft.com/office/drawing/2014/main" id="{C283E528-FE1D-EAB7-8BEE-82FA6497A43C}"/>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8DABE4A7-BB95-DF81-8411-1C52F866238B}"/>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6EEE6BDD-17B1-63F7-32DC-592B168D9AB4}"/>
              </a:ext>
            </a:extLst>
          </p:cNvPr>
          <p:cNvGrpSpPr/>
          <p:nvPr/>
        </p:nvGrpSpPr>
        <p:grpSpPr>
          <a:xfrm>
            <a:off x="3764010" y="2873989"/>
            <a:ext cx="645459" cy="421341"/>
            <a:chOff x="1192306" y="5423647"/>
            <a:chExt cx="645459" cy="421341"/>
          </a:xfrm>
        </p:grpSpPr>
        <p:sp>
          <p:nvSpPr>
            <p:cNvPr id="70" name="Rectangle 69">
              <a:extLst>
                <a:ext uri="{FF2B5EF4-FFF2-40B4-BE49-F238E27FC236}">
                  <a16:creationId xmlns:a16="http://schemas.microsoft.com/office/drawing/2014/main" id="{F8EA1490-B471-76C0-F8CC-267CB2DF7D48}"/>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AA9B7037-FFD8-4C9D-5217-4FE641A87035}"/>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4C350069-6871-2943-F234-0766771D6B18}"/>
              </a:ext>
            </a:extLst>
          </p:cNvPr>
          <p:cNvGrpSpPr/>
          <p:nvPr/>
        </p:nvGrpSpPr>
        <p:grpSpPr>
          <a:xfrm>
            <a:off x="3787000" y="2245044"/>
            <a:ext cx="645459" cy="421341"/>
            <a:chOff x="1192306" y="5423647"/>
            <a:chExt cx="645459" cy="421341"/>
          </a:xfrm>
        </p:grpSpPr>
        <p:sp>
          <p:nvSpPr>
            <p:cNvPr id="73" name="Rectangle 72">
              <a:extLst>
                <a:ext uri="{FF2B5EF4-FFF2-40B4-BE49-F238E27FC236}">
                  <a16:creationId xmlns:a16="http://schemas.microsoft.com/office/drawing/2014/main" id="{867D6583-6A91-4437-38BC-B1EC6AF8C0E3}"/>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7D75A0A0-4FC1-B0B3-6030-D9BAF58F5AFD}"/>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7420A00-D734-BC8A-3931-FFE21FA4E800}"/>
              </a:ext>
            </a:extLst>
          </p:cNvPr>
          <p:cNvGrpSpPr/>
          <p:nvPr/>
        </p:nvGrpSpPr>
        <p:grpSpPr>
          <a:xfrm>
            <a:off x="4648124" y="1322440"/>
            <a:ext cx="645459" cy="421341"/>
            <a:chOff x="1192306" y="5423647"/>
            <a:chExt cx="645459" cy="421341"/>
          </a:xfrm>
        </p:grpSpPr>
        <p:sp>
          <p:nvSpPr>
            <p:cNvPr id="76" name="Rectangle 75">
              <a:extLst>
                <a:ext uri="{FF2B5EF4-FFF2-40B4-BE49-F238E27FC236}">
                  <a16:creationId xmlns:a16="http://schemas.microsoft.com/office/drawing/2014/main" id="{5A010437-2739-D389-62EF-DBEB422903BA}"/>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DDE93B8B-5DC1-8D24-82AE-D504782C0C8E}"/>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DD91C47C-1B66-B0B3-9765-17D57294DE8E}"/>
              </a:ext>
            </a:extLst>
          </p:cNvPr>
          <p:cNvGrpSpPr/>
          <p:nvPr/>
        </p:nvGrpSpPr>
        <p:grpSpPr>
          <a:xfrm>
            <a:off x="3772975" y="1322440"/>
            <a:ext cx="645459" cy="421341"/>
            <a:chOff x="1192306" y="5423647"/>
            <a:chExt cx="645459" cy="421341"/>
          </a:xfrm>
        </p:grpSpPr>
        <p:sp>
          <p:nvSpPr>
            <p:cNvPr id="79" name="Rectangle 78">
              <a:extLst>
                <a:ext uri="{FF2B5EF4-FFF2-40B4-BE49-F238E27FC236}">
                  <a16:creationId xmlns:a16="http://schemas.microsoft.com/office/drawing/2014/main" id="{B860331D-D851-13BD-7297-1A0BA61BC4FE}"/>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EF51ADF4-46EF-4F67-6F98-652C3B2AF24E}"/>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a:extLst>
              <a:ext uri="{FF2B5EF4-FFF2-40B4-BE49-F238E27FC236}">
                <a16:creationId xmlns:a16="http://schemas.microsoft.com/office/drawing/2014/main" id="{09C039DD-A274-088C-EEA8-634FB66D7D7E}"/>
              </a:ext>
            </a:extLst>
          </p:cNvPr>
          <p:cNvGrpSpPr/>
          <p:nvPr/>
        </p:nvGrpSpPr>
        <p:grpSpPr>
          <a:xfrm>
            <a:off x="4657084" y="2245806"/>
            <a:ext cx="645459" cy="421341"/>
            <a:chOff x="1192306" y="5423647"/>
            <a:chExt cx="645459" cy="421341"/>
          </a:xfrm>
        </p:grpSpPr>
        <p:sp>
          <p:nvSpPr>
            <p:cNvPr id="86" name="Rectangle 85">
              <a:extLst>
                <a:ext uri="{FF2B5EF4-FFF2-40B4-BE49-F238E27FC236}">
                  <a16:creationId xmlns:a16="http://schemas.microsoft.com/office/drawing/2014/main" id="{8E55FF53-5341-FE38-3981-01C21536AC67}"/>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055BA5AB-CC0D-16E3-CF3E-E186397AC2C3}"/>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a:extLst>
              <a:ext uri="{FF2B5EF4-FFF2-40B4-BE49-F238E27FC236}">
                <a16:creationId xmlns:a16="http://schemas.microsoft.com/office/drawing/2014/main" id="{8DA12B05-C225-A692-6E7C-83671DF6A466}"/>
              </a:ext>
            </a:extLst>
          </p:cNvPr>
          <p:cNvGrpSpPr/>
          <p:nvPr/>
        </p:nvGrpSpPr>
        <p:grpSpPr>
          <a:xfrm>
            <a:off x="4683478" y="4217734"/>
            <a:ext cx="645459" cy="421341"/>
            <a:chOff x="1192306" y="5423647"/>
            <a:chExt cx="645459" cy="421341"/>
          </a:xfrm>
        </p:grpSpPr>
        <p:sp>
          <p:nvSpPr>
            <p:cNvPr id="89" name="Rectangle 88">
              <a:extLst>
                <a:ext uri="{FF2B5EF4-FFF2-40B4-BE49-F238E27FC236}">
                  <a16:creationId xmlns:a16="http://schemas.microsoft.com/office/drawing/2014/main" id="{59099685-12DD-62F4-77D5-6AA174DEAACB}"/>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88826777-4F55-B808-9AEC-0954409F4542}"/>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0">
            <a:extLst>
              <a:ext uri="{FF2B5EF4-FFF2-40B4-BE49-F238E27FC236}">
                <a16:creationId xmlns:a16="http://schemas.microsoft.com/office/drawing/2014/main" id="{8E3F0765-483A-68A7-64CE-09CDF394AEDE}"/>
              </a:ext>
            </a:extLst>
          </p:cNvPr>
          <p:cNvGrpSpPr/>
          <p:nvPr/>
        </p:nvGrpSpPr>
        <p:grpSpPr>
          <a:xfrm>
            <a:off x="4669445" y="3546039"/>
            <a:ext cx="645459" cy="421341"/>
            <a:chOff x="1192306" y="5423647"/>
            <a:chExt cx="645459" cy="421341"/>
          </a:xfrm>
        </p:grpSpPr>
        <p:sp>
          <p:nvSpPr>
            <p:cNvPr id="92" name="Rectangle 91">
              <a:extLst>
                <a:ext uri="{FF2B5EF4-FFF2-40B4-BE49-F238E27FC236}">
                  <a16:creationId xmlns:a16="http://schemas.microsoft.com/office/drawing/2014/main" id="{1AD4B33E-727F-1F5C-CEDD-A4B76774FC8C}"/>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E985C4E4-4902-36E2-9265-B03F963B5E61}"/>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FBD55920-364A-7AC3-CE8C-B240D26FFE51}"/>
              </a:ext>
            </a:extLst>
          </p:cNvPr>
          <p:cNvGrpSpPr/>
          <p:nvPr/>
        </p:nvGrpSpPr>
        <p:grpSpPr>
          <a:xfrm>
            <a:off x="4669445" y="2873984"/>
            <a:ext cx="645459" cy="421341"/>
            <a:chOff x="1192306" y="5423647"/>
            <a:chExt cx="645459" cy="421341"/>
          </a:xfrm>
        </p:grpSpPr>
        <p:sp>
          <p:nvSpPr>
            <p:cNvPr id="95" name="Rectangle 94">
              <a:extLst>
                <a:ext uri="{FF2B5EF4-FFF2-40B4-BE49-F238E27FC236}">
                  <a16:creationId xmlns:a16="http://schemas.microsoft.com/office/drawing/2014/main" id="{4AA85E2F-F05A-C53A-14D9-76AEA651AE79}"/>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A68AD5EF-9810-9E35-57CF-17F6D54850D0}"/>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a:extLst>
              <a:ext uri="{FF2B5EF4-FFF2-40B4-BE49-F238E27FC236}">
                <a16:creationId xmlns:a16="http://schemas.microsoft.com/office/drawing/2014/main" id="{2944C434-E409-2E03-B1AC-5181FCB57DF9}"/>
              </a:ext>
            </a:extLst>
          </p:cNvPr>
          <p:cNvGrpSpPr/>
          <p:nvPr/>
        </p:nvGrpSpPr>
        <p:grpSpPr>
          <a:xfrm>
            <a:off x="5843825" y="2873984"/>
            <a:ext cx="659492" cy="1765091"/>
            <a:chOff x="5843825" y="3213481"/>
            <a:chExt cx="659492" cy="1765091"/>
          </a:xfrm>
        </p:grpSpPr>
        <p:grpSp>
          <p:nvGrpSpPr>
            <p:cNvPr id="98" name="Group 97">
              <a:extLst>
                <a:ext uri="{FF2B5EF4-FFF2-40B4-BE49-F238E27FC236}">
                  <a16:creationId xmlns:a16="http://schemas.microsoft.com/office/drawing/2014/main" id="{1729946E-8F8F-6C8C-67D7-13218ED3EC48}"/>
                </a:ext>
              </a:extLst>
            </p:cNvPr>
            <p:cNvGrpSpPr/>
            <p:nvPr/>
          </p:nvGrpSpPr>
          <p:grpSpPr>
            <a:xfrm>
              <a:off x="5857858" y="4557231"/>
              <a:ext cx="645459" cy="421341"/>
              <a:chOff x="1192306" y="5423647"/>
              <a:chExt cx="645459" cy="421341"/>
            </a:xfrm>
          </p:grpSpPr>
          <p:sp>
            <p:nvSpPr>
              <p:cNvPr id="99" name="Rectangle 98">
                <a:extLst>
                  <a:ext uri="{FF2B5EF4-FFF2-40B4-BE49-F238E27FC236}">
                    <a16:creationId xmlns:a16="http://schemas.microsoft.com/office/drawing/2014/main" id="{DB227E1B-0FD0-CC1C-FBC4-887386C30C98}"/>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3AF45943-43B3-A2BF-B70B-3EF3A2C95DBE}"/>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a:extLst>
                <a:ext uri="{FF2B5EF4-FFF2-40B4-BE49-F238E27FC236}">
                  <a16:creationId xmlns:a16="http://schemas.microsoft.com/office/drawing/2014/main" id="{83E6B4D9-0220-3C58-C9E6-A3F37D7ACD1F}"/>
                </a:ext>
              </a:extLst>
            </p:cNvPr>
            <p:cNvGrpSpPr/>
            <p:nvPr/>
          </p:nvGrpSpPr>
          <p:grpSpPr>
            <a:xfrm>
              <a:off x="5843825" y="3885536"/>
              <a:ext cx="645459" cy="421341"/>
              <a:chOff x="1192306" y="5423647"/>
              <a:chExt cx="645459" cy="421341"/>
            </a:xfrm>
          </p:grpSpPr>
          <p:sp>
            <p:nvSpPr>
              <p:cNvPr id="102" name="Rectangle 101">
                <a:extLst>
                  <a:ext uri="{FF2B5EF4-FFF2-40B4-BE49-F238E27FC236}">
                    <a16:creationId xmlns:a16="http://schemas.microsoft.com/office/drawing/2014/main" id="{5BC7C8F2-B3AB-6E13-BFD3-569F4593A07D}"/>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01B0A446-052D-10E5-23BE-B4293F562481}"/>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523C16C0-CBDE-1207-E488-8B2FFC382FBA}"/>
                </a:ext>
              </a:extLst>
            </p:cNvPr>
            <p:cNvGrpSpPr/>
            <p:nvPr/>
          </p:nvGrpSpPr>
          <p:grpSpPr>
            <a:xfrm>
              <a:off x="5843825" y="3213481"/>
              <a:ext cx="645459" cy="421341"/>
              <a:chOff x="1192306" y="5423647"/>
              <a:chExt cx="645459" cy="421341"/>
            </a:xfrm>
          </p:grpSpPr>
          <p:sp>
            <p:nvSpPr>
              <p:cNvPr id="105" name="Rectangle 104">
                <a:extLst>
                  <a:ext uri="{FF2B5EF4-FFF2-40B4-BE49-F238E27FC236}">
                    <a16:creationId xmlns:a16="http://schemas.microsoft.com/office/drawing/2014/main" id="{0594EB9C-5A2C-AC86-2D72-FFD5F3A3872C}"/>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7C2D18F0-7FFD-F95D-36CF-E265E9EE011A}"/>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8" name="Group 107">
            <a:extLst>
              <a:ext uri="{FF2B5EF4-FFF2-40B4-BE49-F238E27FC236}">
                <a16:creationId xmlns:a16="http://schemas.microsoft.com/office/drawing/2014/main" id="{8E21E5A4-09D5-39BE-71CE-3CCDAB756CC7}"/>
              </a:ext>
            </a:extLst>
          </p:cNvPr>
          <p:cNvGrpSpPr/>
          <p:nvPr/>
        </p:nvGrpSpPr>
        <p:grpSpPr>
          <a:xfrm>
            <a:off x="6740296" y="2873984"/>
            <a:ext cx="659492" cy="1765091"/>
            <a:chOff x="5843825" y="3213481"/>
            <a:chExt cx="659492" cy="1765091"/>
          </a:xfrm>
        </p:grpSpPr>
        <p:grpSp>
          <p:nvGrpSpPr>
            <p:cNvPr id="109" name="Group 108">
              <a:extLst>
                <a:ext uri="{FF2B5EF4-FFF2-40B4-BE49-F238E27FC236}">
                  <a16:creationId xmlns:a16="http://schemas.microsoft.com/office/drawing/2014/main" id="{5755CC14-6864-09D1-9DD8-E72CF4FF6251}"/>
                </a:ext>
              </a:extLst>
            </p:cNvPr>
            <p:cNvGrpSpPr/>
            <p:nvPr/>
          </p:nvGrpSpPr>
          <p:grpSpPr>
            <a:xfrm>
              <a:off x="5857858" y="4557231"/>
              <a:ext cx="645459" cy="421341"/>
              <a:chOff x="1192306" y="5423647"/>
              <a:chExt cx="645459" cy="421341"/>
            </a:xfrm>
          </p:grpSpPr>
          <p:sp>
            <p:nvSpPr>
              <p:cNvPr id="116" name="Rectangle 115">
                <a:extLst>
                  <a:ext uri="{FF2B5EF4-FFF2-40B4-BE49-F238E27FC236}">
                    <a16:creationId xmlns:a16="http://schemas.microsoft.com/office/drawing/2014/main" id="{12B1E528-6CF4-B064-BEEA-0416428BD5D0}"/>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933745C-9074-FCBB-BF7B-630E0EBAAD90}"/>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0FBF2A5D-16B6-81E2-671B-AA67D95D3EE7}"/>
                </a:ext>
              </a:extLst>
            </p:cNvPr>
            <p:cNvGrpSpPr/>
            <p:nvPr/>
          </p:nvGrpSpPr>
          <p:grpSpPr>
            <a:xfrm>
              <a:off x="5843825" y="3885536"/>
              <a:ext cx="645459" cy="421341"/>
              <a:chOff x="1192306" y="5423647"/>
              <a:chExt cx="645459" cy="421341"/>
            </a:xfrm>
          </p:grpSpPr>
          <p:sp>
            <p:nvSpPr>
              <p:cNvPr id="114" name="Rectangle 113">
                <a:extLst>
                  <a:ext uri="{FF2B5EF4-FFF2-40B4-BE49-F238E27FC236}">
                    <a16:creationId xmlns:a16="http://schemas.microsoft.com/office/drawing/2014/main" id="{CDFC5430-9BB7-DD53-C449-F44EE5AC10A4}"/>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94A1566D-A9BB-A1D8-5BF8-BE6B875C4FE1}"/>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25235E9B-FA3D-B520-5892-C8469F6F6B64}"/>
                </a:ext>
              </a:extLst>
            </p:cNvPr>
            <p:cNvGrpSpPr/>
            <p:nvPr/>
          </p:nvGrpSpPr>
          <p:grpSpPr>
            <a:xfrm>
              <a:off x="5843825" y="3213481"/>
              <a:ext cx="645459" cy="421341"/>
              <a:chOff x="1192306" y="5423647"/>
              <a:chExt cx="645459" cy="421341"/>
            </a:xfrm>
          </p:grpSpPr>
          <p:sp>
            <p:nvSpPr>
              <p:cNvPr id="112" name="Rectangle 111">
                <a:extLst>
                  <a:ext uri="{FF2B5EF4-FFF2-40B4-BE49-F238E27FC236}">
                    <a16:creationId xmlns:a16="http://schemas.microsoft.com/office/drawing/2014/main" id="{97F9E35D-18A5-0BDB-D78D-06B1A56EA97A}"/>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9C647434-28D3-01D3-98C7-8314C56EBA1D}"/>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8" name="Group 117">
            <a:extLst>
              <a:ext uri="{FF2B5EF4-FFF2-40B4-BE49-F238E27FC236}">
                <a16:creationId xmlns:a16="http://schemas.microsoft.com/office/drawing/2014/main" id="{0215D57C-A1E5-BD83-692E-03BC11502D77}"/>
              </a:ext>
            </a:extLst>
          </p:cNvPr>
          <p:cNvGrpSpPr/>
          <p:nvPr/>
        </p:nvGrpSpPr>
        <p:grpSpPr>
          <a:xfrm>
            <a:off x="7762271" y="2873984"/>
            <a:ext cx="659492" cy="1765091"/>
            <a:chOff x="5843825" y="3213481"/>
            <a:chExt cx="659492" cy="1765091"/>
          </a:xfrm>
        </p:grpSpPr>
        <p:grpSp>
          <p:nvGrpSpPr>
            <p:cNvPr id="119" name="Group 118">
              <a:extLst>
                <a:ext uri="{FF2B5EF4-FFF2-40B4-BE49-F238E27FC236}">
                  <a16:creationId xmlns:a16="http://schemas.microsoft.com/office/drawing/2014/main" id="{F9CC4C69-61A0-D3D8-832F-B57902FB7EF7}"/>
                </a:ext>
              </a:extLst>
            </p:cNvPr>
            <p:cNvGrpSpPr/>
            <p:nvPr/>
          </p:nvGrpSpPr>
          <p:grpSpPr>
            <a:xfrm>
              <a:off x="5857858" y="4557231"/>
              <a:ext cx="645459" cy="421341"/>
              <a:chOff x="1192306" y="5423647"/>
              <a:chExt cx="645459" cy="421341"/>
            </a:xfrm>
          </p:grpSpPr>
          <p:sp>
            <p:nvSpPr>
              <p:cNvPr id="126" name="Rectangle 125">
                <a:extLst>
                  <a:ext uri="{FF2B5EF4-FFF2-40B4-BE49-F238E27FC236}">
                    <a16:creationId xmlns:a16="http://schemas.microsoft.com/office/drawing/2014/main" id="{BD3FE780-EAB2-0496-AAC9-67FB26756BE7}"/>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2E91C387-9AAA-AD31-7E72-5F17713219D3}"/>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F9412504-B1FC-D66E-5939-D0BF897D4195}"/>
                </a:ext>
              </a:extLst>
            </p:cNvPr>
            <p:cNvGrpSpPr/>
            <p:nvPr/>
          </p:nvGrpSpPr>
          <p:grpSpPr>
            <a:xfrm>
              <a:off x="5843825" y="3885536"/>
              <a:ext cx="645459" cy="421341"/>
              <a:chOff x="1192306" y="5423647"/>
              <a:chExt cx="645459" cy="421341"/>
            </a:xfrm>
          </p:grpSpPr>
          <p:sp>
            <p:nvSpPr>
              <p:cNvPr id="124" name="Rectangle 123">
                <a:extLst>
                  <a:ext uri="{FF2B5EF4-FFF2-40B4-BE49-F238E27FC236}">
                    <a16:creationId xmlns:a16="http://schemas.microsoft.com/office/drawing/2014/main" id="{A6B77764-3D73-6944-3C01-7DE1120ABF38}"/>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A8D28761-6180-3C10-3727-8F18EF74FBD5}"/>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3E366329-BC58-8AD2-C0C6-49B86F9274BE}"/>
                </a:ext>
              </a:extLst>
            </p:cNvPr>
            <p:cNvGrpSpPr/>
            <p:nvPr/>
          </p:nvGrpSpPr>
          <p:grpSpPr>
            <a:xfrm>
              <a:off x="5843825" y="3213481"/>
              <a:ext cx="645459" cy="421341"/>
              <a:chOff x="1192306" y="5423647"/>
              <a:chExt cx="645459" cy="421341"/>
            </a:xfrm>
          </p:grpSpPr>
          <p:sp>
            <p:nvSpPr>
              <p:cNvPr id="122" name="Rectangle 121">
                <a:extLst>
                  <a:ext uri="{FF2B5EF4-FFF2-40B4-BE49-F238E27FC236}">
                    <a16:creationId xmlns:a16="http://schemas.microsoft.com/office/drawing/2014/main" id="{4F0B4CD5-11AC-1E97-A272-3A0F740F4690}"/>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C1FA3178-4051-8092-4DFA-6F2724FA03E1}"/>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128" name="Straight Connector 127">
            <a:extLst>
              <a:ext uri="{FF2B5EF4-FFF2-40B4-BE49-F238E27FC236}">
                <a16:creationId xmlns:a16="http://schemas.microsoft.com/office/drawing/2014/main" id="{19175759-791A-3D9E-B28A-2127D302B645}"/>
              </a:ext>
            </a:extLst>
          </p:cNvPr>
          <p:cNvCxnSpPr>
            <a:cxnSpLocks/>
          </p:cNvCxnSpPr>
          <p:nvPr/>
        </p:nvCxnSpPr>
        <p:spPr>
          <a:xfrm flipV="1">
            <a:off x="7577407" y="2810474"/>
            <a:ext cx="0" cy="2054664"/>
          </a:xfrm>
          <a:prstGeom prst="line">
            <a:avLst/>
          </a:prstGeom>
          <a:ln w="57150">
            <a:solidFill>
              <a:srgbClr val="CC6600"/>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129" name="Group 128">
            <a:extLst>
              <a:ext uri="{FF2B5EF4-FFF2-40B4-BE49-F238E27FC236}">
                <a16:creationId xmlns:a16="http://schemas.microsoft.com/office/drawing/2014/main" id="{6F4B9B32-63BC-7DC4-797D-027E9625015E}"/>
              </a:ext>
            </a:extLst>
          </p:cNvPr>
          <p:cNvGrpSpPr/>
          <p:nvPr/>
        </p:nvGrpSpPr>
        <p:grpSpPr>
          <a:xfrm>
            <a:off x="2054901" y="5767305"/>
            <a:ext cx="645459" cy="421341"/>
            <a:chOff x="1192306" y="5423647"/>
            <a:chExt cx="645459" cy="421341"/>
          </a:xfrm>
        </p:grpSpPr>
        <p:sp>
          <p:nvSpPr>
            <p:cNvPr id="130" name="Rectangle 129">
              <a:extLst>
                <a:ext uri="{FF2B5EF4-FFF2-40B4-BE49-F238E27FC236}">
                  <a16:creationId xmlns:a16="http://schemas.microsoft.com/office/drawing/2014/main" id="{841CAC1E-7AF3-D49B-CAD5-4D75C1347CFE}"/>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4971BDF0-B95C-4AB0-416D-A3886FDED2D0}"/>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6" name="TextBox 145">
            <a:extLst>
              <a:ext uri="{FF2B5EF4-FFF2-40B4-BE49-F238E27FC236}">
                <a16:creationId xmlns:a16="http://schemas.microsoft.com/office/drawing/2014/main" id="{0464F87C-1B1F-231A-668C-003999D847ED}"/>
              </a:ext>
            </a:extLst>
          </p:cNvPr>
          <p:cNvSpPr txBox="1"/>
          <p:nvPr/>
        </p:nvSpPr>
        <p:spPr>
          <a:xfrm>
            <a:off x="877020" y="5313001"/>
            <a:ext cx="938814" cy="369332"/>
          </a:xfrm>
          <a:prstGeom prst="rect">
            <a:avLst/>
          </a:prstGeom>
          <a:noFill/>
        </p:spPr>
        <p:txBody>
          <a:bodyPr wrap="square" rtlCol="0">
            <a:spAutoFit/>
          </a:bodyPr>
          <a:lstStyle/>
          <a:p>
            <a:r>
              <a:rPr lang="en-US" dirty="0"/>
              <a:t>Legend</a:t>
            </a:r>
          </a:p>
        </p:txBody>
      </p:sp>
      <p:grpSp>
        <p:nvGrpSpPr>
          <p:cNvPr id="16" name="Group 15">
            <a:extLst>
              <a:ext uri="{FF2B5EF4-FFF2-40B4-BE49-F238E27FC236}">
                <a16:creationId xmlns:a16="http://schemas.microsoft.com/office/drawing/2014/main" id="{2F49773E-F5BA-590E-04A2-64A8ACEE572D}"/>
              </a:ext>
            </a:extLst>
          </p:cNvPr>
          <p:cNvGrpSpPr/>
          <p:nvPr/>
        </p:nvGrpSpPr>
        <p:grpSpPr>
          <a:xfrm>
            <a:off x="5703643" y="5869429"/>
            <a:ext cx="2123577" cy="261610"/>
            <a:chOff x="6048342" y="6079158"/>
            <a:chExt cx="2123577" cy="261610"/>
          </a:xfrm>
        </p:grpSpPr>
        <p:cxnSp>
          <p:nvCxnSpPr>
            <p:cNvPr id="13" name="Straight Connector 12">
              <a:extLst>
                <a:ext uri="{FF2B5EF4-FFF2-40B4-BE49-F238E27FC236}">
                  <a16:creationId xmlns:a16="http://schemas.microsoft.com/office/drawing/2014/main" id="{81FD3BA3-1CCE-C140-758D-C1EE7AB671BB}"/>
                </a:ext>
              </a:extLst>
            </p:cNvPr>
            <p:cNvCxnSpPr>
              <a:cxnSpLocks/>
            </p:cNvCxnSpPr>
            <p:nvPr/>
          </p:nvCxnSpPr>
          <p:spPr>
            <a:xfrm flipH="1">
              <a:off x="6048342" y="6209963"/>
              <a:ext cx="593349" cy="0"/>
            </a:xfrm>
            <a:prstGeom prst="line">
              <a:avLst/>
            </a:prstGeom>
            <a:ln w="44450">
              <a:solidFill>
                <a:srgbClr val="CC66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BDAEAED-8532-AD8E-0696-D9C95B4CBA5A}"/>
                </a:ext>
              </a:extLst>
            </p:cNvPr>
            <p:cNvSpPr txBox="1"/>
            <p:nvPr/>
          </p:nvSpPr>
          <p:spPr>
            <a:xfrm>
              <a:off x="6590236" y="6079158"/>
              <a:ext cx="1581683" cy="261610"/>
            </a:xfrm>
            <a:prstGeom prst="rect">
              <a:avLst/>
            </a:prstGeom>
            <a:noFill/>
          </p:spPr>
          <p:txBody>
            <a:bodyPr wrap="square" rtlCol="0">
              <a:spAutoFit/>
            </a:bodyPr>
            <a:lstStyle/>
            <a:p>
              <a:r>
                <a:rPr lang="en-US" sz="1100" dirty="0"/>
                <a:t>SoCalGas line</a:t>
              </a:r>
            </a:p>
          </p:txBody>
        </p:sp>
      </p:grpSp>
      <p:sp>
        <p:nvSpPr>
          <p:cNvPr id="5" name="TextBox 4">
            <a:extLst>
              <a:ext uri="{FF2B5EF4-FFF2-40B4-BE49-F238E27FC236}">
                <a16:creationId xmlns:a16="http://schemas.microsoft.com/office/drawing/2014/main" id="{5F58C476-29D2-42E7-5B6B-7069E174DC76}"/>
              </a:ext>
            </a:extLst>
          </p:cNvPr>
          <p:cNvSpPr txBox="1"/>
          <p:nvPr/>
        </p:nvSpPr>
        <p:spPr>
          <a:xfrm>
            <a:off x="2688396" y="5489934"/>
            <a:ext cx="2416346" cy="938719"/>
          </a:xfrm>
          <a:prstGeom prst="rect">
            <a:avLst/>
          </a:prstGeom>
          <a:noFill/>
        </p:spPr>
        <p:txBody>
          <a:bodyPr wrap="square" rtlCol="0">
            <a:spAutoFit/>
          </a:bodyPr>
          <a:lstStyle/>
          <a:p>
            <a:r>
              <a:rPr lang="en-US" sz="1100" dirty="0"/>
              <a:t>Average house with average Solar Microgrid plus standard gas generator:</a:t>
            </a:r>
          </a:p>
          <a:p>
            <a:pPr marL="171450" indent="-171450">
              <a:buFont typeface="Arial" panose="020B0604020202020204" pitchFamily="34" charset="0"/>
              <a:buChar char="•"/>
            </a:pPr>
            <a:r>
              <a:rPr lang="en-US" sz="1100" dirty="0"/>
              <a:t>16.6 kWdc solar </a:t>
            </a:r>
          </a:p>
          <a:p>
            <a:pPr marL="171450" indent="-171450">
              <a:buFont typeface="Arial" panose="020B0604020202020204" pitchFamily="34" charset="0"/>
              <a:buChar char="•"/>
            </a:pPr>
            <a:r>
              <a:rPr lang="en-US" sz="1100" dirty="0"/>
              <a:t>5 kWac / 13.2 kWh battery</a:t>
            </a:r>
          </a:p>
          <a:p>
            <a:pPr marL="171450" indent="-171450">
              <a:buFont typeface="Arial" panose="020B0604020202020204" pitchFamily="34" charset="0"/>
              <a:buChar char="•"/>
            </a:pPr>
            <a:r>
              <a:rPr lang="en-US" sz="1100" dirty="0"/>
              <a:t>26 kWac gas generator</a:t>
            </a:r>
          </a:p>
        </p:txBody>
      </p:sp>
    </p:spTree>
    <p:extLst>
      <p:ext uri="{BB962C8B-B14F-4D97-AF65-F5344CB8AC3E}">
        <p14:creationId xmlns:p14="http://schemas.microsoft.com/office/powerpoint/2010/main" val="2852365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extBox 2"/>
          <p:cNvSpPr txBox="1">
            <a:spLocks noChangeArrowheads="1"/>
          </p:cNvSpPr>
          <p:nvPr/>
        </p:nvSpPr>
        <p:spPr bwMode="auto">
          <a:xfrm>
            <a:off x="1928813" y="2947988"/>
            <a:ext cx="184150" cy="369887"/>
          </a:xfrm>
          <a:prstGeom prst="rect">
            <a:avLst/>
          </a:prstGeom>
          <a:noFill/>
          <a:ln w="9525">
            <a:noFill/>
            <a:miter lim="800000"/>
            <a:headEnd/>
            <a:tailEnd/>
          </a:ln>
        </p:spPr>
        <p:txBody>
          <a:bodyPr wrap="non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itchFamily="34" charset="0"/>
              <a:ea typeface="MS PGothic" panose="020B0600070205080204" pitchFamily="34" charset="-128"/>
              <a:cs typeface="+mn-cs"/>
            </a:endParaRPr>
          </a:p>
        </p:txBody>
      </p:sp>
      <p:sp>
        <p:nvSpPr>
          <p:cNvPr id="5" name="TextBox 4">
            <a:extLst>
              <a:ext uri="{FF2B5EF4-FFF2-40B4-BE49-F238E27FC236}">
                <a16:creationId xmlns:a16="http://schemas.microsoft.com/office/drawing/2014/main" id="{5E6FA373-DDC9-D845-A5A0-55790830EF06}"/>
              </a:ext>
            </a:extLst>
          </p:cNvPr>
          <p:cNvSpPr txBox="1"/>
          <p:nvPr/>
        </p:nvSpPr>
        <p:spPr>
          <a:xfrm>
            <a:off x="266690" y="1120676"/>
            <a:ext cx="8610620" cy="4955203"/>
          </a:xfrm>
          <a:prstGeom prst="rect">
            <a:avLst/>
          </a:prstGeom>
          <a:noFill/>
        </p:spPr>
        <p:txBody>
          <a:bodyPr wrap="square" rtlCol="0">
            <a:spAutoFit/>
          </a:bodyPr>
          <a:lstStyle/>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r>
              <a:rPr lang="en-US" sz="2800" dirty="0"/>
              <a:t>Solar sizing &amp; siting</a:t>
            </a:r>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p:txBody>
      </p:sp>
      <p:sp>
        <p:nvSpPr>
          <p:cNvPr id="7" name="Google Shape;125;p5">
            <a:extLst>
              <a:ext uri="{FF2B5EF4-FFF2-40B4-BE49-F238E27FC236}">
                <a16:creationId xmlns:a16="http://schemas.microsoft.com/office/drawing/2014/main" id="{67800C7B-EC81-8DE4-D232-80B9B292E61F}"/>
              </a:ext>
            </a:extLst>
          </p:cNvPr>
          <p:cNvSpPr txBox="1"/>
          <p:nvPr/>
        </p:nvSpPr>
        <p:spPr>
          <a:xfrm>
            <a:off x="0" y="0"/>
            <a:ext cx="7315200" cy="762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200" b="1" i="0" u="none" strike="noStrike" cap="none" dirty="0">
                <a:solidFill>
                  <a:schemeClr val="lt1"/>
                </a:solidFill>
                <a:latin typeface="Arial"/>
                <a:ea typeface="Arial"/>
                <a:cs typeface="Arial"/>
                <a:sym typeface="Arial"/>
              </a:rPr>
              <a:t>Solar sizing &amp; siting</a:t>
            </a:r>
            <a:endParaRPr sz="2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80663375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20726</TotalTime>
  <Words>1440</Words>
  <Application>Microsoft Office PowerPoint</Application>
  <PresentationFormat>On-screen Show (4:3)</PresentationFormat>
  <Paragraphs>339</Paragraphs>
  <Slides>34</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Calibri Light</vt:lpstr>
      <vt:lpstr>Courier New</vt:lpstr>
      <vt:lpstr>GT America</vt:lpstr>
      <vt:lpstr>Helvetica</vt:lpstr>
      <vt:lpstr>Office Theme</vt:lpstr>
      <vt:lpstr>PowerPoint Presentation</vt:lpstr>
      <vt:lpstr>PowerPoint Presentation</vt:lpstr>
      <vt:lpstr>Menifee solar community provides local example</vt:lpstr>
      <vt:lpstr>34-home Sierra Blanca community</vt:lpstr>
      <vt:lpstr>Sierra Blanca energy system scenarios</vt:lpstr>
      <vt:lpstr>Sierra Blanca energy system layout – Scenario A</vt:lpstr>
      <vt:lpstr>Sierra Blanca energy system layout – Scenario B</vt:lpstr>
      <vt:lpstr>Sierra Blanca energy system layout – Scenario C</vt:lpstr>
      <vt:lpstr>PowerPoint Presentation</vt:lpstr>
      <vt:lpstr>Solar sizing per Sierra Blanca home</vt:lpstr>
      <vt:lpstr>Lot 18 – Plan 2B w 16.4 kWdc solar (close to Scenario B average home)</vt:lpstr>
      <vt:lpstr>PowerPoint Presentation</vt:lpstr>
      <vt:lpstr>Sierra Blanca provided appliance list vs bottom up load profile appliance list</vt:lpstr>
      <vt:lpstr>Scenario A, B, and C appliance lists</vt:lpstr>
      <vt:lpstr>PowerPoint Presentation</vt:lpstr>
      <vt:lpstr>PowerPoint Presentation</vt:lpstr>
      <vt:lpstr>PowerPoint Presentation</vt:lpstr>
      <vt:lpstr>Scenario A:  654 kW solar and 1,340 kW &amp; 2,898 kWh BESS across the community</vt:lpstr>
      <vt:lpstr>Scenario B:  564 kW solar and 1.17 MW &amp; 2.45 MWh BESS across the community</vt:lpstr>
      <vt:lpstr>Scenario C:  16.6 kW solar (average), 5 kW &amp; 13.2 kWh BESS, and 26 kW gas generator per home</vt:lpstr>
      <vt:lpstr>PowerPoint Presentation</vt:lpstr>
      <vt:lpstr>Federal and state tax benefits </vt:lpstr>
      <vt:lpstr>Grid connected economics with tax benefits for the Scenario A average home </vt:lpstr>
      <vt:lpstr>Inflation Reduction Act (IRA) electrification incentives</vt:lpstr>
      <vt:lpstr>Comparison to IID as utility with no Solar Microgrid</vt:lpstr>
      <vt:lpstr>Comparison to SCE as utility with no Solar Microgrid</vt:lpstr>
      <vt:lpstr>Comparison to SDG&amp;E as utility no Solar Microgrid</vt:lpstr>
      <vt:lpstr>CEC forecast natural gas prices, baseline case</vt:lpstr>
      <vt:lpstr>PowerPoint Presentation</vt:lpstr>
      <vt:lpstr>PowerPoint Presentation</vt:lpstr>
      <vt:lpstr>PowerPoint Presentation</vt:lpstr>
      <vt:lpstr>Sierra Blanca property boundary items</vt:lpstr>
      <vt:lpstr>Solar sizing and generation per 1,000 sf by orientation type</vt:lpstr>
      <vt:lpstr>Think vertical to maximize winter solar production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Sierra Blanca conceptual layout</dc:title>
  <dc:creator>bob</dc:creator>
  <cp:lastModifiedBy>Sierra Dall</cp:lastModifiedBy>
  <cp:revision>47</cp:revision>
  <cp:lastPrinted>2023-08-30T18:28:46Z</cp:lastPrinted>
  <dcterms:created xsi:type="dcterms:W3CDTF">2023-07-14T20:12:59Z</dcterms:created>
  <dcterms:modified xsi:type="dcterms:W3CDTF">2023-10-26T14:34:39Z</dcterms:modified>
</cp:coreProperties>
</file>