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259" r:id="rId4"/>
    <p:sldId id="260" r:id="rId5"/>
    <p:sldId id="261" r:id="rId6"/>
    <p:sldId id="307" r:id="rId7"/>
    <p:sldId id="308" r:id="rId8"/>
    <p:sldId id="265" r:id="rId9"/>
    <p:sldId id="267" r:id="rId10"/>
    <p:sldId id="294" r:id="rId11"/>
    <p:sldId id="296" r:id="rId12"/>
    <p:sldId id="297" r:id="rId13"/>
    <p:sldId id="304" r:id="rId14"/>
    <p:sldId id="305" r:id="rId15"/>
    <p:sldId id="293" r:id="rId16"/>
    <p:sldId id="275" r:id="rId17"/>
    <p:sldId id="262" r:id="rId18"/>
    <p:sldId id="301" r:id="rId19"/>
    <p:sldId id="302" r:id="rId20"/>
    <p:sldId id="303" r:id="rId21"/>
    <p:sldId id="310" r:id="rId22"/>
    <p:sldId id="3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134"/>
  </p:normalViewPr>
  <p:slideViewPr>
    <p:cSldViewPr snapToGrid="0">
      <p:cViewPr varScale="1">
        <p:scale>
          <a:sx n="62" d="100"/>
          <a:sy n="62" d="100"/>
        </p:scale>
        <p:origin x="180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7F06-105C-E44D-8828-1DADB5A72440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FD88-BD76-E04A-83C1-B4A5A84D7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7b07e0d9f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7b07e0d9f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07b07e0d9f_1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07b07e0d9f_1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7b07e0d9f_1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7b07e0d9f_1_8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b07e0d9f_1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7b07e0d9f_1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268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0852a010e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0852a010e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377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f03f4891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f03f4891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41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01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We’re still tracking overall signed contract rates from registrations but so far:</a:t>
            </a: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Texas: ~5%</a:t>
            </a: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DMV: ~15%</a:t>
            </a: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CO: ~7 to 10% (early stages)</a:t>
            </a: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Texas, once a year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DMV, once or twice a year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Denver, twice a year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/>
              <a:t>More municipalities coming in 2024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1" i="0" u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Understand consumer attitudes based on market research and experience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Transform customer insights into compelling communication campaigns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Implement large scale education/information/awareness campaigns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/>
              <a:t>Provide clear and impartial information; no cost to register, no obligation to proceed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1" i="0" u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Understand consumer attitudes based on market research and experience (over 1.1M households have registered for iChoosr programs)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Transform customer insights into compelling communication campaigns (UX testing, A/B testing, etc.)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Implement large scale education/information/awareness campaigns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 sz="2400"/>
              <a:t>Provide clear and impartial information; no cost to register, no obligation to proceed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1" i="0" u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Provide a personalized &amp; fully online offer for a solar installation by a qualified installer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b="0" i="0" u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Manage customer service, online and via domestic call center</a:t>
            </a: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b07e0d9f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7b07e0d9f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0852a010e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0852a010e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5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7b07e0d9f_1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7b07e0d9f_1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52a010e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52a010e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7b07e0d9f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7b07e0d9f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852a010e0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852a010e0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180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0852a010e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0852a010e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410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7b07e0d9f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7b07e0d9f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7b07e0d9f_1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7b07e0d9f_1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0852a010e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0852a010e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76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6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20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38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816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423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82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74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611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529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32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67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38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69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376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6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3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5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66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72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6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02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906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151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0" y="1728125"/>
            <a:ext cx="9144000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Aggregation of municipalities for purchasing power and/or influence</a:t>
            </a:r>
            <a:endParaRPr sz="5000" dirty="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925" y="353625"/>
            <a:ext cx="2288150" cy="7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03934">
            <a:off x="5834700" y="4016046"/>
            <a:ext cx="3092370" cy="2205742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867">
            <a:off x="229425" y="4085358"/>
            <a:ext cx="2750400" cy="206710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2"/>
          <a:stretch/>
        </p:blipFill>
        <p:spPr>
          <a:xfrm rot="578242">
            <a:off x="2709573" y="4247350"/>
            <a:ext cx="3420075" cy="25704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0226" y="0"/>
            <a:ext cx="36437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3"/>
          <p:cNvSpPr txBox="1"/>
          <p:nvPr/>
        </p:nvSpPr>
        <p:spPr>
          <a:xfrm>
            <a:off x="242425" y="276175"/>
            <a:ext cx="69849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Why join a solar co-op?</a:t>
            </a:r>
            <a:endParaRPr sz="350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461" name="Google Shape;461;p53"/>
          <p:cNvCxnSpPr/>
          <p:nvPr/>
        </p:nvCxnSpPr>
        <p:spPr>
          <a:xfrm>
            <a:off x="375625" y="945775"/>
            <a:ext cx="46548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2" name="Google Shape;462;p53"/>
          <p:cNvSpPr txBox="1"/>
          <p:nvPr/>
        </p:nvSpPr>
        <p:spPr>
          <a:xfrm>
            <a:off x="223225" y="1227300"/>
            <a:ext cx="4807200" cy="431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Poppins"/>
              <a:buChar char="●"/>
            </a:pPr>
            <a:r>
              <a:rPr lang="en" sz="2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Best value on installation</a:t>
            </a:r>
            <a:endParaRPr sz="2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Poppins"/>
              <a:buChar char="●"/>
            </a:pPr>
            <a:r>
              <a:rPr lang="en" sz="2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Support throughout the process</a:t>
            </a:r>
            <a:endParaRPr sz="2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Poppins"/>
              <a:buChar char="●"/>
            </a:pPr>
            <a:r>
              <a:rPr lang="en" sz="2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Connect with fellow solar enthusiasts</a:t>
            </a:r>
            <a:endParaRPr sz="2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Poppins"/>
              <a:buChar char="●"/>
            </a:pPr>
            <a:r>
              <a:rPr lang="en" sz="2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Become part of growing solar movement</a:t>
            </a:r>
            <a:endParaRPr sz="2500" dirty="0">
              <a:solidFill>
                <a:srgbClr val="4343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"/>
          <p:cNvSpPr/>
          <p:nvPr/>
        </p:nvSpPr>
        <p:spPr>
          <a:xfrm>
            <a:off x="335550" y="1283525"/>
            <a:ext cx="2673900" cy="5125800"/>
          </a:xfrm>
          <a:prstGeom prst="rect">
            <a:avLst/>
          </a:prstGeom>
          <a:noFill/>
          <a:ln w="19050" cap="flat" cmpd="sng">
            <a:solidFill>
              <a:srgbClr val="EA8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4"/>
          <p:cNvSpPr/>
          <p:nvPr/>
        </p:nvSpPr>
        <p:spPr>
          <a:xfrm>
            <a:off x="3235045" y="1291929"/>
            <a:ext cx="2673900" cy="5125800"/>
          </a:xfrm>
          <a:prstGeom prst="rect">
            <a:avLst/>
          </a:prstGeom>
          <a:noFill/>
          <a:ln w="19050" cap="flat" cmpd="sng">
            <a:solidFill>
              <a:srgbClr val="EB5E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4"/>
          <p:cNvSpPr/>
          <p:nvPr/>
        </p:nvSpPr>
        <p:spPr>
          <a:xfrm>
            <a:off x="6134539" y="1291929"/>
            <a:ext cx="2673900" cy="5125800"/>
          </a:xfrm>
          <a:prstGeom prst="rect">
            <a:avLst/>
          </a:prstGeom>
          <a:noFill/>
          <a:ln w="19050" cap="flat" cmpd="sng">
            <a:solidFill>
              <a:srgbClr val="CC41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335550" y="1291925"/>
            <a:ext cx="2673900" cy="492600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Months 1-2</a:t>
            </a:r>
            <a:endParaRPr sz="2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71" name="Google Shape;471;p54"/>
          <p:cNvSpPr txBox="1"/>
          <p:nvPr/>
        </p:nvSpPr>
        <p:spPr>
          <a:xfrm>
            <a:off x="3235042" y="1291925"/>
            <a:ext cx="2673900" cy="492600"/>
          </a:xfrm>
          <a:prstGeom prst="rect">
            <a:avLst/>
          </a:prstGeom>
          <a:solidFill>
            <a:srgbClr val="EB5E2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Month 3</a:t>
            </a:r>
            <a:endParaRPr sz="2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72" name="Google Shape;472;p54"/>
          <p:cNvSpPr txBox="1"/>
          <p:nvPr/>
        </p:nvSpPr>
        <p:spPr>
          <a:xfrm>
            <a:off x="6134565" y="1291925"/>
            <a:ext cx="2673900" cy="492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Months 4-8</a:t>
            </a:r>
            <a:endParaRPr sz="20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73" name="Google Shape;473;p54"/>
          <p:cNvSpPr txBox="1"/>
          <p:nvPr/>
        </p:nvSpPr>
        <p:spPr>
          <a:xfrm>
            <a:off x="335580" y="1823537"/>
            <a:ext cx="26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LEARN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Attend a free solar co-op info session.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p54"/>
          <p:cNvSpPr txBox="1"/>
          <p:nvPr/>
        </p:nvSpPr>
        <p:spPr>
          <a:xfrm>
            <a:off x="3293462" y="1835600"/>
            <a:ext cx="2557200" cy="462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25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SELECT INSTALLER</a:t>
            </a:r>
            <a:endParaRPr sz="2000" b="1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Once the co-op has 30 members, they choose the solar installer.</a:t>
            </a:r>
            <a:endParaRPr sz="1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Solar United Neighbors issues a competitive RFP for solar installers on behalf of the solar co-op. We review bids &amp; check references. </a:t>
            </a:r>
            <a:endParaRPr sz="1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600" dirty="0">
              <a:solidFill>
                <a:srgbClr val="434343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434343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Then, volunteer co-op members review bids &amp; select one installer.</a:t>
            </a:r>
            <a:endParaRPr sz="2200" dirty="0">
              <a:solidFill>
                <a:srgbClr val="434343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5" name="Google Shape;475;p54"/>
          <p:cNvSpPr txBox="1"/>
          <p:nvPr/>
        </p:nvSpPr>
        <p:spPr>
          <a:xfrm>
            <a:off x="335580" y="3293074"/>
            <a:ext cx="2673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SIGN UP ONLINE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Become a co-op member! It’s free to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sign up. </a:t>
            </a:r>
            <a:endParaRPr sz="15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54"/>
          <p:cNvSpPr txBox="1"/>
          <p:nvPr/>
        </p:nvSpPr>
        <p:spPr>
          <a:xfrm>
            <a:off x="335580" y="4956710"/>
            <a:ext cx="26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SPREAD THE WORD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Invite neighbors &amp; friends to join!</a:t>
            </a:r>
            <a:endParaRPr sz="1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7" name="Google Shape;477;p54"/>
          <p:cNvSpPr txBox="1"/>
          <p:nvPr/>
        </p:nvSpPr>
        <p:spPr>
          <a:xfrm>
            <a:off x="6134534" y="2004249"/>
            <a:ext cx="267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SIGN UP DEADLINE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Last chance to join.</a:t>
            </a:r>
            <a:endParaRPr sz="1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8" name="Google Shape;478;p54"/>
          <p:cNvSpPr txBox="1"/>
          <p:nvPr/>
        </p:nvSpPr>
        <p:spPr>
          <a:xfrm>
            <a:off x="6134534" y="2557499"/>
            <a:ext cx="26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PROPOSAL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Co-op pricing, customized for you.</a:t>
            </a:r>
            <a:endParaRPr sz="1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9" name="Google Shape;479;p54"/>
          <p:cNvSpPr txBox="1"/>
          <p:nvPr/>
        </p:nvSpPr>
        <p:spPr>
          <a:xfrm>
            <a:off x="6134565" y="3647573"/>
            <a:ext cx="267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SIGN CONTRACT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with the installer</a:t>
            </a:r>
            <a:endParaRPr sz="1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0" name="Google Shape;480;p54"/>
          <p:cNvSpPr txBox="1"/>
          <p:nvPr/>
        </p:nvSpPr>
        <p:spPr>
          <a:xfrm>
            <a:off x="6134534" y="4588685"/>
            <a:ext cx="267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INSTALLATION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p54"/>
          <p:cNvSpPr/>
          <p:nvPr/>
        </p:nvSpPr>
        <p:spPr>
          <a:xfrm>
            <a:off x="7292275" y="1803925"/>
            <a:ext cx="358500" cy="279900"/>
          </a:xfrm>
          <a:prstGeom prst="star5">
            <a:avLst>
              <a:gd name="adj" fmla="val 22485"/>
              <a:gd name="hf" fmla="val 105146"/>
              <a:gd name="vf" fmla="val 110557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4"/>
          <p:cNvSpPr txBox="1"/>
          <p:nvPr/>
        </p:nvSpPr>
        <p:spPr>
          <a:xfrm>
            <a:off x="6134534" y="5280235"/>
            <a:ext cx="2673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sz="2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PARTY!</a:t>
            </a:r>
            <a:endParaRPr sz="20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Celebrate &amp; meet your solar neighbors.</a:t>
            </a:r>
            <a:endParaRPr sz="1500" b="1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54"/>
          <p:cNvSpPr txBox="1"/>
          <p:nvPr/>
        </p:nvSpPr>
        <p:spPr>
          <a:xfrm>
            <a:off x="242425" y="276175"/>
            <a:ext cx="69849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The solar co-op process</a:t>
            </a:r>
            <a:endParaRPr sz="350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484" name="Google Shape;484;p54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5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3818965" y="1627094"/>
            <a:ext cx="1299785" cy="122223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4000" b="1" kern="0" dirty="0">
                <a:solidFill>
                  <a:srgbClr val="201D53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201D5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58800" y="3116486"/>
            <a:ext cx="8077200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Solar Switch</a:t>
            </a:r>
          </a:p>
        </p:txBody>
      </p:sp>
    </p:spTree>
    <p:extLst>
      <p:ext uri="{BB962C8B-B14F-4D97-AF65-F5344CB8AC3E}">
        <p14:creationId xmlns:p14="http://schemas.microsoft.com/office/powerpoint/2010/main" val="8136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/>
        </p:nvSpPr>
        <p:spPr>
          <a:xfrm>
            <a:off x="242425" y="276175"/>
            <a:ext cx="8694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When, where, &amp; why</a:t>
            </a:r>
            <a:endParaRPr sz="3500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446" name="Google Shape;446;p51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51"/>
          <p:cNvSpPr txBox="1"/>
          <p:nvPr/>
        </p:nvSpPr>
        <p:spPr>
          <a:xfrm>
            <a:off x="242424" y="1251375"/>
            <a:ext cx="8693999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Larger, more established markets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Gain market insights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Expand market installation capacity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Identify market barriers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Support big municipal goals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Expand constituency for solar support</a:t>
            </a:r>
            <a:endParaRPr sz="2800" dirty="0">
              <a:solidFill>
                <a:schemeClr val="tx2">
                  <a:lumMod val="2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8" name="Google Shape;448;p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49" y="6136500"/>
            <a:ext cx="1481576" cy="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92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242424" y="276175"/>
            <a:ext cx="8670082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Benefits of Solar Switch</a:t>
            </a:r>
            <a:endParaRPr sz="3200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164" name="Google Shape;164;p26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5DDE9F5-70D5-1C4B-96C0-A58B859C6F32}"/>
              </a:ext>
            </a:extLst>
          </p:cNvPr>
          <p:cNvSpPr txBox="1">
            <a:spLocks/>
          </p:cNvSpPr>
          <p:nvPr/>
        </p:nvSpPr>
        <p:spPr>
          <a:xfrm>
            <a:off x="242424" y="2003743"/>
            <a:ext cx="4329575" cy="43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Learn more about solar and whether it’s right for you</a:t>
            </a:r>
          </a:p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Brings down cost &amp; hassle on a quality solar install</a:t>
            </a:r>
          </a:p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Lower electricity bills</a:t>
            </a:r>
          </a:p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Do your part for the environment and the grid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F1E513-1934-E745-844F-38DDB621ABE6}"/>
              </a:ext>
            </a:extLst>
          </p:cNvPr>
          <p:cNvSpPr txBox="1">
            <a:spLocks/>
          </p:cNvSpPr>
          <p:nvPr/>
        </p:nvSpPr>
        <p:spPr>
          <a:xfrm>
            <a:off x="4572000" y="1970342"/>
            <a:ext cx="4236450" cy="436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Supports local clean air, sustainability, and climate goals</a:t>
            </a:r>
          </a:p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Improves local resiliency</a:t>
            </a:r>
          </a:p>
          <a:p>
            <a:pPr lvl="0" indent="-361950" algn="l">
              <a:lnSpc>
                <a:spcPct val="150000"/>
              </a:lnSpc>
              <a:buSzPts val="2100"/>
              <a:buFont typeface="Poppins"/>
              <a:buChar char="●"/>
            </a:pPr>
            <a:r>
              <a:rPr lang="en-US" sz="20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Removes burden of RFP and installer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FDECBB-4AAE-0042-8C58-D0188270C0D0}"/>
              </a:ext>
            </a:extLst>
          </p:cNvPr>
          <p:cNvSpPr txBox="1"/>
          <p:nvPr/>
        </p:nvSpPr>
        <p:spPr>
          <a:xfrm>
            <a:off x="3738623" y="6667018"/>
            <a:ext cx="1847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2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6DA49-6431-114B-B35A-AAADE2A370C6}"/>
              </a:ext>
            </a:extLst>
          </p:cNvPr>
          <p:cNvSpPr txBox="1"/>
          <p:nvPr/>
        </p:nvSpPr>
        <p:spPr>
          <a:xfrm>
            <a:off x="242424" y="5912226"/>
            <a:ext cx="8566026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sz="2400" dirty="0">
                <a:solidFill>
                  <a:srgbClr val="EA8123"/>
                </a:solidFill>
                <a:highlight>
                  <a:srgbClr val="FFFFFF"/>
                </a:highlight>
                <a:latin typeface="Calistoga"/>
                <a:ea typeface="Calistoga"/>
                <a:cs typeface="Calistoga"/>
                <a:sym typeface="Calistoga"/>
              </a:rPr>
              <a:t>Big results with little effort for municipal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96059-5D56-7A49-9CAE-3EAF655F557C}"/>
              </a:ext>
            </a:extLst>
          </p:cNvPr>
          <p:cNvSpPr txBox="1"/>
          <p:nvPr/>
        </p:nvSpPr>
        <p:spPr>
          <a:xfrm>
            <a:off x="995423" y="1104778"/>
            <a:ext cx="254643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For Residents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DC532A-DB0A-F24B-8862-F56767FFD34C}"/>
              </a:ext>
            </a:extLst>
          </p:cNvPr>
          <p:cNvSpPr txBox="1"/>
          <p:nvPr/>
        </p:nvSpPr>
        <p:spPr>
          <a:xfrm>
            <a:off x="4921169" y="1120910"/>
            <a:ext cx="333158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mar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2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For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124018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/>
        </p:nvSpPr>
        <p:spPr>
          <a:xfrm>
            <a:off x="242424" y="276175"/>
            <a:ext cx="8670082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Complementary Capabilities</a:t>
            </a:r>
            <a:endParaRPr sz="3200" b="0" i="0" u="none" strike="noStrike" cap="none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73" name="Google Shape;73;p5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" name="Google Shape;74;p5"/>
          <p:cNvSpPr txBox="1"/>
          <p:nvPr/>
        </p:nvSpPr>
        <p:spPr>
          <a:xfrm>
            <a:off x="242425" y="2003742"/>
            <a:ext cx="4159932" cy="364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Con</a:t>
            </a:r>
            <a:r>
              <a:rPr lang="en-US" sz="1800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sumer </a:t>
            </a: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education and protection</a:t>
            </a:r>
            <a:endParaRPr sz="1800" b="0" i="0" u="none" strike="noStrike" cap="none" dirty="0">
              <a:solidFill>
                <a:srgbClr val="595959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Advocating for solar-friendly public policies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Building a community of solar advocates &amp; supporters</a:t>
            </a:r>
            <a:endParaRPr sz="1800" b="0" i="0" u="none" strike="noStrike" cap="none" dirty="0">
              <a:solidFill>
                <a:srgbClr val="4343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Local staff and experience with a proven track record</a:t>
            </a:r>
            <a:endParaRPr sz="1800" b="0" i="0" u="none" strike="noStrike" cap="none" dirty="0">
              <a:solidFill>
                <a:srgbClr val="4343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4539822" y="2003743"/>
            <a:ext cx="4298541" cy="364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Digital platform for large customer groups and multiple installers</a:t>
            </a:r>
            <a:endParaRPr sz="1800" b="0" i="0" u="none" strike="noStrike" cap="none" dirty="0">
              <a:solidFill>
                <a:srgbClr val="43434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sz="1800" b="0" i="0" u="none" strike="noStrike" cap="none" dirty="0">
                <a:solidFill>
                  <a:srgbClr val="43434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Additional marketing resources &amp; expertise to drive broader community engagement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Poppins"/>
              <a:buChar char="●"/>
            </a:pPr>
            <a:r>
              <a:rPr lang="en-US" b="0" i="0" u="none" strike="noStrike" cap="none" dirty="0">
                <a:solidFill>
                  <a:srgbClr val="434343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Installer vetting, auction-based selection, &amp; management </a:t>
            </a:r>
            <a:r>
              <a:rPr lang="en-US" dirty="0">
                <a:solidFill>
                  <a:srgbClr val="434343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for </a:t>
            </a:r>
            <a:r>
              <a:rPr lang="en-US" b="0" i="0" u="none" strike="noStrike" cap="none" dirty="0">
                <a:solidFill>
                  <a:srgbClr val="434343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quality outcomes</a:t>
            </a:r>
            <a:endParaRPr sz="2000" b="0" i="0" u="none" strike="noStrike" cap="none" dirty="0">
              <a:solidFill>
                <a:srgbClr val="434343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" name="Google Shape;76;p5" descr="Shape&#10;&#10;Description automatically generated with medium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093" y="1180069"/>
            <a:ext cx="2021666" cy="58628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 txBox="1"/>
          <p:nvPr/>
        </p:nvSpPr>
        <p:spPr>
          <a:xfrm>
            <a:off x="3738623" y="6667018"/>
            <a:ext cx="184700" cy="6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241394" y="5644404"/>
            <a:ext cx="8566026" cy="93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700" b="0" i="0" u="none" strike="noStrike" cap="none" dirty="0">
                <a:solidFill>
                  <a:srgbClr val="EA8123"/>
                </a:solidFill>
                <a:highlight>
                  <a:srgbClr val="FFFFFF"/>
                </a:highlight>
                <a:latin typeface="Calistoga"/>
                <a:ea typeface="Calistoga"/>
                <a:cs typeface="Calistoga"/>
                <a:sym typeface="Calistoga"/>
              </a:rPr>
              <a:t>Together, we intend to scale up rooftop solar adoption by making solar easier and more affordable</a:t>
            </a: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480" y="1193027"/>
            <a:ext cx="1732440" cy="710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80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812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/>
        </p:nvSpPr>
        <p:spPr>
          <a:xfrm>
            <a:off x="242424" y="276175"/>
            <a:ext cx="8901575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lang="en" sz="3500" kern="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Solar United Neighbors &amp; Solar Switch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191" name="Google Shape;191;p7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7"/>
          <p:cNvSpPr/>
          <p:nvPr/>
        </p:nvSpPr>
        <p:spPr>
          <a:xfrm>
            <a:off x="3443638" y="2451190"/>
            <a:ext cx="2161150" cy="127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 dirty="0">
                <a:ln>
                  <a:noFill/>
                </a:ln>
                <a:solidFill>
                  <a:srgbClr val="EA812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3,400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EA812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12764" y="3780688"/>
            <a:ext cx="324115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Houston/Dallas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203;p8">
            <a:extLst>
              <a:ext uri="{FF2B5EF4-FFF2-40B4-BE49-F238E27FC236}">
                <a16:creationId xmlns:a16="http://schemas.microsoft.com/office/drawing/2014/main" id="{699FCD6C-56D7-A1DB-F35F-8ED7BFFCD10E}"/>
              </a:ext>
            </a:extLst>
          </p:cNvPr>
          <p:cNvSpPr txBox="1"/>
          <p:nvPr/>
        </p:nvSpPr>
        <p:spPr>
          <a:xfrm>
            <a:off x="242424" y="1205510"/>
            <a:ext cx="85454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tabLst/>
              <a:defRPr/>
            </a:pPr>
            <a:r>
              <a:rPr lang="en-US" sz="6000" kern="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Registrations to date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3" name="Google Shape;192;p7">
            <a:extLst>
              <a:ext uri="{FF2B5EF4-FFF2-40B4-BE49-F238E27FC236}">
                <a16:creationId xmlns:a16="http://schemas.microsoft.com/office/drawing/2014/main" id="{CD874A3D-0FAD-9A22-8755-DE75BECDE447}"/>
              </a:ext>
            </a:extLst>
          </p:cNvPr>
          <p:cNvSpPr/>
          <p:nvPr/>
        </p:nvSpPr>
        <p:spPr>
          <a:xfrm>
            <a:off x="809925" y="2451190"/>
            <a:ext cx="2140524" cy="127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 dirty="0">
                <a:ln>
                  <a:noFill/>
                </a:ln>
                <a:solidFill>
                  <a:srgbClr val="EA812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2,921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EA812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192;p7">
            <a:extLst>
              <a:ext uri="{FF2B5EF4-FFF2-40B4-BE49-F238E27FC236}">
                <a16:creationId xmlns:a16="http://schemas.microsoft.com/office/drawing/2014/main" id="{35E932EC-5E39-783A-C7E3-F20B774C6BFE}"/>
              </a:ext>
            </a:extLst>
          </p:cNvPr>
          <p:cNvSpPr/>
          <p:nvPr/>
        </p:nvSpPr>
        <p:spPr>
          <a:xfrm>
            <a:off x="6027637" y="2413345"/>
            <a:ext cx="2161150" cy="1275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tabLst/>
              <a:defRPr/>
            </a:pPr>
            <a:r>
              <a:rPr kumimoji="0" lang="en" sz="3500" b="1" i="0" u="none" strike="noStrike" kern="0" cap="none" spc="0" normalizeH="0" baseline="0" noProof="0" dirty="0">
                <a:ln>
                  <a:noFill/>
                </a:ln>
                <a:solidFill>
                  <a:srgbClr val="EA812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1,767</a:t>
            </a:r>
            <a:endParaRPr kumimoji="0" sz="3500" b="1" i="0" u="none" strike="noStrike" kern="0" cap="none" spc="0" normalizeH="0" baseline="0" noProof="0" dirty="0">
              <a:ln>
                <a:noFill/>
              </a:ln>
              <a:solidFill>
                <a:srgbClr val="EA812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93;p7">
            <a:extLst>
              <a:ext uri="{FF2B5EF4-FFF2-40B4-BE49-F238E27FC236}">
                <a16:creationId xmlns:a16="http://schemas.microsoft.com/office/drawing/2014/main" id="{92145A22-FFC7-601D-3AAF-C6699562277A}"/>
              </a:ext>
            </a:extLst>
          </p:cNvPr>
          <p:cNvSpPr txBox="1"/>
          <p:nvPr/>
        </p:nvSpPr>
        <p:spPr>
          <a:xfrm>
            <a:off x="2964889" y="3795598"/>
            <a:ext cx="324115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Denver Metro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193;p7">
            <a:extLst>
              <a:ext uri="{FF2B5EF4-FFF2-40B4-BE49-F238E27FC236}">
                <a16:creationId xmlns:a16="http://schemas.microsoft.com/office/drawing/2014/main" id="{FF208CA7-1717-1C29-FE1F-EEFC6FC34577}"/>
              </a:ext>
            </a:extLst>
          </p:cNvPr>
          <p:cNvSpPr txBox="1"/>
          <p:nvPr/>
        </p:nvSpPr>
        <p:spPr>
          <a:xfrm>
            <a:off x="5540392" y="3798273"/>
            <a:ext cx="324115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Capital Area</a:t>
            </a:r>
          </a:p>
        </p:txBody>
      </p:sp>
      <p:sp>
        <p:nvSpPr>
          <p:cNvPr id="8" name="Google Shape;203;p8">
            <a:extLst>
              <a:ext uri="{FF2B5EF4-FFF2-40B4-BE49-F238E27FC236}">
                <a16:creationId xmlns:a16="http://schemas.microsoft.com/office/drawing/2014/main" id="{07A2553F-67E6-DF66-4D99-3608194712DD}"/>
              </a:ext>
            </a:extLst>
          </p:cNvPr>
          <p:cNvSpPr txBox="1"/>
          <p:nvPr/>
        </p:nvSpPr>
        <p:spPr>
          <a:xfrm>
            <a:off x="420511" y="4517561"/>
            <a:ext cx="85454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tabLst/>
              <a:defRPr/>
            </a:pPr>
            <a:r>
              <a:rPr lang="en-US" sz="4500" kern="0" dirty="0">
                <a:solidFill>
                  <a:srgbClr val="FFFFFF"/>
                </a:solidFill>
                <a:latin typeface="Calistoga"/>
                <a:ea typeface="Calistoga"/>
                <a:cs typeface="Calistoga"/>
                <a:sym typeface="Calistoga"/>
              </a:rPr>
              <a:t>8</a:t>
            </a:r>
            <a:r>
              <a:rPr kumimoji="0" lang="en-US" sz="45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,000+ total registrations</a:t>
            </a:r>
            <a:endParaRPr lang="en-US" sz="4500" kern="0" dirty="0">
              <a:solidFill>
                <a:srgbClr val="FFFFFF"/>
              </a:solidFill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  <a:tabLst/>
              <a:defRPr/>
            </a:pPr>
            <a:r>
              <a:rPr kumimoji="0" lang="en-US" sz="4500" b="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lifetime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2" descr="Text, letter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470" y="1052321"/>
            <a:ext cx="4196391" cy="55092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12"/>
          <p:cNvSpPr txBox="1"/>
          <p:nvPr/>
        </p:nvSpPr>
        <p:spPr>
          <a:xfrm>
            <a:off x="242425" y="276175"/>
            <a:ext cx="6984900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Awareness- Direct Mail</a:t>
            </a:r>
            <a:endParaRPr sz="3600" b="0" i="0" u="none" strike="noStrike" cap="none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224" name="Google Shape;224;p12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12"/>
          <p:cNvSpPr/>
          <p:nvPr/>
        </p:nvSpPr>
        <p:spPr>
          <a:xfrm>
            <a:off x="449673" y="1238819"/>
            <a:ext cx="1230595" cy="8927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5846" y="60424"/>
                </a:moveTo>
                <a:lnTo>
                  <a:pt x="179876" y="35045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City/county logo drives resident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6962558" y="1313634"/>
            <a:ext cx="1845892" cy="4355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338" y="69424"/>
                </a:moveTo>
                <a:lnTo>
                  <a:pt x="-46000" y="135000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to action, QR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6271523" y="3164080"/>
            <a:ext cx="2433206" cy="5298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036" y="59084"/>
                </a:moveTo>
                <a:lnTo>
                  <a:pt x="-46931" y="140940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savings from group buying/most recent auction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511706" y="5524687"/>
            <a:ext cx="1230595" cy="55603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8468" y="89189"/>
                </a:moveTo>
                <a:lnTo>
                  <a:pt x="190626" y="192666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25" y="1101860"/>
            <a:ext cx="6431389" cy="304840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3"/>
          <p:cNvSpPr txBox="1"/>
          <p:nvPr/>
        </p:nvSpPr>
        <p:spPr>
          <a:xfrm>
            <a:off x="242425" y="276175"/>
            <a:ext cx="6984900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Registration</a:t>
            </a:r>
            <a:endParaRPr sz="3200" b="0" i="0" u="none" strike="noStrike" cap="none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235" name="Google Shape;235;p13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6" name="Google Shape;236;p13" descr="Graphical user interface, applicati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975" y="3726819"/>
            <a:ext cx="2614275" cy="294553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7" name="Google Shape;237;p13" descr="Graphical user interface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5301" y="3013326"/>
            <a:ext cx="2758574" cy="32085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8" name="Google Shape;238;p13"/>
          <p:cNvSpPr/>
          <p:nvPr/>
        </p:nvSpPr>
        <p:spPr>
          <a:xfrm>
            <a:off x="1137165" y="4909162"/>
            <a:ext cx="2433300" cy="52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036" y="59084"/>
                </a:moveTo>
                <a:lnTo>
                  <a:pt x="-19006" y="-194521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Customer-friendly, no hassle registration process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6578224" y="1433660"/>
            <a:ext cx="2433206" cy="5298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036" y="59084"/>
                </a:moveTo>
                <a:lnTo>
                  <a:pt x="-143886" y="159578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Community-specific, co-branded landing pages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/>
        </p:nvSpPr>
        <p:spPr>
          <a:xfrm>
            <a:off x="242425" y="276175"/>
            <a:ext cx="6984900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Personal Recommendation</a:t>
            </a:r>
            <a:endParaRPr sz="3200" b="0" i="0" u="none" strike="noStrike" cap="none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245" name="Google Shape;245;p14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6" name="Google Shape;246;p14" descr="Graphical user interface, application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0" y="1123950"/>
            <a:ext cx="3363900" cy="555045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p14" descr="Graphical user interface, text, application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474"/>
          <a:stretch/>
        </p:blipFill>
        <p:spPr>
          <a:xfrm>
            <a:off x="5059971" y="1761853"/>
            <a:ext cx="3672280" cy="445770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14"/>
          <p:cNvSpPr/>
          <p:nvPr/>
        </p:nvSpPr>
        <p:spPr>
          <a:xfrm>
            <a:off x="104503" y="1371600"/>
            <a:ext cx="955113" cy="132387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8182" y="60900"/>
                </a:moveTo>
                <a:lnTo>
                  <a:pt x="164210" y="81493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Proposed system size and cost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4503" y="2928246"/>
            <a:ext cx="1116112" cy="94705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22021" y="63880"/>
                </a:moveTo>
                <a:lnTo>
                  <a:pt x="302177" y="109134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Financing options available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5227611" y="1143362"/>
            <a:ext cx="1058092" cy="4425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96974" y="139284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Winning installer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7913565" y="6219553"/>
            <a:ext cx="1031966" cy="4463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405" y="71671"/>
                </a:moveTo>
                <a:lnTo>
                  <a:pt x="-36887" y="-79249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to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7845025" y="2348000"/>
            <a:ext cx="1031966" cy="4463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658" y="86423"/>
                </a:moveTo>
                <a:lnTo>
                  <a:pt x="-114506" y="314126"/>
                </a:lnTo>
              </a:path>
            </a:pathLst>
          </a:custGeom>
          <a:solidFill>
            <a:schemeClr val="accent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 deposit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5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/>
        </p:nvSpPr>
        <p:spPr>
          <a:xfrm>
            <a:off x="0" y="589175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IS SOLAR UNITED NEIGHBORS?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111325" y="3775550"/>
            <a:ext cx="2888400" cy="242400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47700" y="1888225"/>
            <a:ext cx="78486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We’re a vendor neutral, national 501(c)(3) 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nonprofit. 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87" name="Google Shape;87;p16"/>
          <p:cNvCxnSpPr/>
          <p:nvPr/>
        </p:nvCxnSpPr>
        <p:spPr>
          <a:xfrm>
            <a:off x="4572000" y="1242625"/>
            <a:ext cx="0" cy="48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/>
        </p:nvSpPr>
        <p:spPr>
          <a:xfrm>
            <a:off x="242425" y="276175"/>
            <a:ext cx="8694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A growing network of solar supporters</a:t>
            </a:r>
            <a:endParaRPr sz="3500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446" name="Google Shape;446;p51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8" name="Google Shape;448;p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49" y="6136500"/>
            <a:ext cx="1481576" cy="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574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64000"/>
            <a:ext cx="9144000" cy="32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9"/>
          <p:cNvSpPr/>
          <p:nvPr/>
        </p:nvSpPr>
        <p:spPr>
          <a:xfrm>
            <a:off x="0" y="0"/>
            <a:ext cx="9144000" cy="3564000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9"/>
          <p:cNvSpPr txBox="1"/>
          <p:nvPr/>
        </p:nvSpPr>
        <p:spPr>
          <a:xfrm>
            <a:off x="0" y="427213"/>
            <a:ext cx="9144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Calistoga"/>
                <a:ea typeface="Calistoga"/>
                <a:cs typeface="Calistoga"/>
                <a:sym typeface="Calistoga"/>
              </a:rPr>
              <a:t>Thank You!</a:t>
            </a:r>
            <a:endParaRPr sz="6000">
              <a:solidFill>
                <a:schemeClr val="lt1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sp>
        <p:nvSpPr>
          <p:cNvPr id="537" name="Google Shape;537;p59"/>
          <p:cNvSpPr txBox="1"/>
          <p:nvPr/>
        </p:nvSpPr>
        <p:spPr>
          <a:xfrm>
            <a:off x="1172250" y="1521463"/>
            <a:ext cx="6799500" cy="1838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Corey Ramsden</a:t>
            </a:r>
            <a:endParaRPr sz="3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Solar United Neighbors</a:t>
            </a:r>
            <a:endParaRPr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0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corey@solarunitedneighbors.org</a:t>
            </a:r>
            <a:endParaRPr sz="3000" dirty="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5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0" y="589175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WHAT IS SOLAR UNITED NEIGHBORS?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>
            <a:off x="4572000" y="1242625"/>
            <a:ext cx="0" cy="483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7"/>
          <p:cNvSpPr/>
          <p:nvPr/>
        </p:nvSpPr>
        <p:spPr>
          <a:xfrm>
            <a:off x="2501725" y="5451950"/>
            <a:ext cx="4108500" cy="242400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47700" y="1888225"/>
            <a:ext cx="78486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We help people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go solar,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join together, 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&amp; fight for their 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energy rights.</a:t>
            </a:r>
            <a:endParaRPr kumimoji="0" sz="5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8"/>
          <p:cNvGrpSpPr/>
          <p:nvPr/>
        </p:nvGrpSpPr>
        <p:grpSpPr>
          <a:xfrm>
            <a:off x="0" y="-33100"/>
            <a:ext cx="9144001" cy="6924210"/>
            <a:chOff x="0" y="-33100"/>
            <a:chExt cx="9144001" cy="6924210"/>
          </a:xfrm>
        </p:grpSpPr>
        <p:pic>
          <p:nvPicPr>
            <p:cNvPr id="101" name="Google Shape;101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-33100"/>
              <a:ext cx="9144001" cy="69242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8"/>
            <p:cNvSpPr/>
            <p:nvPr/>
          </p:nvSpPr>
          <p:spPr>
            <a:xfrm>
              <a:off x="2589400" y="2102900"/>
              <a:ext cx="4143000" cy="2636400"/>
            </a:xfrm>
            <a:prstGeom prst="rect">
              <a:avLst/>
            </a:prstGeom>
            <a:solidFill>
              <a:srgbClr val="EA81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8"/>
          <p:cNvSpPr txBox="1"/>
          <p:nvPr/>
        </p:nvSpPr>
        <p:spPr>
          <a:xfrm>
            <a:off x="2809150" y="2228450"/>
            <a:ext cx="3703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Our National Impact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2747665" y="2873300"/>
            <a:ext cx="392325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3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8,335</a:t>
            </a:r>
            <a:r>
              <a:rPr kumimoji="0" lang="en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+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solar households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74 Megawatts of solar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2300" kern="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970</a:t>
            </a:r>
            <a:r>
              <a:rPr kumimoji="0" lang="en" sz="2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,000 Tons of CO2 Saved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5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1037292" y="4595606"/>
            <a:ext cx="6132764" cy="252166"/>
          </a:xfrm>
          <a:prstGeom prst="rect">
            <a:avLst/>
          </a:prstGeom>
          <a:solidFill>
            <a:srgbClr val="EA81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47700" y="1525367"/>
            <a:ext cx="78486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We know from various sources that solar in an area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drives more solar in that area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ga"/>
              <a:ea typeface="Calistoga"/>
              <a:cs typeface="Calistoga"/>
              <a:sym typeface="Calistoga"/>
            </a:endParaRPr>
          </a:p>
        </p:txBody>
      </p:sp>
    </p:spTree>
    <p:extLst>
      <p:ext uri="{BB962C8B-B14F-4D97-AF65-F5344CB8AC3E}">
        <p14:creationId xmlns:p14="http://schemas.microsoft.com/office/powerpoint/2010/main" val="65588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/>
        </p:nvSpPr>
        <p:spPr>
          <a:xfrm>
            <a:off x="242425" y="276175"/>
            <a:ext cx="8694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Aggregation helps drive market adoption</a:t>
            </a:r>
            <a:endParaRPr sz="3500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pic>
        <p:nvPicPr>
          <p:cNvPr id="448" name="Google Shape;448;p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49" y="6136500"/>
            <a:ext cx="1481576" cy="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aph of a solar permit&#10;&#10;Description automatically generated">
            <a:extLst>
              <a:ext uri="{FF2B5EF4-FFF2-40B4-BE49-F238E27FC236}">
                <a16:creationId xmlns:a16="http://schemas.microsoft.com/office/drawing/2014/main" id="{F7CD2E51-47AD-BE4F-C3C0-71DED52BA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08"/>
          <a:stretch/>
        </p:blipFill>
        <p:spPr>
          <a:xfrm>
            <a:off x="349464" y="945775"/>
            <a:ext cx="8586962" cy="59021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F78BAB-7DCA-0AA1-7DEB-6869411E5F50}"/>
              </a:ext>
            </a:extLst>
          </p:cNvPr>
          <p:cNvSpPr/>
          <p:nvPr/>
        </p:nvSpPr>
        <p:spPr>
          <a:xfrm>
            <a:off x="6023428" y="2002971"/>
            <a:ext cx="926590" cy="30625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A36532-87EE-7535-2149-F8AFB8CD0CAE}"/>
              </a:ext>
            </a:extLst>
          </p:cNvPr>
          <p:cNvSpPr/>
          <p:nvPr/>
        </p:nvSpPr>
        <p:spPr>
          <a:xfrm>
            <a:off x="7147258" y="3804594"/>
            <a:ext cx="926590" cy="14786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95"/>
          <a:stretch/>
        </p:blipFill>
        <p:spPr>
          <a:xfrm>
            <a:off x="6052900" y="1393800"/>
            <a:ext cx="2755548" cy="207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50" y="1393800"/>
            <a:ext cx="5618700" cy="42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242425" y="276175"/>
            <a:ext cx="69849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Working for Equity</a:t>
            </a:r>
            <a:endParaRPr sz="350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140" name="Google Shape;140;p22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1" name="Google Shape;141;p2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9"/>
          <a:stretch/>
        </p:blipFill>
        <p:spPr>
          <a:xfrm>
            <a:off x="6052903" y="3545630"/>
            <a:ext cx="2755548" cy="207096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/>
        </p:nvSpPr>
        <p:spPr>
          <a:xfrm>
            <a:off x="242425" y="5701050"/>
            <a:ext cx="84729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We’re working toward a new energy system — one that is fair and equitable.</a:t>
            </a:r>
            <a:endParaRPr sz="1700" dirty="0">
              <a:solidFill>
                <a:schemeClr val="tx2">
                  <a:lumMod val="2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53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3818965" y="1627094"/>
            <a:ext cx="1299785" cy="122223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000" b="1" i="0" u="none" strike="noStrike" kern="0" cap="none" spc="0" normalizeH="0" baseline="0" noProof="0" dirty="0">
                <a:ln>
                  <a:noFill/>
                </a:ln>
                <a:solidFill>
                  <a:srgbClr val="201D5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1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201D5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558800" y="3116486"/>
            <a:ext cx="8077200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Solar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(and storage and EV chargers and …) </a:t>
            </a:r>
            <a:r>
              <a:rPr kumimoji="0" lang="en-US" sz="6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stoga"/>
                <a:ea typeface="Calistoga"/>
                <a:cs typeface="Calistoga"/>
                <a:sym typeface="Calistoga"/>
              </a:rPr>
              <a:t>Co-op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"/>
          <p:cNvSpPr txBox="1"/>
          <p:nvPr/>
        </p:nvSpPr>
        <p:spPr>
          <a:xfrm>
            <a:off x="242425" y="276175"/>
            <a:ext cx="86940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EA8123"/>
                </a:solidFill>
                <a:latin typeface="Calistoga"/>
                <a:ea typeface="Calistoga"/>
                <a:cs typeface="Calistoga"/>
                <a:sym typeface="Calistoga"/>
              </a:rPr>
              <a:t>When, where, &amp; why</a:t>
            </a:r>
            <a:endParaRPr sz="3500" dirty="0">
              <a:solidFill>
                <a:srgbClr val="EA8123"/>
              </a:solidFill>
              <a:latin typeface="Calistoga"/>
              <a:ea typeface="Calistoga"/>
              <a:cs typeface="Calistoga"/>
              <a:sym typeface="Calistoga"/>
            </a:endParaRPr>
          </a:p>
        </p:txBody>
      </p:sp>
      <p:cxnSp>
        <p:nvCxnSpPr>
          <p:cNvPr id="446" name="Google Shape;446;p51"/>
          <p:cNvCxnSpPr/>
          <p:nvPr/>
        </p:nvCxnSpPr>
        <p:spPr>
          <a:xfrm rot="10800000" flipH="1">
            <a:off x="335550" y="945775"/>
            <a:ext cx="8472900" cy="2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7" name="Google Shape;447;p51"/>
          <p:cNvSpPr txBox="1"/>
          <p:nvPr/>
        </p:nvSpPr>
        <p:spPr>
          <a:xfrm>
            <a:off x="242424" y="1251375"/>
            <a:ext cx="8693999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Smaller, less established markets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Gain market insights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Build market installation capacity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Identify market barriers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Build/strengthen municipal relationships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oppins"/>
              <a:buChar char="●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Build constituency for solar support</a:t>
            </a:r>
            <a:endParaRPr sz="2800" dirty="0">
              <a:solidFill>
                <a:schemeClr val="tx2">
                  <a:lumMod val="2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8" name="Google Shape;448;p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849" y="6136500"/>
            <a:ext cx="1481576" cy="5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669</TotalTime>
  <Words>764</Words>
  <Application>Microsoft Office PowerPoint</Application>
  <PresentationFormat>On-screen Show (4:3)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Calistoga</vt:lpstr>
      <vt:lpstr>Candara</vt:lpstr>
      <vt:lpstr>Open Sans Light</vt:lpstr>
      <vt:lpstr>Poppins</vt:lpstr>
      <vt:lpstr>Poppins Medium</vt:lpstr>
      <vt:lpstr>Simple Light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Ramsden</dc:creator>
  <cp:lastModifiedBy>Sierra Dall</cp:lastModifiedBy>
  <cp:revision>91</cp:revision>
  <dcterms:created xsi:type="dcterms:W3CDTF">2023-08-21T17:23:59Z</dcterms:created>
  <dcterms:modified xsi:type="dcterms:W3CDTF">2023-11-05T18:14:08Z</dcterms:modified>
</cp:coreProperties>
</file>