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
  </p:notesMasterIdLst>
  <p:sldIdLst>
    <p:sldId id="302" r:id="rId2"/>
    <p:sldId id="1316" r:id="rId3"/>
    <p:sldId id="1307" r:id="rId4"/>
    <p:sldId id="131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552"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51A44-3D1F-49ED-A36A-637798CD4A46}"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C3BC9-C315-4BFF-BF6A-3438A427B772}" type="slidenum">
              <a:rPr lang="en-US" smtClean="0"/>
              <a:t>‹#›</a:t>
            </a:fld>
            <a:endParaRPr lang="en-US"/>
          </a:p>
        </p:txBody>
      </p:sp>
    </p:spTree>
    <p:extLst>
      <p:ext uri="{BB962C8B-B14F-4D97-AF65-F5344CB8AC3E}">
        <p14:creationId xmlns:p14="http://schemas.microsoft.com/office/powerpoint/2010/main" val="113324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17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75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40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8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6395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202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879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133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52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550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560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127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049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128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8504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61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5/3/2022</a:t>
            </a:r>
          </a:p>
        </p:txBody>
      </p:sp>
      <p:sp>
        <p:nvSpPr>
          <p:cNvPr id="8" name="Footer Placeholder 7"/>
          <p:cNvSpPr>
            <a:spLocks noGrp="1"/>
          </p:cNvSpPr>
          <p:nvPr>
            <p:ph type="ftr" sz="quarter" idx="11"/>
          </p:nvPr>
        </p:nvSpPr>
        <p:spPr/>
        <p:txBody>
          <a:bodyPr/>
          <a:lstStyle/>
          <a:p>
            <a:r>
              <a:rPr lang="en-US"/>
              <a:t>Robert Perry/Synergistic Solutions</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00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16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5/3/2022</a:t>
            </a:r>
          </a:p>
        </p:txBody>
      </p:sp>
      <p:sp>
        <p:nvSpPr>
          <p:cNvPr id="3" name="Footer Placeholder 2"/>
          <p:cNvSpPr>
            <a:spLocks noGrp="1"/>
          </p:cNvSpPr>
          <p:nvPr>
            <p:ph type="ftr" sz="quarter" idx="11"/>
          </p:nvPr>
        </p:nvSpPr>
        <p:spPr/>
        <p:txBody>
          <a:bodyPr/>
          <a:lstStyle/>
          <a:p>
            <a:r>
              <a:rPr lang="en-US"/>
              <a:t>Robert Perry/Synergistic Solutions</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927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265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pPr algn="l"/>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651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r>
              <a:rPr lang="en-US" dirty="0"/>
              <a:t>5/3/2022</a:t>
            </a: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r>
              <a:rPr lang="en-US"/>
              <a:t>Robert Perry/Synergistic Solutions</a:t>
            </a:r>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9292211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allwhitebackground.com/plain-vector-white-background.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courts.ca.gov/11245.htm" TargetMode="External"/><Relationship Id="rId13" Type="http://schemas.openxmlformats.org/officeDocument/2006/relationships/hyperlink" Target="https://www.pge.com/tariffs/assets/pdf/tariffbook/ELEC_SCHEDS_E-CMET.pdf" TargetMode="External"/><Relationship Id="rId18" Type="http://schemas.openxmlformats.org/officeDocument/2006/relationships/hyperlink" Target="https://efiling.energy.ca.gov/Lists/DocketLog.aspx?docketnumber=23-SB-100" TargetMode="External"/><Relationship Id="rId3" Type="http://schemas.openxmlformats.org/officeDocument/2006/relationships/hyperlink" Target="https://www.cpuc.ca.gov/industries-and-topics/electrical-energy/demand-side-management/customer-generation/nem-revisit" TargetMode="External"/><Relationship Id="rId7" Type="http://schemas.openxmlformats.org/officeDocument/2006/relationships/hyperlink" Target="https://docs.google.com/gview?url=https%3A%2F%2Fjcc.granicus.com%2FDocumentViewer.php%3Ffile%3Djcc_f3ccc2d564b0ed67d0821729c19ea877.pdf%26view%3D1&amp;embedded=true" TargetMode="External"/><Relationship Id="rId12" Type="http://schemas.openxmlformats.org/officeDocument/2006/relationships/hyperlink" Target="https://solarrights.org/hundreds-of-renters-advocates-farmers-schools-apartment-developers-and-community-groups-defend-their-solar-rights/?emci=8309146b-cc92-ee11-8925-002248223f36&amp;emdi=a6227628-8393-ee11-8925-002248223f36&amp;ceid=8088448" TargetMode="External"/><Relationship Id="rId17" Type="http://schemas.openxmlformats.org/officeDocument/2006/relationships/hyperlink" Target="https://legal-planet.org/2023/10/13/whats-new-about-income-graduated-fixed-charges/" TargetMode="External"/><Relationship Id="rId2" Type="http://schemas.openxmlformats.org/officeDocument/2006/relationships/notesSlide" Target="../notesSlides/notesSlide2.xml"/><Relationship Id="rId16" Type="http://schemas.openxmlformats.org/officeDocument/2006/relationships/hyperlink" Target="https://www.microgridknowledge.com/community-microgrids/article/33014090/california-stakeholders-can-submit-microgrid-tariff-proposals-by-nov-9but-must-meet-unacceptable-guidelines-nonprofits-say" TargetMode="External"/><Relationship Id="rId1" Type="http://schemas.openxmlformats.org/officeDocument/2006/relationships/slideLayout" Target="../slideLayouts/slideLayout2.xml"/><Relationship Id="rId6" Type="http://schemas.openxmlformats.org/officeDocument/2006/relationships/hyperlink" Target="https://drive.google.com/file/d/1XYfrcdD1Wvz3BrJkKGGFdBNL7x6jVMl1/view" TargetMode="External"/><Relationship Id="rId11" Type="http://schemas.openxmlformats.org/officeDocument/2006/relationships/hyperlink" Target="https://www.cpuc.ca.gov/industries-and-topics/electrical-energy/demand-side-management/customer-generation/virtual-net-metering" TargetMode="External"/><Relationship Id="rId5" Type="http://schemas.openxmlformats.org/officeDocument/2006/relationships/hyperlink" Target="https://static1.squarespace.com/static/54c1a3f9e4b04884b35cfef6/t/6568c37150268f14081b4895/1701364595998/State+of+the+Industry+CALSSA+11.30.23.pdf" TargetMode="External"/><Relationship Id="rId15" Type="http://schemas.openxmlformats.org/officeDocument/2006/relationships/hyperlink" Target="https://schatzcenter.org/blrmicrogrid/" TargetMode="External"/><Relationship Id="rId10" Type="http://schemas.openxmlformats.org/officeDocument/2006/relationships/hyperlink" Target="https://www.cpuc.ca.gov/-/media/cpuc-website/divisions/energy-division/documents/net-energy-metering-nem/nemrevisit/nem-pd-fact-sheet-080223.pdf" TargetMode="External"/><Relationship Id="rId19" Type="http://schemas.openxmlformats.org/officeDocument/2006/relationships/hyperlink" Target="https://efiling.energy.ca.gov/GetDocument.aspx?tn=253118&amp;DocumentContentId=88320" TargetMode="External"/><Relationship Id="rId4" Type="http://schemas.openxmlformats.org/officeDocument/2006/relationships/hyperlink" Target="https://calssa.org/press-releases/2023/11/30/massive-layoffs-business-closures-and-loss-of-clean-energy-progress-since-cpuc-slashed-rooftop-solar-incentives-new-analysis-shows" TargetMode="External"/><Relationship Id="rId9" Type="http://schemas.openxmlformats.org/officeDocument/2006/relationships/hyperlink" Target="https://apps.cpuc.ca.gov/apex/f?p=401:56:0::NO:RP,57,RIR:P5_PROCEEDING_SELECT:R2008020" TargetMode="External"/><Relationship Id="rId14" Type="http://schemas.openxmlformats.org/officeDocument/2006/relationships/hyperlink" Target="https://redwoodenergy.org/rca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tilitydive.com/news/bmw-ford-honda-vehicle-to-grid-ev-charging/693560/?utm_source=Sailthru&amp;utm_medium=email&amp;utm_campaign=Issue:%202023-09-13%20Utility%20Dive%20Newsletter%20%5Bissue:54456%5D&amp;utm_term=Utility%20Dive" TargetMode="External"/><Relationship Id="rId7" Type="http://schemas.openxmlformats.org/officeDocument/2006/relationships/hyperlink" Target="https://mseforum.com/23-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utomotivedive.com/news/volkswagen-vehicle-to-home-ev-charging-grid-id/701864/" TargetMode="External"/><Relationship Id="rId5" Type="http://schemas.openxmlformats.org/officeDocument/2006/relationships/hyperlink" Target="https://chargedevs.com/newswire/wallbox-bidirectional-ev-chargers-to-be-offered-with-kia-ev9/?utm_source=ChargedEVs.com+Email+Newsletter+Opt-in&amp;utm_campaign=0e406354c1-Daily+Headlines+RSS+Email+Campaign&amp;utm_medium=email&amp;utm_term=0_6c05923d39-0e406354c1-343637873" TargetMode="External"/><Relationship Id="rId4" Type="http://schemas.openxmlformats.org/officeDocument/2006/relationships/hyperlink" Target="https://news.gm.com/newsroom.detail.html/Pages/news/us/en/2023/aug/0808-v2h.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mailto:Robert.Perry108@gmail.com" TargetMode="External"/><Relationship Id="rId4" Type="http://schemas.openxmlformats.org/officeDocument/2006/relationships/hyperlink" Target="http://www.allwhitebackground.com/plain-vector-white-backgroun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811-F5DD-4C37-813E-AEC814614095}"/>
              </a:ext>
            </a:extLst>
          </p:cNvPr>
          <p:cNvSpPr>
            <a:spLocks noGrp="1"/>
          </p:cNvSpPr>
          <p:nvPr>
            <p:ph type="ctrTitle"/>
          </p:nvPr>
        </p:nvSpPr>
        <p:spPr>
          <a:xfrm>
            <a:off x="692204" y="429724"/>
            <a:ext cx="10972800" cy="2313475"/>
          </a:xfrm>
        </p:spPr>
        <p:txBody>
          <a:bodyPr>
            <a:normAutofit/>
          </a:bodyPr>
          <a:lstStyle/>
          <a:p>
            <a:r>
              <a:rPr lang="en-US" sz="5300" b="1" dirty="0">
                <a:solidFill>
                  <a:srgbClr val="00B050"/>
                </a:solidFill>
                <a:latin typeface="Century Gothic" panose="020B0502020202020204" pitchFamily="34" charset="0"/>
                <a:cs typeface="Calibri" panose="020F0502020204030204" pitchFamily="34" charset="0"/>
              </a:rPr>
              <a:t>CA Energy Policy Update: </a:t>
            </a:r>
            <a:br>
              <a:rPr lang="en-US" sz="5300" b="1" dirty="0">
                <a:solidFill>
                  <a:srgbClr val="00B050"/>
                </a:solidFill>
                <a:latin typeface="Century Gothic" panose="020B0502020202020204" pitchFamily="34" charset="0"/>
                <a:cs typeface="Calibri" panose="020F0502020204030204" pitchFamily="34" charset="0"/>
              </a:rPr>
            </a:br>
            <a:r>
              <a:rPr lang="en-US" sz="5300" b="1" dirty="0">
                <a:solidFill>
                  <a:srgbClr val="00B050"/>
                </a:solidFill>
                <a:latin typeface="Century Gothic" panose="020B0502020202020204" pitchFamily="34" charset="0"/>
                <a:cs typeface="Calibri" panose="020F0502020204030204" pitchFamily="34" charset="0"/>
              </a:rPr>
              <a:t>Market v. Monopoly</a:t>
            </a:r>
            <a:br>
              <a:rPr lang="en-US" sz="5300" b="1" dirty="0">
                <a:solidFill>
                  <a:srgbClr val="7030A0"/>
                </a:solidFill>
                <a:latin typeface="Century Gothic" panose="020B0502020202020204" pitchFamily="34" charset="0"/>
                <a:cs typeface="Calibri" panose="020F0502020204030204" pitchFamily="34" charset="0"/>
              </a:rPr>
            </a:br>
            <a:endParaRPr lang="en-US" sz="4000" b="1" dirty="0"/>
          </a:p>
        </p:txBody>
      </p:sp>
      <p:sp>
        <p:nvSpPr>
          <p:cNvPr id="3" name="Subtitle 2">
            <a:extLst>
              <a:ext uri="{FF2B5EF4-FFF2-40B4-BE49-F238E27FC236}">
                <a16:creationId xmlns:a16="http://schemas.microsoft.com/office/drawing/2014/main" id="{B3E22E1E-481C-4760-BED8-06CF4B745837}"/>
              </a:ext>
            </a:extLst>
          </p:cNvPr>
          <p:cNvSpPr>
            <a:spLocks noGrp="1"/>
          </p:cNvSpPr>
          <p:nvPr>
            <p:ph type="subTitle" idx="1"/>
          </p:nvPr>
        </p:nvSpPr>
        <p:spPr>
          <a:xfrm>
            <a:off x="2672751" y="3202784"/>
            <a:ext cx="3423249" cy="1673221"/>
          </a:xfrm>
        </p:spPr>
        <p:txBody>
          <a:bodyPr>
            <a:noAutofit/>
          </a:bodyPr>
          <a:lstStyle/>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Robert Perry,</a:t>
            </a: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Principal Analyst</a:t>
            </a:r>
          </a:p>
          <a:p>
            <a:pPr>
              <a:lnSpc>
                <a:spcPct val="100000"/>
              </a:lnSpc>
              <a:spcBef>
                <a:spcPts val="0"/>
              </a:spcBef>
            </a:pPr>
            <a:endParaRPr lang="en-US" sz="2000" b="1" dirty="0">
              <a:solidFill>
                <a:schemeClr val="bg1"/>
              </a:solidFill>
              <a:effectLst/>
              <a:latin typeface="Century Gothic" panose="020B0502020202020204" pitchFamily="34" charset="0"/>
              <a:ea typeface="HGMaruGothicMPRO" panose="020B0400000000000000" pitchFamily="34" charset="-128"/>
            </a:endParaRP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December 12, 2023</a:t>
            </a:r>
          </a:p>
        </p:txBody>
      </p:sp>
      <p:pic>
        <p:nvPicPr>
          <p:cNvPr id="6" name="Picture 5" descr="Logo, icon&#10;&#10;Description automatically generated">
            <a:extLst>
              <a:ext uri="{FF2B5EF4-FFF2-40B4-BE49-F238E27FC236}">
                <a16:creationId xmlns:a16="http://schemas.microsoft.com/office/drawing/2014/main" id="{8D2381AA-F607-433C-BFA8-69375D741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604" y="2743199"/>
            <a:ext cx="2594239" cy="2592390"/>
          </a:xfrm>
          <a:prstGeom prst="rect">
            <a:avLst/>
          </a:prstGeom>
        </p:spPr>
      </p:pic>
    </p:spTree>
    <p:extLst>
      <p:ext uri="{BB962C8B-B14F-4D97-AF65-F5344CB8AC3E}">
        <p14:creationId xmlns:p14="http://schemas.microsoft.com/office/powerpoint/2010/main" val="97570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648843"/>
          </a:xfrm>
        </p:spPr>
        <p:txBody>
          <a:bodyPr>
            <a:normAutofit/>
          </a:bodyPr>
          <a:lstStyle/>
          <a:p>
            <a:r>
              <a:rPr lang="en-US" b="1" dirty="0">
                <a:solidFill>
                  <a:srgbClr val="00B050"/>
                </a:solidFill>
                <a:latin typeface="Century Gothic" panose="020B0502020202020204" pitchFamily="34" charset="0"/>
              </a:rPr>
              <a:t>Recent Policy Developments</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FD4C4EE6-75D3-AE96-032B-10C107ECD7B4}"/>
              </a:ext>
            </a:extLst>
          </p:cNvPr>
          <p:cNvSpPr>
            <a:spLocks noGrp="1"/>
          </p:cNvSpPr>
          <p:nvPr>
            <p:ph idx="1"/>
          </p:nvPr>
        </p:nvSpPr>
        <p:spPr>
          <a:xfrm>
            <a:off x="913794" y="1195754"/>
            <a:ext cx="10504279" cy="5195519"/>
          </a:xfrm>
        </p:spPr>
        <p:txBody>
          <a:bodyPr>
            <a:normAutofit fontScale="92500" lnSpcReduction="10000"/>
          </a:bodyPr>
          <a:lstStyle/>
          <a:p>
            <a:pPr>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NEM 3.0 </a:t>
            </a:r>
            <a:r>
              <a:rPr lang="en-US" b="1"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Proceeding</a:t>
            </a:r>
            <a:r>
              <a:rPr lang="en-US" dirty="0">
                <a:solidFill>
                  <a:schemeClr val="bg1"/>
                </a:solidFill>
                <a:effectLst/>
                <a:latin typeface="Century Gothic" panose="020B0502020202020204" pitchFamily="34" charset="0"/>
              </a:rPr>
              <a:t>. </a:t>
            </a:r>
            <a:r>
              <a:rPr lang="en-US" dirty="0" err="1">
                <a:solidFill>
                  <a:srgbClr val="0070C0"/>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CalSSA</a:t>
            </a:r>
            <a:r>
              <a:rPr lang="en-US" dirty="0">
                <a:solidFill>
                  <a:srgbClr val="0070C0"/>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 Release</a:t>
            </a:r>
            <a:r>
              <a:rPr lang="en-US" dirty="0">
                <a:solidFill>
                  <a:srgbClr val="0070C0"/>
                </a:solidFill>
                <a:effectLst/>
                <a:latin typeface="Century Gothic" panose="020B0502020202020204" pitchFamily="34" charset="0"/>
              </a:rPr>
              <a:t> / </a:t>
            </a:r>
            <a:r>
              <a:rPr lang="en-US" dirty="0">
                <a:solidFill>
                  <a:srgbClr val="0070C0"/>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Presentation</a:t>
            </a:r>
            <a:r>
              <a:rPr lang="en-US" dirty="0">
                <a:solidFill>
                  <a:schemeClr val="bg1"/>
                </a:solidFill>
                <a:effectLst/>
                <a:latin typeface="Century Gothic" panose="020B0502020202020204" pitchFamily="34" charset="0"/>
              </a:rPr>
              <a:t>: loss of rooftop solar sales estimated between 66-83%, resulting in a projected loss of 17,000 jobs by end of 2023.</a:t>
            </a:r>
          </a:p>
          <a:p>
            <a:pPr lvl="1">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Court Challenge</a:t>
            </a:r>
            <a:r>
              <a:rPr lang="en-US" dirty="0">
                <a:solidFill>
                  <a:schemeClr val="bg1"/>
                </a:solidFill>
                <a:effectLst/>
                <a:latin typeface="Century Gothic" panose="020B0502020202020204" pitchFamily="34" charset="0"/>
              </a:rPr>
              <a:t>. </a:t>
            </a:r>
            <a:r>
              <a:rPr lang="en-US" dirty="0">
                <a:solidFill>
                  <a:srgbClr val="0070C0"/>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Stakeholder group filed lawsuit</a:t>
            </a:r>
            <a:r>
              <a:rPr lang="en-US" dirty="0">
                <a:solidFill>
                  <a:schemeClr val="bg1"/>
                </a:solidFill>
                <a:effectLst/>
                <a:latin typeface="Century Gothic" panose="020B0502020202020204" pitchFamily="34" charset="0"/>
              </a:rPr>
              <a:t>, citing CPUC failure to serve state goals. </a:t>
            </a:r>
            <a:r>
              <a:rPr lang="en-US" dirty="0">
                <a:solidFill>
                  <a:srgbClr val="0070C0"/>
                </a:solidFill>
                <a:effectLst/>
                <a:latin typeface="Century Gothic" panose="020B0502020202020204" pitchFamily="34" charset="0"/>
                <a:hlinkClick r:id="rId7">
                  <a:extLst>
                    <a:ext uri="{A12FA001-AC4F-418D-AE19-62706E023703}">
                      <ahyp:hlinkClr xmlns:ahyp="http://schemas.microsoft.com/office/drawing/2018/hyperlinkcolor" val="tx"/>
                    </a:ext>
                  </a:extLst>
                </a:hlinkClick>
              </a:rPr>
              <a:t>Oral arguments</a:t>
            </a:r>
            <a:r>
              <a:rPr lang="en-US" dirty="0">
                <a:solidFill>
                  <a:schemeClr val="bg1"/>
                </a:solidFill>
                <a:effectLst/>
                <a:latin typeface="Century Gothic" panose="020B0502020202020204" pitchFamily="34" charset="0"/>
              </a:rPr>
              <a:t> </a:t>
            </a:r>
            <a:r>
              <a:rPr lang="en-US" dirty="0">
                <a:solidFill>
                  <a:srgbClr val="0070C0"/>
                </a:solidFill>
                <a:effectLst/>
                <a:latin typeface="Century Gothic" panose="020B0502020202020204" pitchFamily="34" charset="0"/>
                <a:hlinkClick r:id="rId8">
                  <a:extLst>
                    <a:ext uri="{A12FA001-AC4F-418D-AE19-62706E023703}">
                      <ahyp:hlinkClr xmlns:ahyp="http://schemas.microsoft.com/office/drawing/2018/hyperlinkcolor" val="tx"/>
                    </a:ext>
                  </a:extLst>
                </a:hlinkClick>
              </a:rPr>
              <a:t>scheduled 12/13/23</a:t>
            </a:r>
            <a:r>
              <a:rPr lang="en-US" dirty="0">
                <a:solidFill>
                  <a:schemeClr val="bg1"/>
                </a:solidFill>
                <a:effectLst/>
                <a:latin typeface="Century Gothic" panose="020B0502020202020204" pitchFamily="34" charset="0"/>
              </a:rPr>
              <a:t> (Div. 3).</a:t>
            </a:r>
          </a:p>
          <a:p>
            <a:pPr>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Virtual NEM (VNEM) </a:t>
            </a:r>
            <a:r>
              <a:rPr lang="en-US" b="1" dirty="0">
                <a:solidFill>
                  <a:srgbClr val="0070C0"/>
                </a:solidFill>
                <a:effectLst/>
                <a:latin typeface="Century Gothic" panose="020B0502020202020204" pitchFamily="34" charset="0"/>
                <a:hlinkClick r:id="rId9">
                  <a:extLst>
                    <a:ext uri="{A12FA001-AC4F-418D-AE19-62706E023703}">
                      <ahyp:hlinkClr xmlns:ahyp="http://schemas.microsoft.com/office/drawing/2018/hyperlinkcolor" val="tx"/>
                    </a:ext>
                  </a:extLst>
                </a:hlinkClick>
              </a:rPr>
              <a:t>Proceeding</a:t>
            </a:r>
            <a:r>
              <a:rPr lang="en-US" b="1" dirty="0">
                <a:solidFill>
                  <a:schemeClr val="bg1"/>
                </a:solidFill>
                <a:effectLst/>
                <a:latin typeface="Century Gothic" panose="020B0502020202020204" pitchFamily="34" charset="0"/>
              </a:rPr>
              <a:t>.</a:t>
            </a:r>
            <a:r>
              <a:rPr lang="en-US" dirty="0">
                <a:solidFill>
                  <a:schemeClr val="bg1"/>
                </a:solidFill>
                <a:effectLst/>
                <a:latin typeface="Century Gothic" panose="020B0502020202020204" pitchFamily="34" charset="0"/>
              </a:rPr>
              <a:t> </a:t>
            </a:r>
            <a:r>
              <a:rPr lang="en-US" dirty="0">
                <a:solidFill>
                  <a:srgbClr val="0070C0"/>
                </a:solidFill>
                <a:effectLst/>
                <a:latin typeface="Century Gothic" panose="020B0502020202020204" pitchFamily="34" charset="0"/>
                <a:hlinkClick r:id="rId10">
                  <a:extLst>
                    <a:ext uri="{A12FA001-AC4F-418D-AE19-62706E023703}">
                      <ahyp:hlinkClr xmlns:ahyp="http://schemas.microsoft.com/office/drawing/2018/hyperlinkcolor" val="tx"/>
                    </a:ext>
                  </a:extLst>
                </a:hlinkClick>
              </a:rPr>
              <a:t>Proposed decision</a:t>
            </a:r>
            <a:r>
              <a:rPr lang="en-US" dirty="0">
                <a:solidFill>
                  <a:schemeClr val="bg1"/>
                </a:solidFill>
                <a:effectLst/>
                <a:latin typeface="Century Gothic" panose="020B0502020202020204" pitchFamily="34" charset="0"/>
              </a:rPr>
              <a:t> applies NEM 3.0 to sites with multiple meters. </a:t>
            </a:r>
            <a:r>
              <a:rPr lang="en-US" dirty="0">
                <a:solidFill>
                  <a:srgbClr val="0070C0"/>
                </a:solidFill>
                <a:effectLst/>
                <a:latin typeface="Century Gothic" panose="020B0502020202020204" pitchFamily="34" charset="0"/>
                <a:hlinkClick r:id="rId11">
                  <a:extLst>
                    <a:ext uri="{A12FA001-AC4F-418D-AE19-62706E023703}">
                      <ahyp:hlinkClr xmlns:ahyp="http://schemas.microsoft.com/office/drawing/2018/hyperlinkcolor" val="tx"/>
                    </a:ext>
                  </a:extLst>
                </a:hlinkClick>
              </a:rPr>
              <a:t>CPUC website</a:t>
            </a:r>
            <a:r>
              <a:rPr lang="en-US" dirty="0">
                <a:solidFill>
                  <a:schemeClr val="bg1"/>
                </a:solidFill>
                <a:effectLst/>
                <a:latin typeface="Century Gothic" panose="020B0502020202020204" pitchFamily="34" charset="0"/>
              </a:rPr>
              <a:t>: on-site generation considered grid energy (</a:t>
            </a:r>
            <a:r>
              <a:rPr lang="en-US" dirty="0">
                <a:solidFill>
                  <a:srgbClr val="0070C0"/>
                </a:solidFill>
                <a:effectLst/>
                <a:latin typeface="Century Gothic" panose="020B0502020202020204" pitchFamily="34" charset="0"/>
                <a:hlinkClick r:id="rId12">
                  <a:extLst>
                    <a:ext uri="{A12FA001-AC4F-418D-AE19-62706E023703}">
                      <ahyp:hlinkClr xmlns:ahyp="http://schemas.microsoft.com/office/drawing/2018/hyperlinkcolor" val="tx"/>
                    </a:ext>
                  </a:extLst>
                </a:hlinkClick>
              </a:rPr>
              <a:t>TBD</a:t>
            </a:r>
            <a:r>
              <a:rPr lang="en-US" dirty="0">
                <a:solidFill>
                  <a:schemeClr val="bg1"/>
                </a:solidFill>
                <a:effectLst/>
                <a:latin typeface="Century Gothic" panose="020B0502020202020204" pitchFamily="34" charset="0"/>
              </a:rPr>
              <a:t>).</a:t>
            </a:r>
          </a:p>
          <a:p>
            <a:pPr>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Multi-Property Microgrid Tariff.</a:t>
            </a:r>
            <a:r>
              <a:rPr lang="en-US" dirty="0">
                <a:solidFill>
                  <a:schemeClr val="bg1"/>
                </a:solidFill>
                <a:effectLst/>
                <a:latin typeface="Century Gothic" panose="020B0502020202020204" pitchFamily="34" charset="0"/>
              </a:rPr>
              <a:t> CPUC proposal, based on PG&amp;E </a:t>
            </a:r>
            <a:r>
              <a:rPr lang="en-US" dirty="0">
                <a:solidFill>
                  <a:srgbClr val="0070C0"/>
                </a:solidFill>
                <a:effectLst/>
                <a:latin typeface="Century Gothic" panose="020B0502020202020204" pitchFamily="34" charset="0"/>
                <a:hlinkClick r:id="rId13">
                  <a:extLst>
                    <a:ext uri="{A12FA001-AC4F-418D-AE19-62706E023703}">
                      <ahyp:hlinkClr xmlns:ahyp="http://schemas.microsoft.com/office/drawing/2018/hyperlinkcolor" val="tx"/>
                    </a:ext>
                  </a:extLst>
                </a:hlinkClick>
              </a:rPr>
              <a:t>Community Microgrid Enablement Tariff</a:t>
            </a:r>
            <a:r>
              <a:rPr lang="en-US" dirty="0">
                <a:solidFill>
                  <a:schemeClr val="bg1"/>
                </a:solidFill>
                <a:effectLst/>
                <a:latin typeface="Century Gothic" panose="020B0502020202020204" pitchFamily="34" charset="0"/>
              </a:rPr>
              <a:t> (CMET), emulates </a:t>
            </a:r>
            <a:r>
              <a:rPr lang="en-US" dirty="0">
                <a:solidFill>
                  <a:srgbClr val="0070C0"/>
                </a:solidFill>
                <a:effectLst/>
                <a:latin typeface="Century Gothic" panose="020B0502020202020204" pitchFamily="34" charset="0"/>
                <a:hlinkClick r:id="rId14">
                  <a:extLst>
                    <a:ext uri="{A12FA001-AC4F-418D-AE19-62706E023703}">
                      <ahyp:hlinkClr xmlns:ahyp="http://schemas.microsoft.com/office/drawing/2018/hyperlinkcolor" val="tx"/>
                    </a:ext>
                  </a:extLst>
                </a:hlinkClick>
              </a:rPr>
              <a:t>Redwood Coast Airport Microgrid (RCAM)</a:t>
            </a:r>
            <a:r>
              <a:rPr lang="en-US" dirty="0">
                <a:solidFill>
                  <a:schemeClr val="bg1"/>
                </a:solidFill>
                <a:effectLst/>
                <a:latin typeface="Century Gothic" panose="020B0502020202020204" pitchFamily="34" charset="0"/>
              </a:rPr>
              <a:t> project, a configuration that will be hard to replicate (Better model: </a:t>
            </a:r>
            <a:r>
              <a:rPr lang="en-US" dirty="0">
                <a:solidFill>
                  <a:srgbClr val="0070C0"/>
                </a:solidFill>
                <a:effectLst/>
                <a:latin typeface="Century Gothic" panose="020B0502020202020204" pitchFamily="34" charset="0"/>
                <a:hlinkClick r:id="rId15">
                  <a:extLst>
                    <a:ext uri="{A12FA001-AC4F-418D-AE19-62706E023703}">
                      <ahyp:hlinkClr xmlns:ahyp="http://schemas.microsoft.com/office/drawing/2018/hyperlinkcolor" val="tx"/>
                    </a:ext>
                  </a:extLst>
                </a:hlinkClick>
              </a:rPr>
              <a:t>Blue Lake Rancheria</a:t>
            </a:r>
            <a:r>
              <a:rPr lang="en-US" dirty="0">
                <a:solidFill>
                  <a:schemeClr val="bg1"/>
                </a:solidFill>
                <a:effectLst/>
                <a:latin typeface="Century Gothic" panose="020B0502020202020204" pitchFamily="34" charset="0"/>
              </a:rPr>
              <a:t>). Stakeholders to file </a:t>
            </a:r>
            <a:r>
              <a:rPr lang="en-US" dirty="0">
                <a:solidFill>
                  <a:srgbClr val="0070C0"/>
                </a:solidFill>
                <a:effectLst/>
                <a:latin typeface="Century Gothic" panose="020B0502020202020204" pitchFamily="34" charset="0"/>
                <a:hlinkClick r:id="rId16">
                  <a:extLst>
                    <a:ext uri="{A12FA001-AC4F-418D-AE19-62706E023703}">
                      <ahyp:hlinkClr xmlns:ahyp="http://schemas.microsoft.com/office/drawing/2018/hyperlinkcolor" val="tx"/>
                    </a:ext>
                  </a:extLst>
                </a:hlinkClick>
              </a:rPr>
              <a:t>alternative tariff proposals by 12/15/23</a:t>
            </a:r>
            <a:r>
              <a:rPr lang="en-US" dirty="0">
                <a:solidFill>
                  <a:schemeClr val="bg1"/>
                </a:solidFill>
                <a:effectLst/>
                <a:latin typeface="Century Gothic" panose="020B0502020202020204" pitchFamily="34" charset="0"/>
              </a:rPr>
              <a:t>.</a:t>
            </a:r>
          </a:p>
          <a:p>
            <a:pPr>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Income Graduated Fixed Charge (IGFC).</a:t>
            </a:r>
            <a:r>
              <a:rPr lang="en-US" dirty="0">
                <a:solidFill>
                  <a:schemeClr val="bg1"/>
                </a:solidFill>
                <a:effectLst/>
                <a:latin typeface="Century Gothic" panose="020B0502020202020204" pitchFamily="34" charset="0"/>
              </a:rPr>
              <a:t> Massive public backlash has mitigated initial IOU proposals (for now). See </a:t>
            </a:r>
            <a:r>
              <a:rPr lang="en-US" dirty="0" err="1">
                <a:solidFill>
                  <a:srgbClr val="0070C0"/>
                </a:solidFill>
                <a:effectLst/>
                <a:latin typeface="Century Gothic" panose="020B0502020202020204" pitchFamily="34" charset="0"/>
              </a:rPr>
              <a:t>CalPIRG</a:t>
            </a:r>
            <a:r>
              <a:rPr lang="en-US" dirty="0">
                <a:solidFill>
                  <a:srgbClr val="0070C0"/>
                </a:solidFill>
                <a:effectLst/>
                <a:latin typeface="Century Gothic" panose="020B0502020202020204" pitchFamily="34" charset="0"/>
              </a:rPr>
              <a:t> / </a:t>
            </a:r>
            <a:r>
              <a:rPr lang="en-US" dirty="0">
                <a:solidFill>
                  <a:srgbClr val="0070C0"/>
                </a:solidFill>
                <a:effectLst/>
                <a:latin typeface="Century Gothic" panose="020B0502020202020204" pitchFamily="34" charset="0"/>
                <a:hlinkClick r:id="rId17">
                  <a:extLst>
                    <a:ext uri="{A12FA001-AC4F-418D-AE19-62706E023703}">
                      <ahyp:hlinkClr xmlns:ahyp="http://schemas.microsoft.com/office/drawing/2018/hyperlinkcolor" val="tx"/>
                    </a:ext>
                  </a:extLst>
                </a:hlinkClick>
              </a:rPr>
              <a:t>Legal Planet</a:t>
            </a:r>
            <a:r>
              <a:rPr lang="en-US" dirty="0">
                <a:solidFill>
                  <a:schemeClr val="bg1"/>
                </a:solidFill>
                <a:effectLst/>
                <a:latin typeface="Century Gothic" panose="020B0502020202020204" pitchFamily="34" charset="0"/>
              </a:rPr>
              <a:t> analyses.</a:t>
            </a:r>
          </a:p>
          <a:p>
            <a:pPr>
              <a:buClrTx/>
              <a:buSzPct val="100000"/>
              <a:buFont typeface="Arial" panose="020B0604020202020204" pitchFamily="34" charset="0"/>
              <a:buChar char="•"/>
            </a:pPr>
            <a:r>
              <a:rPr lang="en-US" b="1" dirty="0">
                <a:solidFill>
                  <a:srgbClr val="0070C0"/>
                </a:solidFill>
                <a:effectLst/>
                <a:latin typeface="Century Gothic" panose="020B0502020202020204" pitchFamily="34" charset="0"/>
                <a:hlinkClick r:id="rId18">
                  <a:extLst>
                    <a:ext uri="{A12FA001-AC4F-418D-AE19-62706E023703}">
                      <ahyp:hlinkClr xmlns:ahyp="http://schemas.microsoft.com/office/drawing/2018/hyperlinkcolor" val="tx"/>
                    </a:ext>
                  </a:extLst>
                </a:hlinkClick>
              </a:rPr>
              <a:t>SB 100 Joint Agency Report</a:t>
            </a:r>
            <a:r>
              <a:rPr lang="en-US" b="1" dirty="0">
                <a:solidFill>
                  <a:schemeClr val="bg1"/>
                </a:solidFill>
                <a:effectLst/>
                <a:latin typeface="Century Gothic" panose="020B0502020202020204" pitchFamily="34" charset="0"/>
              </a:rPr>
              <a:t>.</a:t>
            </a:r>
            <a:r>
              <a:rPr lang="en-US" dirty="0">
                <a:solidFill>
                  <a:schemeClr val="bg1"/>
                </a:solidFill>
                <a:effectLst/>
                <a:latin typeface="Century Gothic" panose="020B0502020202020204" pitchFamily="34" charset="0"/>
              </a:rPr>
              <a:t> DER Coalition filed </a:t>
            </a:r>
            <a:r>
              <a:rPr lang="en-US" dirty="0">
                <a:solidFill>
                  <a:srgbClr val="0070C0"/>
                </a:solidFill>
                <a:effectLst/>
                <a:latin typeface="Century Gothic" panose="020B0502020202020204" pitchFamily="34" charset="0"/>
                <a:hlinkClick r:id="rId19">
                  <a:extLst>
                    <a:ext uri="{A12FA001-AC4F-418D-AE19-62706E023703}">
                      <ahyp:hlinkClr xmlns:ahyp="http://schemas.microsoft.com/office/drawing/2018/hyperlinkcolor" val="tx"/>
                    </a:ext>
                  </a:extLst>
                </a:hlinkClick>
              </a:rPr>
              <a:t>joint comments advocating a “Max DG Pathway”</a:t>
            </a:r>
            <a:r>
              <a:rPr lang="en-US" dirty="0">
                <a:solidFill>
                  <a:srgbClr val="0070C0"/>
                </a:solidFill>
                <a:effectLst/>
                <a:latin typeface="Century Gothic" panose="020B0502020202020204" pitchFamily="34" charset="0"/>
              </a:rPr>
              <a:t> </a:t>
            </a:r>
            <a:r>
              <a:rPr lang="en-US" dirty="0">
                <a:solidFill>
                  <a:schemeClr val="bg1"/>
                </a:solidFill>
                <a:effectLst/>
                <a:latin typeface="Century Gothic" panose="020B0502020202020204" pitchFamily="34" charset="0"/>
              </a:rPr>
              <a:t>optimizing development of all DERs, both in front and behind of meter. May create an entry point for CEC DER oversight.</a:t>
            </a:r>
          </a:p>
          <a:p>
            <a:pPr>
              <a:buClrTx/>
              <a:buSzPct val="100000"/>
              <a:buFont typeface="Arial" panose="020B0604020202020204" pitchFamily="34" charset="0"/>
              <a:buChar char="•"/>
            </a:pPr>
            <a:endParaRPr lang="en-US" dirty="0">
              <a:solidFill>
                <a:schemeClr val="bg1"/>
              </a:solidFill>
              <a:effectLst/>
              <a:latin typeface="Century Gothic" panose="020B0502020202020204" pitchFamily="34" charset="0"/>
            </a:endParaRPr>
          </a:p>
          <a:p>
            <a:pPr>
              <a:buClrTx/>
              <a:buSzPct val="100000"/>
              <a:buFont typeface="Arial" panose="020B0604020202020204" pitchFamily="34" charset="0"/>
              <a:buChar char="•"/>
            </a:pPr>
            <a:endParaRPr lang="en-US" b="1"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232722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913795" y="401759"/>
            <a:ext cx="10534488" cy="647813"/>
          </a:xfrm>
        </p:spPr>
        <p:txBody>
          <a:bodyPr>
            <a:normAutofit/>
          </a:bodyPr>
          <a:lstStyle/>
          <a:p>
            <a:r>
              <a:rPr lang="en-US" b="1" dirty="0">
                <a:solidFill>
                  <a:srgbClr val="00B050"/>
                </a:solidFill>
                <a:latin typeface="Century Gothic" panose="020B0502020202020204" pitchFamily="34" charset="0"/>
              </a:rPr>
              <a:t>Conclusions / Strategic Options</a:t>
            </a:r>
            <a:endParaRPr lang="en-US" dirty="0">
              <a:solidFill>
                <a:srgbClr val="00B050"/>
              </a:solidFill>
            </a:endParaRPr>
          </a:p>
        </p:txBody>
      </p:sp>
      <p:sp>
        <p:nvSpPr>
          <p:cNvPr id="3" name="Content Placeholder 2">
            <a:extLst>
              <a:ext uri="{FF2B5EF4-FFF2-40B4-BE49-F238E27FC236}">
                <a16:creationId xmlns:a16="http://schemas.microsoft.com/office/drawing/2014/main" id="{BE8B8A02-6CAB-478B-8F65-FAB9AAD8E935}"/>
              </a:ext>
            </a:extLst>
          </p:cNvPr>
          <p:cNvSpPr>
            <a:spLocks noGrp="1"/>
          </p:cNvSpPr>
          <p:nvPr>
            <p:ph idx="1"/>
          </p:nvPr>
        </p:nvSpPr>
        <p:spPr>
          <a:xfrm>
            <a:off x="743718" y="1240971"/>
            <a:ext cx="10704564" cy="5140778"/>
          </a:xfrm>
        </p:spPr>
        <p:txBody>
          <a:bodyPr>
            <a:normAutofit fontScale="92500" lnSpcReduction="10000"/>
          </a:bodyPr>
          <a:lstStyle/>
          <a:p>
            <a:pPr marL="285750" indent="-285750">
              <a:lnSpc>
                <a:spcPct val="107000"/>
              </a:lnSpc>
              <a:spcBef>
                <a:spcPts val="0"/>
              </a:spcBef>
              <a:spcAft>
                <a:spcPts val="1200"/>
              </a:spcAft>
              <a:buClr>
                <a:schemeClr val="bg1"/>
              </a:buClr>
              <a:buSzPct val="100000"/>
              <a:buFont typeface="Wingdings" panose="05000000000000000000" pitchFamily="2" charset="2"/>
              <a:buChar char="Ø"/>
            </a:pPr>
            <a:r>
              <a:rPr lang="en-US" sz="1800" b="1" dirty="0">
                <a:solidFill>
                  <a:schemeClr val="bg1"/>
                </a:solidFill>
                <a:effectLst/>
                <a:latin typeface="Century Gothic" panose="020B0502020202020204" pitchFamily="34" charset="0"/>
              </a:rPr>
              <a:t>CPUC/IOU MO.</a:t>
            </a:r>
            <a:r>
              <a:rPr lang="en-US" sz="1800" dirty="0">
                <a:solidFill>
                  <a:schemeClr val="bg1"/>
                </a:solidFill>
                <a:effectLst/>
                <a:latin typeface="Century Gothic" panose="020B0502020202020204" pitchFamily="34" charset="0"/>
              </a:rPr>
              <a:t> Maintain top-down monopoly control via restricting utility meters to the property level. Utility control must be pushed back to distribution grid interconnection nodes (i.e., transformers) so underlying properties can share energy as part of a local energy market.</a:t>
            </a:r>
          </a:p>
          <a:p>
            <a:pPr marL="285750" marR="0" lvl="0" indent="-285750">
              <a:lnSpc>
                <a:spcPct val="107000"/>
              </a:lnSpc>
              <a:spcBef>
                <a:spcPts val="0"/>
              </a:spcBef>
              <a:spcAft>
                <a:spcPts val="1200"/>
              </a:spcAft>
              <a:buClr>
                <a:schemeClr val="bg1"/>
              </a:buClr>
              <a:buSzPct val="100000"/>
              <a:buFont typeface="Wingdings" panose="05000000000000000000" pitchFamily="2" charset="2"/>
              <a:buChar char="Ø"/>
            </a:pPr>
            <a:r>
              <a:rPr lang="en-US" sz="1800" b="1" dirty="0">
                <a:solidFill>
                  <a:schemeClr val="bg1"/>
                </a:solidFill>
                <a:effectLst/>
                <a:latin typeface="Century Gothic" panose="020B0502020202020204" pitchFamily="34" charset="0"/>
              </a:rPr>
              <a:t>Likely Market Response: Mass Grid Defection.</a:t>
            </a:r>
            <a:r>
              <a:rPr lang="en-US" sz="1800" dirty="0">
                <a:solidFill>
                  <a:schemeClr val="bg1"/>
                </a:solidFill>
                <a:effectLst/>
                <a:latin typeface="Century Gothic" panose="020B0502020202020204" pitchFamily="34" charset="0"/>
              </a:rPr>
              <a:t> Made even easier with the advent of bidirectional charging (mobile ES). Bidirectional Product rollouts forthcoming from </a:t>
            </a:r>
            <a:r>
              <a:rPr lang="en-US" sz="18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Ford/BMW/Honda</a:t>
            </a:r>
            <a:r>
              <a:rPr lang="en-US" sz="1800" dirty="0">
                <a:solidFill>
                  <a:schemeClr val="bg1"/>
                </a:solidFill>
                <a:effectLst/>
                <a:latin typeface="Century Gothic" panose="020B0502020202020204" pitchFamily="34" charset="0"/>
              </a:rPr>
              <a:t>, </a:t>
            </a:r>
            <a:r>
              <a:rPr lang="en-US" sz="1800" dirty="0">
                <a:solidFill>
                  <a:srgbClr val="0070C0"/>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GM</a:t>
            </a:r>
            <a:r>
              <a:rPr lang="en-US" sz="1800" dirty="0">
                <a:solidFill>
                  <a:schemeClr val="bg1"/>
                </a:solidFill>
                <a:effectLst/>
                <a:latin typeface="Century Gothic" panose="020B0502020202020204" pitchFamily="34" charset="0"/>
              </a:rPr>
              <a:t>, </a:t>
            </a:r>
            <a:r>
              <a:rPr lang="en-US" sz="1800" dirty="0">
                <a:solidFill>
                  <a:srgbClr val="0070C0"/>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Kia</a:t>
            </a:r>
            <a:r>
              <a:rPr lang="en-US" sz="1800" dirty="0">
                <a:solidFill>
                  <a:schemeClr val="bg1"/>
                </a:solidFill>
                <a:effectLst/>
                <a:latin typeface="Century Gothic" panose="020B0502020202020204" pitchFamily="34" charset="0"/>
              </a:rPr>
              <a:t> and </a:t>
            </a:r>
            <a:r>
              <a:rPr lang="en-US" sz="1800" dirty="0">
                <a:solidFill>
                  <a:srgbClr val="0070C0"/>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VW</a:t>
            </a:r>
            <a:r>
              <a:rPr lang="en-US" sz="1800" dirty="0">
                <a:solidFill>
                  <a:schemeClr val="bg1"/>
                </a:solidFill>
                <a:effectLst/>
                <a:latin typeface="Century Gothic" panose="020B0502020202020204" pitchFamily="34" charset="0"/>
              </a:rPr>
              <a:t>, among others. </a:t>
            </a:r>
            <a:r>
              <a:rPr lang="en-US" sz="1800" u="sng" dirty="0">
                <a:solidFill>
                  <a:schemeClr val="bg1"/>
                </a:solidFill>
                <a:effectLst/>
                <a:latin typeface="Century Gothic" panose="020B0502020202020204" pitchFamily="34" charset="0"/>
              </a:rPr>
              <a:t>Caveat</a:t>
            </a:r>
            <a:r>
              <a:rPr lang="en-US" sz="1800" dirty="0">
                <a:solidFill>
                  <a:schemeClr val="bg1"/>
                </a:solidFill>
                <a:effectLst/>
                <a:latin typeface="Century Gothic" panose="020B0502020202020204" pitchFamily="34" charset="0"/>
              </a:rPr>
              <a:t>: Automaker ambitions! </a:t>
            </a:r>
            <a:r>
              <a:rPr lang="en-US" sz="1800" u="sng" dirty="0">
                <a:solidFill>
                  <a:schemeClr val="bg1"/>
                </a:solidFill>
                <a:effectLst/>
                <a:latin typeface="Century Gothic" panose="020B0502020202020204" pitchFamily="34" charset="0"/>
              </a:rPr>
              <a:t>Solution</a:t>
            </a:r>
            <a:r>
              <a:rPr lang="en-US" sz="1800" dirty="0">
                <a:solidFill>
                  <a:schemeClr val="bg1"/>
                </a:solidFill>
                <a:effectLst/>
                <a:latin typeface="Century Gothic" panose="020B0502020202020204" pitchFamily="34" charset="0"/>
              </a:rPr>
              <a:t>: open standards.</a:t>
            </a:r>
            <a:endParaRPr lang="en-US" sz="18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1200"/>
              </a:spcAft>
              <a:buClr>
                <a:schemeClr val="bg1"/>
              </a:buClr>
              <a:buSzPct val="100000"/>
              <a:buFont typeface="Wingdings" panose="05000000000000000000" pitchFamily="2" charset="2"/>
              <a:buChar char="Ø"/>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Available Strategies (Least to Most Effective):</a:t>
            </a:r>
          </a:p>
          <a:p>
            <a:pPr marL="662850" lvl="1" indent="-285750">
              <a:lnSpc>
                <a:spcPct val="107000"/>
              </a:lnSpc>
              <a:spcBef>
                <a:spcPts val="0"/>
              </a:spcBef>
              <a:spcAft>
                <a:spcPts val="1200"/>
              </a:spcAft>
              <a:buClr>
                <a:schemeClr val="bg1"/>
              </a:buClr>
              <a:buSzPct val="100000"/>
              <a:buFont typeface="Wingdings" panose="05000000000000000000" pitchFamily="2" charset="2"/>
              <a:buChar char="q"/>
            </a:pPr>
            <a:r>
              <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Business as Usual with the CPUC.</a:t>
            </a:r>
            <a:r>
              <a:rPr lang="en-US"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Although DER advocates have compiled an impressive array of filings, it’s still a CPUC “Hall of Mirrors” and the agency cannot function as an objective mediator.</a:t>
            </a:r>
            <a:endPar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62850" lvl="1" indent="-285750">
              <a:lnSpc>
                <a:spcPct val="107000"/>
              </a:lnSpc>
              <a:spcBef>
                <a:spcPts val="0"/>
              </a:spcBef>
              <a:spcAft>
                <a:spcPts val="1200"/>
              </a:spcAft>
              <a:buClr>
                <a:schemeClr val="bg1"/>
              </a:buClr>
              <a:buSzPct val="100000"/>
              <a:buFont typeface="Wingdings" panose="05000000000000000000" pitchFamily="2" charset="2"/>
              <a:buChar char="q"/>
            </a:pPr>
            <a:r>
              <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Expand NEM Lawsuit to Public Campaign Challenging CPUC Authority to Develop DER Policy</a:t>
            </a:r>
            <a:r>
              <a:rPr lang="en-US"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Basic assumptions underlying utility monopoly status must be re-evaluated.</a:t>
            </a:r>
          </a:p>
          <a:p>
            <a:pPr marL="662850" lvl="1" indent="-285750">
              <a:lnSpc>
                <a:spcPct val="107000"/>
              </a:lnSpc>
              <a:spcBef>
                <a:spcPts val="0"/>
              </a:spcBef>
              <a:spcAft>
                <a:spcPts val="1200"/>
              </a:spcAft>
              <a:buClr>
                <a:schemeClr val="bg1"/>
              </a:buClr>
              <a:buSzPct val="100000"/>
              <a:buFont typeface="Wingdings" panose="05000000000000000000" pitchFamily="2" charset="2"/>
              <a:buChar char="q"/>
            </a:pPr>
            <a:r>
              <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Empower/Educate Public on DER Benefits/Options.</a:t>
            </a:r>
            <a:r>
              <a:rPr lang="en-US"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DER development starts from the ground up and communities must understand basic energy physics and rights of self-determination to exercise agency.</a:t>
            </a:r>
            <a:endPar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662850" lvl="1" indent="-285750">
              <a:lnSpc>
                <a:spcPct val="107000"/>
              </a:lnSpc>
              <a:spcBef>
                <a:spcPts val="0"/>
              </a:spcBef>
              <a:spcAft>
                <a:spcPts val="1200"/>
              </a:spcAft>
              <a:buClr>
                <a:schemeClr val="bg1"/>
              </a:buClr>
              <a:buSzPct val="100000"/>
              <a:buFont typeface="Wingdings" panose="05000000000000000000" pitchFamily="2" charset="2"/>
              <a:buChar char="q"/>
            </a:pPr>
            <a:r>
              <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Direct Market Intervention via “Grid Optional” Projects (See </a:t>
            </a:r>
            <a:r>
              <a:rPr lang="en-US" sz="16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10/25 Presentation by Craig Lewis</a:t>
            </a:r>
            <a:r>
              <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What is the grid value proposition for DERs? Emerging product offerings give developers the option to completely bypass the NEM/IGFC/grid interconnection nightmare.</a:t>
            </a:r>
            <a:endParaRPr lang="en-US"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None/>
            </a:pPr>
            <a:endPar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5"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Tree>
    <p:extLst>
      <p:ext uri="{BB962C8B-B14F-4D97-AF65-F5344CB8AC3E}">
        <p14:creationId xmlns:p14="http://schemas.microsoft.com/office/powerpoint/2010/main" val="324791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811-F5DD-4C37-813E-AEC814614095}"/>
              </a:ext>
            </a:extLst>
          </p:cNvPr>
          <p:cNvSpPr>
            <a:spLocks noGrp="1"/>
          </p:cNvSpPr>
          <p:nvPr>
            <p:ph type="ctrTitle"/>
          </p:nvPr>
        </p:nvSpPr>
        <p:spPr>
          <a:xfrm>
            <a:off x="692204" y="429724"/>
            <a:ext cx="10972800" cy="2313475"/>
          </a:xfrm>
        </p:spPr>
        <p:txBody>
          <a:bodyPr>
            <a:normAutofit/>
          </a:bodyPr>
          <a:lstStyle/>
          <a:p>
            <a:r>
              <a:rPr lang="en-US" sz="5300" b="1" dirty="0">
                <a:solidFill>
                  <a:srgbClr val="00B050"/>
                </a:solidFill>
                <a:latin typeface="Century Gothic" panose="020B0502020202020204" pitchFamily="34" charset="0"/>
                <a:cs typeface="Calibri" panose="020F0502020204030204" pitchFamily="34" charset="0"/>
              </a:rPr>
              <a:t>Thank You!</a:t>
            </a:r>
            <a:br>
              <a:rPr lang="en-US" sz="5300" b="1" dirty="0">
                <a:solidFill>
                  <a:srgbClr val="7030A0"/>
                </a:solidFill>
                <a:latin typeface="Century Gothic" panose="020B0502020202020204" pitchFamily="34" charset="0"/>
                <a:cs typeface="Calibri" panose="020F0502020204030204" pitchFamily="34" charset="0"/>
              </a:rPr>
            </a:br>
            <a:endParaRPr lang="en-US" sz="4000" b="1" dirty="0"/>
          </a:p>
        </p:txBody>
      </p:sp>
      <p:sp>
        <p:nvSpPr>
          <p:cNvPr id="3" name="Subtitle 2">
            <a:extLst>
              <a:ext uri="{FF2B5EF4-FFF2-40B4-BE49-F238E27FC236}">
                <a16:creationId xmlns:a16="http://schemas.microsoft.com/office/drawing/2014/main" id="{B3E22E1E-481C-4760-BED8-06CF4B745837}"/>
              </a:ext>
            </a:extLst>
          </p:cNvPr>
          <p:cNvSpPr>
            <a:spLocks noGrp="1"/>
          </p:cNvSpPr>
          <p:nvPr>
            <p:ph type="subTitle" idx="1"/>
          </p:nvPr>
        </p:nvSpPr>
        <p:spPr>
          <a:xfrm>
            <a:off x="1105231" y="3202784"/>
            <a:ext cx="4990769" cy="1673221"/>
          </a:xfrm>
        </p:spPr>
        <p:txBody>
          <a:bodyPr>
            <a:noAutofit/>
          </a:bodyPr>
          <a:lstStyle/>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Robert Perry, Principal Analyst</a:t>
            </a:r>
          </a:p>
          <a:p>
            <a:pPr>
              <a:lnSpc>
                <a:spcPct val="100000"/>
              </a:lnSpc>
              <a:spcBef>
                <a:spcPts val="0"/>
              </a:spcBef>
            </a:pPr>
            <a:r>
              <a:rPr lang="en-US" sz="2000" b="1" dirty="0">
                <a:solidFill>
                  <a:srgbClr val="0070C0"/>
                </a:solidFill>
                <a:effectLst/>
                <a:latin typeface="Century Gothic" panose="020B0502020202020204" pitchFamily="34" charset="0"/>
                <a:ea typeface="HGMaruGothicMPRO" panose="020B0400000000000000" pitchFamily="34" charset="-128"/>
                <a:hlinkClick r:id="rId5">
                  <a:extLst>
                    <a:ext uri="{A12FA001-AC4F-418D-AE19-62706E023703}">
                      <ahyp:hlinkClr xmlns:ahyp="http://schemas.microsoft.com/office/drawing/2018/hyperlinkcolor" val="tx"/>
                    </a:ext>
                  </a:extLst>
                </a:hlinkClick>
              </a:rPr>
              <a:t>Robert.Perry108@gmail.com</a:t>
            </a:r>
            <a:endParaRPr lang="en-US" sz="2000" b="1" dirty="0">
              <a:solidFill>
                <a:srgbClr val="0070C0"/>
              </a:solidFill>
              <a:effectLst/>
              <a:latin typeface="Century Gothic" panose="020B0502020202020204" pitchFamily="34" charset="0"/>
              <a:ea typeface="HGMaruGothicMPRO" panose="020B0400000000000000" pitchFamily="34" charset="-128"/>
            </a:endParaRP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(818) 384-4557</a:t>
            </a:r>
          </a:p>
        </p:txBody>
      </p:sp>
      <p:pic>
        <p:nvPicPr>
          <p:cNvPr id="6" name="Picture 5" descr="Logo, icon&#10;&#10;Description automatically generated">
            <a:extLst>
              <a:ext uri="{FF2B5EF4-FFF2-40B4-BE49-F238E27FC236}">
                <a16:creationId xmlns:a16="http://schemas.microsoft.com/office/drawing/2014/main" id="{8D2381AA-F607-433C-BFA8-69375D741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604" y="2743199"/>
            <a:ext cx="2594239" cy="2592390"/>
          </a:xfrm>
          <a:prstGeom prst="rect">
            <a:avLst/>
          </a:prstGeom>
        </p:spPr>
      </p:pic>
    </p:spTree>
    <p:extLst>
      <p:ext uri="{BB962C8B-B14F-4D97-AF65-F5344CB8AC3E}">
        <p14:creationId xmlns:p14="http://schemas.microsoft.com/office/powerpoint/2010/main" val="201207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83620"/>
      </a:dk2>
      <a:lt2>
        <a:srgbClr val="E2E2E8"/>
      </a:lt2>
      <a:accent1>
        <a:srgbClr val="C38A4D"/>
      </a:accent1>
      <a:accent2>
        <a:srgbClr val="ABA439"/>
      </a:accent2>
      <a:accent3>
        <a:srgbClr val="88AD44"/>
      </a:accent3>
      <a:accent4>
        <a:srgbClr val="60B13B"/>
      </a:accent4>
      <a:accent5>
        <a:srgbClr val="47B452"/>
      </a:accent5>
      <a:accent6>
        <a:srgbClr val="3BB178"/>
      </a:accent6>
      <a:hlink>
        <a:srgbClr val="30905A"/>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16519</TotalTime>
  <Words>517</Words>
  <Application>Microsoft Office PowerPoint</Application>
  <PresentationFormat>Widescreen</PresentationFormat>
  <Paragraphs>32</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Century Gothic</vt:lpstr>
      <vt:lpstr>Georgia Pro Cond Light</vt:lpstr>
      <vt:lpstr>Speak Pro</vt:lpstr>
      <vt:lpstr>Wingdings</vt:lpstr>
      <vt:lpstr>Wingdings 2</vt:lpstr>
      <vt:lpstr>SlateVTI</vt:lpstr>
      <vt:lpstr>CA Energy Policy Update:  Market v. Monopoly </vt:lpstr>
      <vt:lpstr>Recent Policy Developments</vt:lpstr>
      <vt:lpstr>Conclusions / Strategic Options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Integration: An Energy Transition Prerequisite</dc:title>
  <dc:creator>Robert Perry</dc:creator>
  <cp:lastModifiedBy>Sierra Dall</cp:lastModifiedBy>
  <cp:revision>139</cp:revision>
  <dcterms:created xsi:type="dcterms:W3CDTF">2021-07-26T23:54:34Z</dcterms:created>
  <dcterms:modified xsi:type="dcterms:W3CDTF">2023-12-13T15:20:11Z</dcterms:modified>
</cp:coreProperties>
</file>