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69" r:id="rId3"/>
    <p:sldId id="257" r:id="rId4"/>
    <p:sldId id="259" r:id="rId5"/>
    <p:sldId id="266" r:id="rId6"/>
    <p:sldId id="272" r:id="rId7"/>
    <p:sldId id="264" r:id="rId8"/>
    <p:sldId id="258" r:id="rId9"/>
    <p:sldId id="263" r:id="rId10"/>
    <p:sldId id="273" r:id="rId11"/>
    <p:sldId id="299" r:id="rId12"/>
    <p:sldId id="320" r:id="rId13"/>
    <p:sldId id="300" r:id="rId14"/>
    <p:sldId id="304" r:id="rId15"/>
    <p:sldId id="321" r:id="rId16"/>
    <p:sldId id="302" r:id="rId17"/>
    <p:sldId id="318" r:id="rId18"/>
    <p:sldId id="322" r:id="rId19"/>
    <p:sldId id="323" r:id="rId20"/>
    <p:sldId id="268" r:id="rId21"/>
    <p:sldId id="267" r:id="rId22"/>
    <p:sldId id="271" r:id="rId23"/>
    <p:sldId id="262" r:id="rId24"/>
    <p:sldId id="317" r:id="rId25"/>
    <p:sldId id="301" r:id="rId26"/>
    <p:sldId id="312" r:id="rId27"/>
    <p:sldId id="311" r:id="rId28"/>
    <p:sldId id="260"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Opening" id="{6407FCDD-C584-421F-B9AF-DE2A4100DBAE}">
          <p14:sldIdLst>
            <p14:sldId id="256"/>
          </p14:sldIdLst>
        </p14:section>
        <p14:section name="Proposal &amp; Methodology" id="{14F4DEA6-7DFA-4BFC-8845-3EE51688B490}">
          <p14:sldIdLst>
            <p14:sldId id="269"/>
            <p14:sldId id="257"/>
            <p14:sldId id="259"/>
            <p14:sldId id="266"/>
            <p14:sldId id="272"/>
            <p14:sldId id="264"/>
            <p14:sldId id="258"/>
            <p14:sldId id="263"/>
          </p14:sldIdLst>
        </p14:section>
        <p14:section name="Josh's Slides" id="{D0911A73-7459-4D8B-A1C7-56EEC958C5ED}">
          <p14:sldIdLst>
            <p14:sldId id="273"/>
            <p14:sldId id="299"/>
            <p14:sldId id="320"/>
            <p14:sldId id="300"/>
            <p14:sldId id="304"/>
            <p14:sldId id="321"/>
            <p14:sldId id="302"/>
            <p14:sldId id="318"/>
            <p14:sldId id="322"/>
            <p14:sldId id="323"/>
          </p14:sldIdLst>
        </p14:section>
        <p14:section name="Local Solar and Minimizing Costs" id="{43BA9A68-227B-403E-A654-3AD8174FBA6E}">
          <p14:sldIdLst>
            <p14:sldId id="268"/>
            <p14:sldId id="267"/>
            <p14:sldId id="271"/>
          </p14:sldIdLst>
        </p14:section>
        <p14:section name="Backup Slides" id="{E2BCB3BE-3D93-498B-BEDE-584FC2A20F04}">
          <p14:sldIdLst>
            <p14:sldId id="262"/>
            <p14:sldId id="317"/>
            <p14:sldId id="301"/>
            <p14:sldId id="312"/>
            <p14:sldId id="311"/>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MI25iNRHAxvT7daSXfbIxukCx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22" autoAdjust="0"/>
  </p:normalViewPr>
  <p:slideViewPr>
    <p:cSldViewPr snapToGrid="0">
      <p:cViewPr varScale="1">
        <p:scale>
          <a:sx n="64" d="100"/>
          <a:sy n="64" d="100"/>
        </p:scale>
        <p:origin x="1758" y="2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enjamin%20Schwartz\Desktop\Transmission%20Costs\Historical%20TAC%20Rate%20Trends%20(02_bs,%209%20Mar%2020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latin typeface="Arial" panose="020B0604020202020204" pitchFamily="34" charset="0"/>
                <a:cs typeface="Arial" panose="020B0604020202020204" pitchFamily="34" charset="0"/>
              </a:rPr>
              <a:t>Existing Allocation of Minimum Bil</a:t>
            </a:r>
            <a:r>
              <a:rPr lang="en-US" sz="1200" b="1" baseline="0">
                <a:latin typeface="Arial" panose="020B0604020202020204" pitchFamily="34" charset="0"/>
                <a:cs typeface="Arial" panose="020B0604020202020204" pitchFamily="34" charset="0"/>
              </a:rPr>
              <a:t>l Costs Under the Status Quo</a:t>
            </a:r>
            <a:endParaRPr lang="en-US" sz="1200"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4E3C-4E01-91C1-DE8DCC67E518}"/>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4E3C-4E01-91C1-DE8DCC67E518}"/>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4E3C-4E01-91C1-DE8DCC67E518}"/>
              </c:ext>
            </c:extLst>
          </c:dPt>
          <c:cat>
            <c:strRef>
              <c:f>Sheet1!$A$2:$A$4</c:f>
              <c:strCache>
                <c:ptCount val="3"/>
                <c:pt idx="0">
                  <c:v>CARE</c:v>
                </c:pt>
                <c:pt idx="1">
                  <c:v>FERA</c:v>
                </c:pt>
                <c:pt idx="2">
                  <c:v>Everyone Else</c:v>
                </c:pt>
              </c:strCache>
            </c:strRef>
          </c:cat>
          <c:val>
            <c:numRef>
              <c:f>Sheet1!$B$2:$B$4</c:f>
              <c:numCache>
                <c:formatCode>0%</c:formatCode>
                <c:ptCount val="3"/>
                <c:pt idx="0">
                  <c:v>0.33</c:v>
                </c:pt>
                <c:pt idx="1">
                  <c:v>0.33</c:v>
                </c:pt>
                <c:pt idx="2">
                  <c:v>0.33</c:v>
                </c:pt>
              </c:numCache>
            </c:numRef>
          </c:val>
          <c:extLst>
            <c:ext xmlns:c16="http://schemas.microsoft.com/office/drawing/2014/chart" uri="{C3380CC4-5D6E-409C-BE32-E72D297353CC}">
              <c16:uniqueId val="{00000006-4E3C-4E01-91C1-DE8DCC67E51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latin typeface="Arial" panose="020B0604020202020204" pitchFamily="34" charset="0"/>
                <a:cs typeface="Arial" panose="020B0604020202020204" pitchFamily="34" charset="0"/>
              </a:rPr>
              <a:t>Allocation</a:t>
            </a:r>
            <a:r>
              <a:rPr lang="en-US" sz="1200" b="1" baseline="0" dirty="0">
                <a:latin typeface="Arial" panose="020B0604020202020204" pitchFamily="34" charset="0"/>
                <a:cs typeface="Arial" panose="020B0604020202020204" pitchFamily="34" charset="0"/>
              </a:rPr>
              <a:t> of Costs Under the Clean Coalition's Fixed Charge Proposal </a:t>
            </a:r>
            <a:endParaRPr lang="en-US" sz="12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B02D-4D50-A528-1871E2C29185}"/>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B02D-4D50-A528-1871E2C29185}"/>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B02D-4D50-A528-1871E2C29185}"/>
              </c:ext>
            </c:extLst>
          </c:dPt>
          <c:cat>
            <c:strRef>
              <c:f>Sheet1!$D$2:$D$4</c:f>
              <c:strCache>
                <c:ptCount val="3"/>
                <c:pt idx="0">
                  <c:v>CARE</c:v>
                </c:pt>
                <c:pt idx="1">
                  <c:v>FERA</c:v>
                </c:pt>
                <c:pt idx="2">
                  <c:v>Everyone Else</c:v>
                </c:pt>
              </c:strCache>
            </c:strRef>
          </c:cat>
          <c:val>
            <c:numRef>
              <c:f>Sheet1!$E$2:$E$4</c:f>
              <c:numCache>
                <c:formatCode>0%</c:formatCode>
                <c:ptCount val="3"/>
                <c:pt idx="0">
                  <c:v>0</c:v>
                </c:pt>
                <c:pt idx="1">
                  <c:v>0.25</c:v>
                </c:pt>
                <c:pt idx="2">
                  <c:v>0.75</c:v>
                </c:pt>
              </c:numCache>
            </c:numRef>
          </c:val>
          <c:extLst>
            <c:ext xmlns:c16="http://schemas.microsoft.com/office/drawing/2014/chart" uri="{C3380CC4-5D6E-409C-BE32-E72D297353CC}">
              <c16:uniqueId val="{00000006-B02D-4D50-A528-1871E2C2918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TAC Rate (over the last 11-years)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4"/>
          <c:order val="4"/>
          <c:tx>
            <c:strRef>
              <c:f>'TAC Graphs Information pt. 2'!$A$6</c:f>
              <c:strCache>
                <c:ptCount val="1"/>
                <c:pt idx="0">
                  <c:v>Average TAC</c:v>
                </c:pt>
              </c:strCache>
            </c:strRef>
          </c:tx>
          <c:spPr>
            <a:ln w="28575" cap="rnd">
              <a:solidFill>
                <a:srgbClr val="00B0F0"/>
              </a:solidFill>
              <a:round/>
            </a:ln>
            <a:effectLst/>
          </c:spPr>
          <c:marker>
            <c:symbol val="none"/>
          </c:marker>
          <c:cat>
            <c:numRef>
              <c:f>'TAC Graphs Information pt. 2'!$B$1:$J$1</c:f>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f>'TAC Graphs Information pt. 2'!$B$6:$J$6</c:f>
              <c:numCache>
                <c:formatCode>General</c:formatCode>
                <c:ptCount val="9"/>
                <c:pt idx="0">
                  <c:v>1.17073E-2</c:v>
                </c:pt>
                <c:pt idx="1">
                  <c:v>1.512353E-2</c:v>
                </c:pt>
                <c:pt idx="2">
                  <c:v>2.0101399999999998E-2</c:v>
                </c:pt>
                <c:pt idx="3">
                  <c:v>2.258253E-2</c:v>
                </c:pt>
                <c:pt idx="4">
                  <c:v>2.2081099999999999E-2</c:v>
                </c:pt>
                <c:pt idx="5">
                  <c:v>2.613E-2</c:v>
                </c:pt>
                <c:pt idx="6">
                  <c:v>2.6550000000000001E-2</c:v>
                </c:pt>
                <c:pt idx="7">
                  <c:v>3.304E-2</c:v>
                </c:pt>
                <c:pt idx="8">
                  <c:v>3.4410000000000003E-2</c:v>
                </c:pt>
              </c:numCache>
            </c:numRef>
          </c:val>
          <c:smooth val="0"/>
          <c:extLst>
            <c:ext xmlns:c16="http://schemas.microsoft.com/office/drawing/2014/chart" uri="{C3380CC4-5D6E-409C-BE32-E72D297353CC}">
              <c16:uniqueId val="{00000000-A6A9-4202-9869-D407AA2F90D1}"/>
            </c:ext>
          </c:extLst>
        </c:ser>
        <c:dLbls>
          <c:showLegendKey val="0"/>
          <c:showVal val="0"/>
          <c:showCatName val="0"/>
          <c:showSerName val="0"/>
          <c:showPercent val="0"/>
          <c:showBubbleSize val="0"/>
        </c:dLbls>
        <c:smooth val="0"/>
        <c:axId val="1116485951"/>
        <c:axId val="1821221647"/>
        <c:extLst>
          <c:ext xmlns:c15="http://schemas.microsoft.com/office/drawing/2012/chart" uri="{02D57815-91ED-43cb-92C2-25804820EDAC}">
            <c15:filteredLineSeries>
              <c15:ser>
                <c:idx val="0"/>
                <c:order val="0"/>
                <c:tx>
                  <c:strRef>
                    <c:extLst>
                      <c:ext uri="{02D57815-91ED-43cb-92C2-25804820EDAC}">
                        <c15:formulaRef>
                          <c15:sqref>'TAC Graphs Information pt. 2'!$A$2</c15:sqref>
                        </c15:formulaRef>
                      </c:ext>
                    </c:extLst>
                    <c:strCache>
                      <c:ptCount val="1"/>
                      <c:pt idx="0">
                        <c:v>PG&amp;E's TAC Rate</c:v>
                      </c:pt>
                    </c:strCache>
                  </c:strRef>
                </c:tx>
                <c:spPr>
                  <a:ln w="28575" cap="rnd">
                    <a:solidFill>
                      <a:schemeClr val="accent1"/>
                    </a:solidFill>
                    <a:round/>
                  </a:ln>
                  <a:effectLst/>
                </c:spPr>
                <c:marker>
                  <c:symbol val="none"/>
                </c:marker>
                <c:cat>
                  <c:numRef>
                    <c:extLst>
                      <c:ex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c:ext uri="{02D57815-91ED-43cb-92C2-25804820EDAC}">
                        <c15:formulaRef>
                          <c15:sqref>'TAC Graphs Information pt. 2'!$B$2:$J$2</c15:sqref>
                        </c15:formulaRef>
                      </c:ext>
                    </c:extLst>
                    <c:numCache>
                      <c:formatCode>General</c:formatCode>
                      <c:ptCount val="9"/>
                      <c:pt idx="0">
                        <c:v>9.4509999999999993E-3</c:v>
                      </c:pt>
                      <c:pt idx="1">
                        <c:v>9.3989999999999994E-3</c:v>
                      </c:pt>
                      <c:pt idx="2">
                        <c:v>1.2256E-2</c:v>
                      </c:pt>
                      <c:pt idx="3">
                        <c:v>1.6996000000000001E-2</c:v>
                      </c:pt>
                      <c:pt idx="4">
                        <c:v>1.5941E-2</c:v>
                      </c:pt>
                      <c:pt idx="5">
                        <c:v>2.3380999999999999E-2</c:v>
                      </c:pt>
                      <c:pt idx="6">
                        <c:v>2.3109999999999999E-2</c:v>
                      </c:pt>
                      <c:pt idx="7">
                        <c:v>3.0136E-2</c:v>
                      </c:pt>
                      <c:pt idx="8">
                        <c:v>2.9908000000000001E-2</c:v>
                      </c:pt>
                    </c:numCache>
                  </c:numRef>
                </c:val>
                <c:smooth val="0"/>
                <c:extLst>
                  <c:ext xmlns:c16="http://schemas.microsoft.com/office/drawing/2014/chart" uri="{C3380CC4-5D6E-409C-BE32-E72D297353CC}">
                    <c16:uniqueId val="{00000001-A6A9-4202-9869-D407AA2F90D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'TAC Graphs Information pt. 2'!$A$3</c15:sqref>
                        </c15:formulaRef>
                      </c:ext>
                    </c:extLst>
                    <c:strCache>
                      <c:ptCount val="1"/>
                      <c:pt idx="0">
                        <c:v>SCE's TAC Rate</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2'!$B$3:$J$3</c15:sqref>
                        </c15:formulaRef>
                      </c:ext>
                    </c:extLst>
                    <c:numCache>
                      <c:formatCode>General</c:formatCode>
                      <c:ptCount val="9"/>
                      <c:pt idx="0">
                        <c:v>7.2300000000000003E-3</c:v>
                      </c:pt>
                      <c:pt idx="1">
                        <c:v>8.0470000000000003E-3</c:v>
                      </c:pt>
                      <c:pt idx="2">
                        <c:v>1.1972E-2</c:v>
                      </c:pt>
                      <c:pt idx="3">
                        <c:v>1.1738999999999999E-2</c:v>
                      </c:pt>
                      <c:pt idx="4">
                        <c:v>1.0988E-2</c:v>
                      </c:pt>
                      <c:pt idx="5">
                        <c:v>1.0222E-2</c:v>
                      </c:pt>
                      <c:pt idx="6">
                        <c:v>1.1769E-2</c:v>
                      </c:pt>
                      <c:pt idx="7">
                        <c:v>1.5094E-2</c:v>
                      </c:pt>
                      <c:pt idx="8">
                        <c:v>1.4232E-2</c:v>
                      </c:pt>
                    </c:numCache>
                  </c:numRef>
                </c:val>
                <c:smooth val="0"/>
                <c:extLst xmlns:c15="http://schemas.microsoft.com/office/drawing/2012/chart">
                  <c:ext xmlns:c16="http://schemas.microsoft.com/office/drawing/2014/chart" uri="{C3380CC4-5D6E-409C-BE32-E72D297353CC}">
                    <c16:uniqueId val="{00000002-A6A9-4202-9869-D407AA2F90D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'TAC Graphs Information pt. 2'!$A$4</c15:sqref>
                        </c15:formulaRef>
                      </c:ext>
                    </c:extLst>
                    <c:strCache>
                      <c:ptCount val="1"/>
                      <c:pt idx="0">
                        <c:v>SDG&amp;E's TAC Rate</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2'!$B$4:$J$4</c15:sqref>
                        </c15:formulaRef>
                      </c:ext>
                    </c:extLst>
                    <c:numCache>
                      <c:formatCode>General</c:formatCode>
                      <c:ptCount val="9"/>
                      <c:pt idx="0">
                        <c:v>1.8440999999999999E-2</c:v>
                      </c:pt>
                      <c:pt idx="1">
                        <c:v>2.7924999999999998E-2</c:v>
                      </c:pt>
                      <c:pt idx="2">
                        <c:v>3.6075999999999997E-2</c:v>
                      </c:pt>
                      <c:pt idx="3">
                        <c:v>3.9014E-2</c:v>
                      </c:pt>
                      <c:pt idx="4">
                        <c:v>3.9315000000000003E-2</c:v>
                      </c:pt>
                      <c:pt idx="5">
                        <c:v>4.4784999999999998E-2</c:v>
                      </c:pt>
                      <c:pt idx="6">
                        <c:v>4.4784999999999998E-2</c:v>
                      </c:pt>
                      <c:pt idx="7">
                        <c:v>5.3114000000000001E-2</c:v>
                      </c:pt>
                      <c:pt idx="8">
                        <c:v>5.9104999999999998E-2</c:v>
                      </c:pt>
                    </c:numCache>
                  </c:numRef>
                </c:val>
                <c:smooth val="0"/>
                <c:extLst xmlns:c15="http://schemas.microsoft.com/office/drawing/2012/chart">
                  <c:ext xmlns:c16="http://schemas.microsoft.com/office/drawing/2014/chart" uri="{C3380CC4-5D6E-409C-BE32-E72D297353CC}">
                    <c16:uniqueId val="{00000003-A6A9-4202-9869-D407AA2F90D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'TAC Graphs Information pt. 2'!$A$5</c15:sqref>
                        </c15:formulaRef>
                      </c:ext>
                    </c:extLst>
                    <c:strCache>
                      <c:ptCount val="1"/>
                      <c:pt idx="0">
                        <c:v>Weighted Average TAC Rate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2'!$B$5:$J$5</c15:sqref>
                        </c15:formulaRef>
                      </c:ext>
                    </c:extLst>
                    <c:numCache>
                      <c:formatCode>General</c:formatCode>
                      <c:ptCount val="9"/>
                      <c:pt idx="0">
                        <c:v>9.4238299999999994E-3</c:v>
                      </c:pt>
                      <c:pt idx="1">
                        <c:v>1.074785E-2</c:v>
                      </c:pt>
                      <c:pt idx="2">
                        <c:v>1.45962E-2</c:v>
                      </c:pt>
                      <c:pt idx="3">
                        <c:v>1.6913060000000001E-2</c:v>
                      </c:pt>
                      <c:pt idx="4">
                        <c:v>1.6170259999999999E-2</c:v>
                      </c:pt>
                      <c:pt idx="5">
                        <c:v>1.9460459999999999E-2</c:v>
                      </c:pt>
                      <c:pt idx="6">
                        <c:v>2.0225650000000001E-2</c:v>
                      </c:pt>
                      <c:pt idx="7">
                        <c:v>2.5672E-2</c:v>
                      </c:pt>
                      <c:pt idx="8">
                        <c:v>2.5382020000000002E-2</c:v>
                      </c:pt>
                    </c:numCache>
                  </c:numRef>
                </c:val>
                <c:smooth val="0"/>
                <c:extLst xmlns:c15="http://schemas.microsoft.com/office/drawing/2012/chart">
                  <c:ext xmlns:c16="http://schemas.microsoft.com/office/drawing/2014/chart" uri="{C3380CC4-5D6E-409C-BE32-E72D297353CC}">
                    <c16:uniqueId val="{00000004-A6A9-4202-9869-D407AA2F90D1}"/>
                  </c:ext>
                </c:extLst>
              </c15:ser>
            </c15:filteredLineSeries>
          </c:ext>
        </c:extLst>
      </c:lineChart>
      <c:catAx>
        <c:axId val="11164859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52977668416447943"/>
              <c:y val="0.80981408573928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1221647"/>
        <c:crosses val="autoZero"/>
        <c:auto val="1"/>
        <c:lblAlgn val="ctr"/>
        <c:lblOffset val="100"/>
        <c:noMultiLvlLbl val="0"/>
      </c:catAx>
      <c:valAx>
        <c:axId val="1821221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$/kWh</a:t>
                </a:r>
              </a:p>
            </c:rich>
          </c:tx>
          <c:layout>
            <c:manualLayout>
              <c:xMode val="edge"/>
              <c:yMode val="edge"/>
              <c:x val="2.5000000000000001E-2"/>
              <c:y val="0.3522838291046952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648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0" name="Google Shape;5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13</a:t>
            </a:fld>
            <a:endParaRPr lang="en-US"/>
          </a:p>
        </p:txBody>
      </p:sp>
    </p:spTree>
    <p:extLst>
      <p:ext uri="{BB962C8B-B14F-4D97-AF65-F5344CB8AC3E}">
        <p14:creationId xmlns:p14="http://schemas.microsoft.com/office/powerpoint/2010/main" val="130131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14</a:t>
            </a:fld>
            <a:endParaRPr lang="en-US"/>
          </a:p>
        </p:txBody>
      </p:sp>
    </p:spTree>
    <p:extLst>
      <p:ext uri="{BB962C8B-B14F-4D97-AF65-F5344CB8AC3E}">
        <p14:creationId xmlns:p14="http://schemas.microsoft.com/office/powerpoint/2010/main" val="47909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15</a:t>
            </a:fld>
            <a:endParaRPr lang="en-US"/>
          </a:p>
        </p:txBody>
      </p:sp>
    </p:spTree>
    <p:extLst>
      <p:ext uri="{BB962C8B-B14F-4D97-AF65-F5344CB8AC3E}">
        <p14:creationId xmlns:p14="http://schemas.microsoft.com/office/powerpoint/2010/main" val="37637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16</a:t>
            </a:fld>
            <a:endParaRPr lang="en-US"/>
          </a:p>
        </p:txBody>
      </p:sp>
    </p:spTree>
    <p:extLst>
      <p:ext uri="{BB962C8B-B14F-4D97-AF65-F5344CB8AC3E}">
        <p14:creationId xmlns:p14="http://schemas.microsoft.com/office/powerpoint/2010/main" val="3748771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17</a:t>
            </a:fld>
            <a:endParaRPr lang="en-US"/>
          </a:p>
        </p:txBody>
      </p:sp>
    </p:spTree>
    <p:extLst>
      <p:ext uri="{BB962C8B-B14F-4D97-AF65-F5344CB8AC3E}">
        <p14:creationId xmlns:p14="http://schemas.microsoft.com/office/powerpoint/2010/main" val="2589565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18</a:t>
            </a:fld>
            <a:endParaRPr lang="en-US"/>
          </a:p>
        </p:txBody>
      </p:sp>
    </p:spTree>
    <p:extLst>
      <p:ext uri="{BB962C8B-B14F-4D97-AF65-F5344CB8AC3E}">
        <p14:creationId xmlns:p14="http://schemas.microsoft.com/office/powerpoint/2010/main" val="139744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19</a:t>
            </a:fld>
            <a:endParaRPr lang="en-US"/>
          </a:p>
        </p:txBody>
      </p:sp>
    </p:spTree>
    <p:extLst>
      <p:ext uri="{BB962C8B-B14F-4D97-AF65-F5344CB8AC3E}">
        <p14:creationId xmlns:p14="http://schemas.microsoft.com/office/powerpoint/2010/main" val="3045572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7:notes"/>
          <p:cNvSpPr txBox="1"/>
          <p:nvPr/>
        </p:nvSpPr>
        <p:spPr>
          <a:xfrm>
            <a:off x="3884615"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24</a:t>
            </a:fld>
            <a:endParaRPr lang="en-US"/>
          </a:p>
        </p:txBody>
      </p:sp>
    </p:spTree>
    <p:extLst>
      <p:ext uri="{BB962C8B-B14F-4D97-AF65-F5344CB8AC3E}">
        <p14:creationId xmlns:p14="http://schemas.microsoft.com/office/powerpoint/2010/main" val="1841213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25</a:t>
            </a:fld>
            <a:endParaRPr lang="en-US"/>
          </a:p>
        </p:txBody>
      </p:sp>
    </p:spTree>
    <p:extLst>
      <p:ext uri="{BB962C8B-B14F-4D97-AF65-F5344CB8AC3E}">
        <p14:creationId xmlns:p14="http://schemas.microsoft.com/office/powerpoint/2010/main" val="158685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26</a:t>
            </a:fld>
            <a:endParaRPr lang="en-US"/>
          </a:p>
        </p:txBody>
      </p:sp>
    </p:spTree>
    <p:extLst>
      <p:ext uri="{BB962C8B-B14F-4D97-AF65-F5344CB8AC3E}">
        <p14:creationId xmlns:p14="http://schemas.microsoft.com/office/powerpoint/2010/main" val="2290943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27</a:t>
            </a:fld>
            <a:endParaRPr lang="en-US"/>
          </a:p>
        </p:txBody>
      </p:sp>
    </p:spTree>
    <p:extLst>
      <p:ext uri="{BB962C8B-B14F-4D97-AF65-F5344CB8AC3E}">
        <p14:creationId xmlns:p14="http://schemas.microsoft.com/office/powerpoint/2010/main" val="430269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00" tIns="45700" rIns="91400" bIns="45700" anchor="t" anchorCtr="0">
            <a:noAutofit/>
          </a:bodyPr>
          <a:lstStyle/>
          <a:p>
            <a:pPr marL="0" lvl="0" indent="0" algn="l" rtl="0">
              <a:lnSpc>
                <a:spcPct val="90000"/>
              </a:lnSpc>
              <a:spcBef>
                <a:spcPts val="0"/>
              </a:spcBef>
              <a:spcAft>
                <a:spcPts val="0"/>
              </a:spcAft>
              <a:buNone/>
            </a:pPr>
            <a:endParaRPr/>
          </a:p>
        </p:txBody>
      </p:sp>
      <p:sp>
        <p:nvSpPr>
          <p:cNvPr id="82" name="Google Shape;82;p5:notes"/>
          <p:cNvSpPr txBox="1"/>
          <p:nvPr/>
        </p:nvSpPr>
        <p:spPr>
          <a:xfrm>
            <a:off x="3884615"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Many things to think about when reforming rates: electrification/decarbonization (policy goals), affordability, and grid safety.</a:t>
            </a:r>
            <a:endParaRPr dirty="0"/>
          </a:p>
        </p:txBody>
      </p:sp>
      <p:sp>
        <p:nvSpPr>
          <p:cNvPr id="74" name="Google Shape;74;p4:notes"/>
          <p:cNvSpPr txBox="1"/>
          <p:nvPr/>
        </p:nvSpPr>
        <p:spPr>
          <a:xfrm>
            <a:off x="3884615"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86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61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what CARE and FERA are (what customer groups make them up).</a:t>
            </a:r>
            <a:endParaRPr dirty="0"/>
          </a:p>
        </p:txBody>
      </p:sp>
      <p:sp>
        <p:nvSpPr>
          <p:cNvPr id="67" name="Google Shape;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https://www.firevictimtrust.com/#:~:text=%2410%20Billion%20Paid%20to%20Claimants,as%20of%20July%2031%2C%202023.</a:t>
            </a:r>
          </a:p>
          <a:p>
            <a:pPr marL="0" lvl="0" indent="0" algn="l" rtl="0">
              <a:spcBef>
                <a:spcPts val="0"/>
              </a:spcBef>
              <a:spcAft>
                <a:spcPts val="0"/>
              </a:spcAft>
              <a:buNone/>
            </a:pPr>
            <a:r>
              <a:rPr lang="en-US" dirty="0"/>
              <a:t>https://www.kcra.com/article/moving-pge-power-lines-underground-cost-who-foots-the-bill/39960842#:~:text=%22In%202022%20we're%20looking,10%2C000%20miles%20of%20power%20lines.</a:t>
            </a:r>
            <a:endParaRPr dirty="0"/>
          </a:p>
        </p:txBody>
      </p:sp>
      <p:sp>
        <p:nvSpPr>
          <p:cNvPr id="104" name="Google Shape;104;p8:notes"/>
          <p:cNvSpPr txBox="1"/>
          <p:nvPr/>
        </p:nvSpPr>
        <p:spPr>
          <a:xfrm>
            <a:off x="3884615"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11</a:t>
            </a:fld>
            <a:endParaRPr lang="en-US"/>
          </a:p>
        </p:txBody>
      </p:sp>
    </p:spTree>
    <p:extLst>
      <p:ext uri="{BB962C8B-B14F-4D97-AF65-F5344CB8AC3E}">
        <p14:creationId xmlns:p14="http://schemas.microsoft.com/office/powerpoint/2010/main" val="298563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47543-1655-42BB-8DB4-4CC8BCD7830D}" type="slidenum">
              <a:rPr lang="en-US" smtClean="0"/>
              <a:t>12</a:t>
            </a:fld>
            <a:endParaRPr lang="en-US"/>
          </a:p>
        </p:txBody>
      </p:sp>
    </p:spTree>
    <p:extLst>
      <p:ext uri="{BB962C8B-B14F-4D97-AF65-F5344CB8AC3E}">
        <p14:creationId xmlns:p14="http://schemas.microsoft.com/office/powerpoint/2010/main" val="310485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2"/>
        <p:cNvGrpSpPr/>
        <p:nvPr/>
      </p:nvGrpSpPr>
      <p:grpSpPr>
        <a:xfrm>
          <a:off x="0" y="0"/>
          <a:ext cx="0" cy="0"/>
          <a:chOff x="0" y="0"/>
          <a:chExt cx="0" cy="0"/>
        </a:xfrm>
      </p:grpSpPr>
      <p:sp>
        <p:nvSpPr>
          <p:cNvPr id="13" name="Google Shape;13;p10"/>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 name="Google Shape;14;p10"/>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5" name="Google Shape;15;p10"/>
          <p:cNvSpPr txBox="1"/>
          <p:nvPr/>
        </p:nvSpPr>
        <p:spPr>
          <a:xfrm>
            <a:off x="0" y="6488113"/>
            <a:ext cx="5562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95959"/>
                </a:solidFill>
                <a:latin typeface="Arial"/>
                <a:ea typeface="Arial"/>
                <a:cs typeface="Arial"/>
                <a:sym typeface="Arial"/>
              </a:rPr>
              <a:t>Making Clean Local Energy Accessible Now</a:t>
            </a:r>
            <a:endParaRPr/>
          </a:p>
        </p:txBody>
      </p:sp>
      <p:sp>
        <p:nvSpPr>
          <p:cNvPr id="16" name="Google Shape;16;p10"/>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SzPts val="2400"/>
              <a:buFont typeface="Arial"/>
              <a:buNone/>
              <a:defRPr sz="2400">
                <a:solidFill>
                  <a:srgbClr val="595959"/>
                </a:solidFil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Title, Text and Chart">
  <p:cSld name="19_Title, Text and Chart">
    <p:spTree>
      <p:nvGrpSpPr>
        <p:cNvPr id="1" name="Shape 17"/>
        <p:cNvGrpSpPr/>
        <p:nvPr/>
      </p:nvGrpSpPr>
      <p:grpSpPr>
        <a:xfrm>
          <a:off x="0" y="0"/>
          <a:ext cx="0" cy="0"/>
          <a:chOff x="0" y="0"/>
          <a:chExt cx="0" cy="0"/>
        </a:xfrm>
      </p:grpSpPr>
      <p:sp>
        <p:nvSpPr>
          <p:cNvPr id="18" name="Google Shape;18;p11"/>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Google Shape;19;p11"/>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0" name="Google Shape;20;p11"/>
          <p:cNvSpPr txBox="1"/>
          <p:nvPr/>
        </p:nvSpPr>
        <p:spPr>
          <a:xfrm>
            <a:off x="8331200" y="6492875"/>
            <a:ext cx="6604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
        <p:nvSpPr>
          <p:cNvPr id="21" name="Google Shape;21;p11"/>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1"/>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pic>
        <p:nvPicPr>
          <p:cNvPr id="24" name="Google Shape;24;p11"/>
          <p:cNvPicPr preferRelativeResize="0"/>
          <p:nvPr/>
        </p:nvPicPr>
        <p:blipFill rotWithShape="1">
          <a:blip r:embed="rId2">
            <a:alphaModFix/>
          </a:blip>
          <a:srcRect/>
          <a:stretch/>
        </p:blipFill>
        <p:spPr>
          <a:xfrm>
            <a:off x="7513624" y="88490"/>
            <a:ext cx="1477976" cy="6200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2_Title, Text and Chart">
  <p:cSld name="22_Title, Text and Chart">
    <p:spTree>
      <p:nvGrpSpPr>
        <p:cNvPr id="1" name="Shape 25"/>
        <p:cNvGrpSpPr/>
        <p:nvPr/>
      </p:nvGrpSpPr>
      <p:grpSpPr>
        <a:xfrm>
          <a:off x="0" y="0"/>
          <a:ext cx="0" cy="0"/>
          <a:chOff x="0" y="0"/>
          <a:chExt cx="0" cy="0"/>
        </a:xfrm>
      </p:grpSpPr>
      <p:sp>
        <p:nvSpPr>
          <p:cNvPr id="26" name="Google Shape;26;p12"/>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27;p12"/>
          <p:cNvSpPr txBox="1"/>
          <p:nvPr/>
        </p:nvSpPr>
        <p:spPr>
          <a:xfrm>
            <a:off x="0" y="6488113"/>
            <a:ext cx="8229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595959"/>
                </a:solidFill>
                <a:latin typeface="Arial"/>
                <a:ea typeface="Arial"/>
                <a:cs typeface="Arial"/>
                <a:sym typeface="Arial"/>
              </a:rPr>
              <a:t>Making Clean Local </a:t>
            </a:r>
            <a:r>
              <a:rPr lang="en-US" sz="1800">
                <a:solidFill>
                  <a:srgbClr val="595959"/>
                </a:solidFill>
                <a:latin typeface="Arial"/>
                <a:ea typeface="Arial"/>
                <a:cs typeface="Arial"/>
                <a:sym typeface="Arial"/>
              </a:rPr>
              <a:t>Energy</a:t>
            </a:r>
            <a:r>
              <a:rPr lang="en-US" sz="1600">
                <a:solidFill>
                  <a:srgbClr val="595959"/>
                </a:solidFill>
                <a:latin typeface="Arial"/>
                <a:ea typeface="Arial"/>
                <a:cs typeface="Arial"/>
                <a:sym typeface="Arial"/>
              </a:rPr>
              <a:t> Accessible Now						</a:t>
            </a:r>
            <a:endParaRPr sz="1800">
              <a:solidFill>
                <a:srgbClr val="595959"/>
              </a:solidFill>
              <a:latin typeface="Arial"/>
              <a:ea typeface="Arial"/>
              <a:cs typeface="Arial"/>
              <a:sym typeface="Arial"/>
            </a:endParaRPr>
          </a:p>
        </p:txBody>
      </p:sp>
      <p:sp>
        <p:nvSpPr>
          <p:cNvPr id="28" name="Google Shape;28;p12"/>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9" name="Google Shape;29;p12"/>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
        <p:nvSpPr>
          <p:cNvPr id="30" name="Google Shape;30;p12"/>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0_Title, Text and Chart">
  <p:cSld name="20_Title, Text and Chart">
    <p:spTree>
      <p:nvGrpSpPr>
        <p:cNvPr id="1" name="Shape 32"/>
        <p:cNvGrpSpPr/>
        <p:nvPr/>
      </p:nvGrpSpPr>
      <p:grpSpPr>
        <a:xfrm>
          <a:off x="0" y="0"/>
          <a:ext cx="0" cy="0"/>
          <a:chOff x="0" y="0"/>
          <a:chExt cx="0" cy="0"/>
        </a:xfrm>
      </p:grpSpPr>
      <p:sp>
        <p:nvSpPr>
          <p:cNvPr id="33" name="Google Shape;33;p13"/>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13"/>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sp>
        <p:nvSpPr>
          <p:cNvPr id="35" name="Google Shape;35;p13"/>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36" name="Google Shape;36;p1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8" name="Google Shape;38;p13"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39" name="Google Shape;39;p13"/>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_Title, Text and Chart">
  <p:cSld name="21_Title, Text and Chart">
    <p:spTree>
      <p:nvGrpSpPr>
        <p:cNvPr id="1" name="Shape 40"/>
        <p:cNvGrpSpPr/>
        <p:nvPr/>
      </p:nvGrpSpPr>
      <p:grpSpPr>
        <a:xfrm>
          <a:off x="0" y="0"/>
          <a:ext cx="0" cy="0"/>
          <a:chOff x="0" y="0"/>
          <a:chExt cx="0" cy="0"/>
        </a:xfrm>
      </p:grpSpPr>
      <p:sp>
        <p:nvSpPr>
          <p:cNvPr id="41" name="Google Shape;41;p14"/>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14"/>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43" name="Google Shape;43;p1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14"/>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a:t>
            </a:r>
            <a:r>
              <a:rPr lang="en-US" sz="1600">
                <a:solidFill>
                  <a:srgbClr val="595959"/>
                </a:solidFill>
                <a:latin typeface="Arial"/>
                <a:ea typeface="Arial"/>
                <a:cs typeface="Arial"/>
                <a:sym typeface="Arial"/>
              </a:rPr>
              <a:t>						</a:t>
            </a:r>
            <a:endParaRPr/>
          </a:p>
        </p:txBody>
      </p:sp>
      <p:pic>
        <p:nvPicPr>
          <p:cNvPr id="46" name="Google Shape;46;p14"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47" name="Google Shape;47;p14"/>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1897-E14D-4F86-A41D-43A879883E6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A62D3BD-59E4-47E9-8A0A-3C24597C566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B28E4AA-EDEE-4C68-8921-F8C6CD4D94F8}"/>
              </a:ext>
            </a:extLst>
          </p:cNvPr>
          <p:cNvSpPr>
            <a:spLocks noGrp="1"/>
          </p:cNvSpPr>
          <p:nvPr>
            <p:ph type="dt" sz="half" idx="10"/>
          </p:nvPr>
        </p:nvSpPr>
        <p:spPr/>
        <p:txBody>
          <a:bodyPr/>
          <a:lstStyle/>
          <a:p>
            <a:fld id="{0606110B-0C75-41D6-A74F-0299FDA64CD5}" type="datetimeFigureOut">
              <a:rPr lang="en-US" smtClean="0"/>
              <a:t>12/13/2023</a:t>
            </a:fld>
            <a:endParaRPr lang="en-US"/>
          </a:p>
        </p:txBody>
      </p:sp>
      <p:sp>
        <p:nvSpPr>
          <p:cNvPr id="5" name="Footer Placeholder 4">
            <a:extLst>
              <a:ext uri="{FF2B5EF4-FFF2-40B4-BE49-F238E27FC236}">
                <a16:creationId xmlns:a16="http://schemas.microsoft.com/office/drawing/2014/main" id="{A98695D1-0F53-4DDE-8198-D850A8864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BF0BB-B5DE-4D08-B233-2C26C40DD20B}"/>
              </a:ext>
            </a:extLst>
          </p:cNvPr>
          <p:cNvSpPr>
            <a:spLocks noGrp="1"/>
          </p:cNvSpPr>
          <p:nvPr>
            <p:ph type="sldNum" sz="quarter" idx="12"/>
          </p:nvPr>
        </p:nvSpPr>
        <p:spPr/>
        <p:txBody>
          <a:bodyPr/>
          <a:lstStyle/>
          <a:p>
            <a:fld id="{06747864-3975-4661-A67F-1F52FFC2B016}" type="slidenum">
              <a:rPr lang="en-US" smtClean="0"/>
              <a:t>‹#›</a:t>
            </a:fld>
            <a:endParaRPr lang="en-US"/>
          </a:p>
        </p:txBody>
      </p:sp>
    </p:spTree>
    <p:extLst>
      <p:ext uri="{BB962C8B-B14F-4D97-AF65-F5344CB8AC3E}">
        <p14:creationId xmlns:p14="http://schemas.microsoft.com/office/powerpoint/2010/main" val="400378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E605-9197-4F44-8769-529F8B18E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750FB-66C9-4989-952C-3F02C286A6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841FB-1F50-4A0C-8AA2-44FB1EC24C40}"/>
              </a:ext>
            </a:extLst>
          </p:cNvPr>
          <p:cNvSpPr>
            <a:spLocks noGrp="1"/>
          </p:cNvSpPr>
          <p:nvPr>
            <p:ph type="dt" sz="half" idx="10"/>
          </p:nvPr>
        </p:nvSpPr>
        <p:spPr/>
        <p:txBody>
          <a:bodyPr/>
          <a:lstStyle/>
          <a:p>
            <a:fld id="{0606110B-0C75-41D6-A74F-0299FDA64CD5}" type="datetimeFigureOut">
              <a:rPr lang="en-US" smtClean="0"/>
              <a:t>12/13/2023</a:t>
            </a:fld>
            <a:endParaRPr lang="en-US"/>
          </a:p>
        </p:txBody>
      </p:sp>
      <p:sp>
        <p:nvSpPr>
          <p:cNvPr id="5" name="Footer Placeholder 4">
            <a:extLst>
              <a:ext uri="{FF2B5EF4-FFF2-40B4-BE49-F238E27FC236}">
                <a16:creationId xmlns:a16="http://schemas.microsoft.com/office/drawing/2014/main" id="{9B8A6640-8B37-4727-9ABB-8429B43A5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2D607-8558-4E67-913D-FEA0B30688C3}"/>
              </a:ext>
            </a:extLst>
          </p:cNvPr>
          <p:cNvSpPr>
            <a:spLocks noGrp="1"/>
          </p:cNvSpPr>
          <p:nvPr>
            <p:ph type="sldNum" sz="quarter" idx="12"/>
          </p:nvPr>
        </p:nvSpPr>
        <p:spPr/>
        <p:txBody>
          <a:bodyPr/>
          <a:lstStyle/>
          <a:p>
            <a:fld id="{06747864-3975-4661-A67F-1F52FFC2B016}" type="slidenum">
              <a:rPr lang="en-US" smtClean="0"/>
              <a:t>‹#›</a:t>
            </a:fld>
            <a:endParaRPr lang="en-US"/>
          </a:p>
        </p:txBody>
      </p:sp>
    </p:spTree>
    <p:extLst>
      <p:ext uri="{BB962C8B-B14F-4D97-AF65-F5344CB8AC3E}">
        <p14:creationId xmlns:p14="http://schemas.microsoft.com/office/powerpoint/2010/main" val="210679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381000" y="0"/>
            <a:ext cx="5257800" cy="73183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33CC33"/>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66FF33"/>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p:nvPr/>
        </p:nvSpPr>
        <p:spPr>
          <a:xfrm>
            <a:off x="0" y="2259469"/>
            <a:ext cx="9208008" cy="83095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solidFill>
                <a:effectLst/>
              </a:rPr>
              <a:t>A Fixed Charge solution that satisfies legal requirements while preempting another attack by the utilities on Local Solar</a:t>
            </a:r>
          </a:p>
        </p:txBody>
      </p:sp>
      <p:pic>
        <p:nvPicPr>
          <p:cNvPr id="54" name="Google Shape;54;p1" descr="Clean Coalition Logo_no tagline_updated yellow.eps"/>
          <p:cNvPicPr preferRelativeResize="0"/>
          <p:nvPr/>
        </p:nvPicPr>
        <p:blipFill rotWithShape="1">
          <a:blip r:embed="rId3">
            <a:alphaModFix/>
          </a:blip>
          <a:srcRect/>
          <a:stretch/>
        </p:blipFill>
        <p:spPr>
          <a:xfrm>
            <a:off x="1717124" y="965568"/>
            <a:ext cx="5709752" cy="850165"/>
          </a:xfrm>
          <a:prstGeom prst="rect">
            <a:avLst/>
          </a:prstGeom>
          <a:noFill/>
          <a:ln>
            <a:noFill/>
          </a:ln>
        </p:spPr>
      </p:pic>
      <p:sp>
        <p:nvSpPr>
          <p:cNvPr id="55" name="Google Shape;55;p1"/>
          <p:cNvSpPr txBox="1"/>
          <p:nvPr/>
        </p:nvSpPr>
        <p:spPr>
          <a:xfrm>
            <a:off x="7179274" y="6469964"/>
            <a:ext cx="194001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dirty="0">
                <a:solidFill>
                  <a:srgbClr val="595959"/>
                </a:solidFill>
              </a:rPr>
              <a:t>15</a:t>
            </a:r>
            <a:r>
              <a:rPr lang="en-US" sz="1800" b="0" i="0" u="none" strike="noStrike" cap="none" dirty="0">
                <a:solidFill>
                  <a:srgbClr val="595959"/>
                </a:solidFill>
                <a:latin typeface="Arial"/>
                <a:ea typeface="Arial"/>
                <a:cs typeface="Arial"/>
                <a:sym typeface="Arial"/>
              </a:rPr>
              <a:t> August 2023</a:t>
            </a:r>
            <a:endParaRPr dirty="0"/>
          </a:p>
        </p:txBody>
      </p:sp>
      <p:sp>
        <p:nvSpPr>
          <p:cNvPr id="56" name="Google Shape;56;p1"/>
          <p:cNvSpPr txBox="1"/>
          <p:nvPr/>
        </p:nvSpPr>
        <p:spPr>
          <a:xfrm>
            <a:off x="903478" y="4087697"/>
            <a:ext cx="4562348"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lt1"/>
                </a:solidFill>
              </a:rPr>
              <a:t>Ben Schwartz</a:t>
            </a:r>
            <a:endParaRPr dirty="0"/>
          </a:p>
          <a:p>
            <a:pPr marL="0" marR="0" lvl="0" indent="0" algn="l" rtl="0">
              <a:spcBef>
                <a:spcPts val="0"/>
              </a:spcBef>
              <a:spcAft>
                <a:spcPts val="0"/>
              </a:spcAft>
              <a:buNone/>
            </a:pPr>
            <a:r>
              <a:rPr lang="en-US" sz="1600" dirty="0">
                <a:solidFill>
                  <a:schemeClr val="lt1"/>
                </a:solidFill>
              </a:rPr>
              <a:t>Policy Manager</a:t>
            </a:r>
            <a:endParaRPr dirty="0"/>
          </a:p>
          <a:p>
            <a:pPr marL="0" marR="0" lvl="0" indent="0" algn="l" rtl="0">
              <a:spcBef>
                <a:spcPts val="0"/>
              </a:spcBef>
              <a:spcAft>
                <a:spcPts val="0"/>
              </a:spcAft>
              <a:buNone/>
            </a:pPr>
            <a:r>
              <a:rPr lang="en-US" sz="1600" dirty="0">
                <a:solidFill>
                  <a:schemeClr val="lt1"/>
                </a:solidFill>
                <a:latin typeface="Arial"/>
                <a:ea typeface="Arial"/>
                <a:cs typeface="Arial"/>
                <a:sym typeface="Arial"/>
              </a:rPr>
              <a:t>Clean Coalition</a:t>
            </a:r>
            <a:endParaRPr dirty="0"/>
          </a:p>
          <a:p>
            <a:pPr marL="0" marR="0" lvl="0" indent="0" algn="l" rtl="0">
              <a:spcBef>
                <a:spcPts val="0"/>
              </a:spcBef>
              <a:spcAft>
                <a:spcPts val="0"/>
              </a:spcAft>
              <a:buNone/>
            </a:pPr>
            <a:r>
              <a:rPr lang="en-US" sz="1600" dirty="0">
                <a:solidFill>
                  <a:schemeClr val="lt1"/>
                </a:solidFill>
              </a:rPr>
              <a:t>626</a:t>
            </a:r>
            <a:r>
              <a:rPr lang="en-US" sz="1600" dirty="0">
                <a:solidFill>
                  <a:schemeClr val="lt1"/>
                </a:solidFill>
                <a:latin typeface="Arial"/>
                <a:ea typeface="Arial"/>
                <a:cs typeface="Arial"/>
                <a:sym typeface="Arial"/>
              </a:rPr>
              <a:t>-232-7573 mobile</a:t>
            </a:r>
            <a:endParaRPr dirty="0"/>
          </a:p>
          <a:p>
            <a:pPr marL="0" marR="0" lvl="0" indent="0" algn="l" rtl="0">
              <a:spcBef>
                <a:spcPts val="0"/>
              </a:spcBef>
              <a:spcAft>
                <a:spcPts val="0"/>
              </a:spcAft>
              <a:buNone/>
            </a:pPr>
            <a:r>
              <a:rPr lang="en-US" sz="1600" dirty="0">
                <a:solidFill>
                  <a:schemeClr val="lt1"/>
                </a:solidFill>
              </a:rPr>
              <a:t>ben</a:t>
            </a:r>
            <a:r>
              <a:rPr lang="en-US" sz="1600" dirty="0">
                <a:solidFill>
                  <a:schemeClr val="lt1"/>
                </a:solidFill>
                <a:latin typeface="Arial"/>
                <a:ea typeface="Arial"/>
                <a:cs typeface="Arial"/>
                <a:sym typeface="Arial"/>
              </a:rPr>
              <a:t>@clean-coalition.org</a:t>
            </a:r>
            <a:endParaRPr sz="1600" dirty="0">
              <a:solidFill>
                <a:schemeClr val="lt1"/>
              </a:solidFill>
              <a:latin typeface="Arial"/>
              <a:ea typeface="Arial"/>
              <a:cs typeface="Arial"/>
              <a:sym typeface="Arial"/>
            </a:endParaRPr>
          </a:p>
        </p:txBody>
      </p:sp>
      <p:sp>
        <p:nvSpPr>
          <p:cNvPr id="5" name="TextBox 4">
            <a:extLst>
              <a:ext uri="{FF2B5EF4-FFF2-40B4-BE49-F238E27FC236}">
                <a16:creationId xmlns:a16="http://schemas.microsoft.com/office/drawing/2014/main" id="{BD2209F8-71EC-6DE8-A33F-2EC119F0FBE8}"/>
              </a:ext>
            </a:extLst>
          </p:cNvPr>
          <p:cNvSpPr txBox="1"/>
          <p:nvPr/>
        </p:nvSpPr>
        <p:spPr>
          <a:xfrm>
            <a:off x="5465826" y="4087697"/>
            <a:ext cx="3284982" cy="1384995"/>
          </a:xfrm>
          <a:prstGeom prst="rect">
            <a:avLst/>
          </a:prstGeom>
          <a:noFill/>
        </p:spPr>
        <p:txBody>
          <a:bodyPr wrap="square">
            <a:spAutoFit/>
          </a:bodyPr>
          <a:lstStyle/>
          <a:p>
            <a:pPr marL="0" marR="0" lvl="0" indent="0" algn="l" rtl="0">
              <a:spcBef>
                <a:spcPts val="0"/>
              </a:spcBef>
              <a:spcAft>
                <a:spcPts val="0"/>
              </a:spcAft>
              <a:buNone/>
            </a:pPr>
            <a:r>
              <a:rPr lang="en-US" sz="2000" dirty="0">
                <a:solidFill>
                  <a:schemeClr val="lt1"/>
                </a:solidFill>
              </a:rPr>
              <a:t>Josh </a:t>
            </a:r>
            <a:r>
              <a:rPr lang="en-US" sz="2000" dirty="0" err="1">
                <a:solidFill>
                  <a:schemeClr val="lt1"/>
                </a:solidFill>
              </a:rPr>
              <a:t>Plaisted</a:t>
            </a:r>
            <a:endParaRPr lang="en-US" sz="2000" dirty="0"/>
          </a:p>
          <a:p>
            <a:pPr marL="0" marR="0" lvl="0" indent="0" algn="l" rtl="0">
              <a:spcBef>
                <a:spcPts val="0"/>
              </a:spcBef>
              <a:spcAft>
                <a:spcPts val="0"/>
              </a:spcAft>
              <a:buNone/>
            </a:pPr>
            <a:r>
              <a:rPr lang="en-US" sz="1600" dirty="0">
                <a:solidFill>
                  <a:schemeClr val="lt1"/>
                </a:solidFill>
              </a:rPr>
              <a:t>Principal</a:t>
            </a:r>
            <a:endParaRPr lang="en-US" sz="1600" dirty="0"/>
          </a:p>
          <a:p>
            <a:pPr marL="0" marR="0" lvl="0" indent="0" algn="l" rtl="0">
              <a:spcBef>
                <a:spcPts val="0"/>
              </a:spcBef>
              <a:spcAft>
                <a:spcPts val="0"/>
              </a:spcAft>
              <a:buNone/>
            </a:pPr>
            <a:r>
              <a:rPr lang="en-US" sz="1600" dirty="0">
                <a:solidFill>
                  <a:schemeClr val="lt1"/>
                </a:solidFill>
              </a:rPr>
              <a:t>Flagstaff Research</a:t>
            </a:r>
            <a:endParaRPr lang="en-US" sz="1600" dirty="0"/>
          </a:p>
          <a:p>
            <a:pPr marL="0" marR="0" lvl="0" indent="0" algn="l" rtl="0">
              <a:spcBef>
                <a:spcPts val="0"/>
              </a:spcBef>
              <a:spcAft>
                <a:spcPts val="0"/>
              </a:spcAft>
              <a:buNone/>
            </a:pPr>
            <a:r>
              <a:rPr lang="en-US" sz="1600" dirty="0">
                <a:solidFill>
                  <a:schemeClr val="lt1"/>
                </a:solidFill>
                <a:latin typeface="Arial"/>
                <a:ea typeface="Arial"/>
                <a:cs typeface="Arial"/>
                <a:sym typeface="Arial"/>
              </a:rPr>
              <a:t>510-459-7970 mobile</a:t>
            </a:r>
          </a:p>
          <a:p>
            <a:pPr marL="0" marR="0" lvl="0" indent="0" algn="l" rtl="0">
              <a:spcBef>
                <a:spcPts val="0"/>
              </a:spcBef>
              <a:spcAft>
                <a:spcPts val="0"/>
              </a:spcAft>
              <a:buNone/>
            </a:pPr>
            <a:r>
              <a:rPr lang="en-US" sz="1600" b="0" i="0" dirty="0">
                <a:solidFill>
                  <a:schemeClr val="bg1"/>
                </a:solidFill>
                <a:effectLst/>
                <a:latin typeface="+mj-lt"/>
              </a:rPr>
              <a:t>jplaisted@flagstaffresearch.com</a:t>
            </a:r>
            <a:endParaRPr lang="en-US" sz="1600" dirty="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B521-C60D-40B4-A423-5C6358CE76AF}"/>
              </a:ext>
            </a:extLst>
          </p:cNvPr>
          <p:cNvSpPr>
            <a:spLocks noGrp="1"/>
          </p:cNvSpPr>
          <p:nvPr>
            <p:ph type="ctrTitle"/>
          </p:nvPr>
        </p:nvSpPr>
        <p:spPr>
          <a:xfrm>
            <a:off x="0" y="3193839"/>
            <a:ext cx="9144000" cy="966247"/>
          </a:xfrm>
        </p:spPr>
        <p:txBody>
          <a:bodyPr>
            <a:normAutofit fontScale="90000"/>
          </a:bodyPr>
          <a:lstStyle/>
          <a:p>
            <a:r>
              <a:rPr lang="en-US" sz="3750" dirty="0"/>
              <a:t>Assessment of Fixed Charge Proposals</a:t>
            </a:r>
            <a:br>
              <a:rPr lang="en-US" sz="3750" dirty="0"/>
            </a:br>
            <a:endParaRPr lang="en-US" sz="2475" i="1" dirty="0"/>
          </a:p>
        </p:txBody>
      </p:sp>
      <p:sp>
        <p:nvSpPr>
          <p:cNvPr id="3" name="Subtitle 2">
            <a:extLst>
              <a:ext uri="{FF2B5EF4-FFF2-40B4-BE49-F238E27FC236}">
                <a16:creationId xmlns:a16="http://schemas.microsoft.com/office/drawing/2014/main" id="{7A607090-77FC-4976-BD13-AF147F940921}"/>
              </a:ext>
            </a:extLst>
          </p:cNvPr>
          <p:cNvSpPr>
            <a:spLocks noGrp="1"/>
          </p:cNvSpPr>
          <p:nvPr>
            <p:ph type="subTitle" idx="1"/>
          </p:nvPr>
        </p:nvSpPr>
        <p:spPr>
          <a:xfrm>
            <a:off x="1039091" y="4395247"/>
            <a:ext cx="6858000" cy="1241822"/>
          </a:xfrm>
        </p:spPr>
        <p:txBody>
          <a:bodyPr>
            <a:normAutofit/>
          </a:bodyPr>
          <a:lstStyle/>
          <a:p>
            <a:r>
              <a:rPr lang="en-US" sz="1500" dirty="0"/>
              <a:t>JR </a:t>
            </a:r>
            <a:r>
              <a:rPr lang="en-US" sz="1500"/>
              <a:t>Plaisted 08.14.2023</a:t>
            </a:r>
            <a:endParaRPr lang="en-US" sz="1500" dirty="0"/>
          </a:p>
        </p:txBody>
      </p:sp>
      <p:pic>
        <p:nvPicPr>
          <p:cNvPr id="1026" name="Picture 2" descr="Flagstaff Research">
            <a:extLst>
              <a:ext uri="{FF2B5EF4-FFF2-40B4-BE49-F238E27FC236}">
                <a16:creationId xmlns:a16="http://schemas.microsoft.com/office/drawing/2014/main" id="{3A5357C4-CCCE-4EFC-BBBC-2E0F6223C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136789"/>
            <a:ext cx="240030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45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281809" y="963796"/>
            <a:ext cx="7886700" cy="435605"/>
          </a:xfrm>
        </p:spPr>
        <p:txBody>
          <a:bodyPr>
            <a:normAutofit fontScale="90000"/>
          </a:bodyPr>
          <a:lstStyle/>
          <a:p>
            <a:r>
              <a:rPr lang="en-US" dirty="0"/>
              <a:t>Scope &amp; Approach</a:t>
            </a:r>
          </a:p>
        </p:txBody>
      </p:sp>
      <p:sp>
        <p:nvSpPr>
          <p:cNvPr id="4" name="TextBox 3">
            <a:extLst>
              <a:ext uri="{FF2B5EF4-FFF2-40B4-BE49-F238E27FC236}">
                <a16:creationId xmlns:a16="http://schemas.microsoft.com/office/drawing/2014/main" id="{C4C2DE9C-D437-46EE-9249-7D280DF82036}"/>
              </a:ext>
            </a:extLst>
          </p:cNvPr>
          <p:cNvSpPr txBox="1"/>
          <p:nvPr/>
        </p:nvSpPr>
        <p:spPr>
          <a:xfrm>
            <a:off x="3902202" y="1565973"/>
            <a:ext cx="5074920" cy="4108817"/>
          </a:xfrm>
          <a:prstGeom prst="rect">
            <a:avLst/>
          </a:prstGeom>
          <a:noFill/>
        </p:spPr>
        <p:txBody>
          <a:bodyPr wrap="square" rtlCol="0">
            <a:spAutoFit/>
          </a:bodyPr>
          <a:lstStyle/>
          <a:p>
            <a:r>
              <a:rPr lang="en-US" sz="900" b="1" dirty="0"/>
              <a:t>Summary</a:t>
            </a:r>
          </a:p>
          <a:p>
            <a:endParaRPr lang="en-US" sz="900" b="1" dirty="0"/>
          </a:p>
          <a:p>
            <a:pPr marL="128588" indent="-128588">
              <a:buFont typeface="Arial" panose="020B0604020202020204" pitchFamily="34" charset="0"/>
              <a:buChar char="•"/>
            </a:pPr>
            <a:r>
              <a:rPr lang="en-US" sz="900" dirty="0"/>
              <a:t>Proposals on fixed charge rates were assessed from: CPUC Public Advocates Office (PAO), TURN/NRDC, and the Joint IOU filing</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Costs under current and proposed rates for each utility were analyzed with home load profiles for following climate zones: PG&amp;E - CZ12 Sacramento, SCE - CZ9 Los Angeles, and SDG&amp;E - CZ7 San Diego.</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Three separate households were modeled to asses the impact of usage &amp; load shape: </a:t>
            </a:r>
          </a:p>
          <a:p>
            <a:pPr marL="471488" lvl="1" indent="-128588">
              <a:buFont typeface="Arial" panose="020B0604020202020204" pitchFamily="34" charset="0"/>
              <a:buChar char="•"/>
            </a:pPr>
            <a:r>
              <a:rPr lang="en-US" sz="900" dirty="0"/>
              <a:t>A 1,250 ft</a:t>
            </a:r>
            <a:r>
              <a:rPr lang="en-US" sz="900" baseline="30000" dirty="0"/>
              <a:t>2</a:t>
            </a:r>
            <a:r>
              <a:rPr lang="en-US" sz="900" dirty="0"/>
              <a:t> home with light efficiency upgrades (e.g. lighting + EnergyStar appliances)</a:t>
            </a:r>
          </a:p>
          <a:p>
            <a:pPr marL="471488" lvl="1" indent="-128588">
              <a:buFont typeface="Arial" panose="020B0604020202020204" pitchFamily="34" charset="0"/>
              <a:buChar char="•"/>
            </a:pPr>
            <a:r>
              <a:rPr lang="en-US" sz="900" dirty="0"/>
              <a:t>A 2,500 ft</a:t>
            </a:r>
            <a:r>
              <a:rPr lang="en-US" sz="900" baseline="30000" dirty="0"/>
              <a:t>2</a:t>
            </a:r>
            <a:r>
              <a:rPr lang="en-US" sz="900" dirty="0"/>
              <a:t> home built to 2016 Title 24 standards.  Aligns with typical home consumption.</a:t>
            </a:r>
          </a:p>
          <a:p>
            <a:pPr marL="471488" lvl="1" indent="-128588">
              <a:buFont typeface="Arial" panose="020B0604020202020204" pitchFamily="34" charset="0"/>
              <a:buChar char="•"/>
            </a:pPr>
            <a:r>
              <a:rPr lang="en-US" sz="900" dirty="0"/>
              <a:t>A 3,750 ft</a:t>
            </a:r>
            <a:r>
              <a:rPr lang="en-US" sz="900" baseline="30000" dirty="0"/>
              <a:t>2</a:t>
            </a:r>
            <a:r>
              <a:rPr lang="en-US" sz="900" dirty="0"/>
              <a:t> larger and older home with lower insulation, increased leakage, and heavier appliance use resulting from higher occupancy</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err="1"/>
              <a:t>EnergyPlus</a:t>
            </a:r>
            <a:r>
              <a:rPr lang="en-US" sz="900" dirty="0"/>
              <a:t> simulation software (from </a:t>
            </a:r>
            <a:r>
              <a:rPr lang="en-US" sz="900" dirty="0" err="1"/>
              <a:t>USDoE</a:t>
            </a:r>
            <a:r>
              <a:rPr lang="en-US" sz="900" dirty="0"/>
              <a:t>) was used to model each home in the respective climates</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8760 Hourly home electricity load profiles were monetized using NREL System Advisor Model (SAM) with both current and proposed tariffs from each proposal under 3 separate tariffs representing the following rate types: flat, TOU, and electrification/EV.</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Impacts on homeowner annual electric bills as compared to existing rate structures were assessed for each proposal across regions and housing types.</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The cost effectiveness of ‘fuel switching’ from natural gas to high efficiency electric appliances was assessed under the new proposed rates, all of which aim to reduce variable energy charges to promote electrification.</a:t>
            </a:r>
          </a:p>
        </p:txBody>
      </p:sp>
      <p:pic>
        <p:nvPicPr>
          <p:cNvPr id="3" name="Picture 2" descr="DOE Releases EnergyPlus, Successor to DOE-2 | BuildingGreen">
            <a:extLst>
              <a:ext uri="{FF2B5EF4-FFF2-40B4-BE49-F238E27FC236}">
                <a16:creationId xmlns:a16="http://schemas.microsoft.com/office/drawing/2014/main" id="{50E5471D-5750-C4CE-BC74-BC07A827B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09" y="1623117"/>
            <a:ext cx="1190030" cy="7919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E16D5AC-A66D-FA96-5C5D-35F617ADB0D5}"/>
              </a:ext>
            </a:extLst>
          </p:cNvPr>
          <p:cNvPicPr>
            <a:picLocks noChangeAspect="1"/>
          </p:cNvPicPr>
          <p:nvPr/>
        </p:nvPicPr>
        <p:blipFill>
          <a:blip r:embed="rId4"/>
          <a:stretch>
            <a:fillRect/>
          </a:stretch>
        </p:blipFill>
        <p:spPr>
          <a:xfrm>
            <a:off x="379675" y="3666295"/>
            <a:ext cx="2652283" cy="1938740"/>
          </a:xfrm>
          <a:prstGeom prst="rect">
            <a:avLst/>
          </a:prstGeom>
        </p:spPr>
      </p:pic>
      <p:pic>
        <p:nvPicPr>
          <p:cNvPr id="1026" name="Picture 2" descr="Project Profile: System Advisor Model Enhancements for CSP | Department of  Energy">
            <a:extLst>
              <a:ext uri="{FF2B5EF4-FFF2-40B4-BE49-F238E27FC236}">
                <a16:creationId xmlns:a16="http://schemas.microsoft.com/office/drawing/2014/main" id="{22BCD0FF-652A-7052-2AF9-ABCF40BC4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35" y="2699793"/>
            <a:ext cx="2222906" cy="79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4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318977" y="3132163"/>
            <a:ext cx="7886700" cy="593674"/>
          </a:xfrm>
        </p:spPr>
        <p:txBody>
          <a:bodyPr>
            <a:normAutofit/>
          </a:bodyPr>
          <a:lstStyle/>
          <a:p>
            <a:r>
              <a:rPr lang="en-US" sz="3000" dirty="0"/>
              <a:t>Assumptions</a:t>
            </a:r>
          </a:p>
        </p:txBody>
      </p:sp>
    </p:spTree>
    <p:extLst>
      <p:ext uri="{BB962C8B-B14F-4D97-AF65-F5344CB8AC3E}">
        <p14:creationId xmlns:p14="http://schemas.microsoft.com/office/powerpoint/2010/main" val="142952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69752" y="919267"/>
            <a:ext cx="8580383" cy="435605"/>
          </a:xfrm>
        </p:spPr>
        <p:txBody>
          <a:bodyPr>
            <a:normAutofit fontScale="90000"/>
          </a:bodyPr>
          <a:lstStyle/>
          <a:p>
            <a:r>
              <a:rPr lang="en-US" dirty="0"/>
              <a:t>Home Energy Usage Profiles</a:t>
            </a:r>
          </a:p>
        </p:txBody>
      </p:sp>
      <p:sp>
        <p:nvSpPr>
          <p:cNvPr id="8" name="TextBox 7">
            <a:extLst>
              <a:ext uri="{FF2B5EF4-FFF2-40B4-BE49-F238E27FC236}">
                <a16:creationId xmlns:a16="http://schemas.microsoft.com/office/drawing/2014/main" id="{C8C440E4-B165-4F2C-A313-672B8E9889FD}"/>
              </a:ext>
            </a:extLst>
          </p:cNvPr>
          <p:cNvSpPr txBox="1"/>
          <p:nvPr/>
        </p:nvSpPr>
        <p:spPr>
          <a:xfrm>
            <a:off x="5229114" y="1263042"/>
            <a:ext cx="2137124" cy="207749"/>
          </a:xfrm>
          <a:prstGeom prst="rect">
            <a:avLst/>
          </a:prstGeom>
          <a:noFill/>
        </p:spPr>
        <p:txBody>
          <a:bodyPr wrap="none" rtlCol="0">
            <a:spAutoFit/>
          </a:bodyPr>
          <a:lstStyle/>
          <a:p>
            <a:r>
              <a:rPr lang="en-US" sz="750" dirty="0"/>
              <a:t>DoE </a:t>
            </a:r>
            <a:r>
              <a:rPr lang="en-US" sz="750" dirty="0" err="1"/>
              <a:t>EnergyPlus</a:t>
            </a:r>
            <a:r>
              <a:rPr lang="en-US" sz="750" dirty="0"/>
              <a:t> Baseline Home Assumptions</a:t>
            </a:r>
          </a:p>
        </p:txBody>
      </p:sp>
      <p:pic>
        <p:nvPicPr>
          <p:cNvPr id="4" name="Picture 3">
            <a:extLst>
              <a:ext uri="{FF2B5EF4-FFF2-40B4-BE49-F238E27FC236}">
                <a16:creationId xmlns:a16="http://schemas.microsoft.com/office/drawing/2014/main" id="{734FF9ED-B5CB-CFE5-F96F-811879B3AA67}"/>
              </a:ext>
            </a:extLst>
          </p:cNvPr>
          <p:cNvPicPr>
            <a:picLocks noChangeAspect="1"/>
          </p:cNvPicPr>
          <p:nvPr/>
        </p:nvPicPr>
        <p:blipFill>
          <a:blip r:embed="rId3"/>
          <a:stretch>
            <a:fillRect/>
          </a:stretch>
        </p:blipFill>
        <p:spPr>
          <a:xfrm>
            <a:off x="1511356" y="1461234"/>
            <a:ext cx="5486400" cy="1933862"/>
          </a:xfrm>
          <a:prstGeom prst="rect">
            <a:avLst/>
          </a:prstGeom>
        </p:spPr>
      </p:pic>
      <p:pic>
        <p:nvPicPr>
          <p:cNvPr id="6" name="Picture 5">
            <a:extLst>
              <a:ext uri="{FF2B5EF4-FFF2-40B4-BE49-F238E27FC236}">
                <a16:creationId xmlns:a16="http://schemas.microsoft.com/office/drawing/2014/main" id="{A3BC9D76-600B-F289-C872-C2430324C89D}"/>
              </a:ext>
            </a:extLst>
          </p:cNvPr>
          <p:cNvPicPr>
            <a:picLocks noChangeAspect="1"/>
          </p:cNvPicPr>
          <p:nvPr/>
        </p:nvPicPr>
        <p:blipFill>
          <a:blip r:embed="rId4"/>
          <a:stretch>
            <a:fillRect/>
          </a:stretch>
        </p:blipFill>
        <p:spPr>
          <a:xfrm>
            <a:off x="2839975" y="3713003"/>
            <a:ext cx="3758201" cy="2258420"/>
          </a:xfrm>
          <a:prstGeom prst="rect">
            <a:avLst/>
          </a:prstGeom>
        </p:spPr>
      </p:pic>
      <p:sp>
        <p:nvSpPr>
          <p:cNvPr id="10" name="Rectangle: Rounded Corners 9">
            <a:extLst>
              <a:ext uri="{FF2B5EF4-FFF2-40B4-BE49-F238E27FC236}">
                <a16:creationId xmlns:a16="http://schemas.microsoft.com/office/drawing/2014/main" id="{D321DC7C-6F32-29F1-F891-C8AFDC3D98E3}"/>
              </a:ext>
            </a:extLst>
          </p:cNvPr>
          <p:cNvSpPr/>
          <p:nvPr/>
        </p:nvSpPr>
        <p:spPr>
          <a:xfrm>
            <a:off x="3574291" y="4873473"/>
            <a:ext cx="620829" cy="53171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Rounded Corners 10">
            <a:extLst>
              <a:ext uri="{FF2B5EF4-FFF2-40B4-BE49-F238E27FC236}">
                <a16:creationId xmlns:a16="http://schemas.microsoft.com/office/drawing/2014/main" id="{33A4B5E9-AC12-1C20-2241-FAA1DDFC720B}"/>
              </a:ext>
            </a:extLst>
          </p:cNvPr>
          <p:cNvSpPr/>
          <p:nvPr/>
        </p:nvSpPr>
        <p:spPr>
          <a:xfrm>
            <a:off x="5630490" y="4681008"/>
            <a:ext cx="620829" cy="715759"/>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Rounded Corners 13">
            <a:extLst>
              <a:ext uri="{FF2B5EF4-FFF2-40B4-BE49-F238E27FC236}">
                <a16:creationId xmlns:a16="http://schemas.microsoft.com/office/drawing/2014/main" id="{A5D01D09-EA4F-E8C4-3035-3EC881FAB2E7}"/>
              </a:ext>
            </a:extLst>
          </p:cNvPr>
          <p:cNvSpPr/>
          <p:nvPr/>
        </p:nvSpPr>
        <p:spPr>
          <a:xfrm>
            <a:off x="4288966" y="4005996"/>
            <a:ext cx="620828" cy="142346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7" name="Straight Arrow Connector 16">
            <a:extLst>
              <a:ext uri="{FF2B5EF4-FFF2-40B4-BE49-F238E27FC236}">
                <a16:creationId xmlns:a16="http://schemas.microsoft.com/office/drawing/2014/main" id="{A23CEED6-7936-D43E-16D5-CDDB6ED902F5}"/>
              </a:ext>
            </a:extLst>
          </p:cNvPr>
          <p:cNvCxnSpPr/>
          <p:nvPr/>
        </p:nvCxnSpPr>
        <p:spPr>
          <a:xfrm>
            <a:off x="4683292" y="3395096"/>
            <a:ext cx="0" cy="5753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4A4AC1A-973F-ABCB-1668-40753720FE2E}"/>
              </a:ext>
            </a:extLst>
          </p:cNvPr>
          <p:cNvCxnSpPr>
            <a:cxnSpLocks/>
          </p:cNvCxnSpPr>
          <p:nvPr/>
        </p:nvCxnSpPr>
        <p:spPr>
          <a:xfrm flipH="1">
            <a:off x="5940904" y="3395095"/>
            <a:ext cx="264383" cy="12588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B363D18-E455-B2A0-D2DD-70598EE68C97}"/>
              </a:ext>
            </a:extLst>
          </p:cNvPr>
          <p:cNvCxnSpPr>
            <a:cxnSpLocks/>
          </p:cNvCxnSpPr>
          <p:nvPr/>
        </p:nvCxnSpPr>
        <p:spPr>
          <a:xfrm>
            <a:off x="3203097" y="3395096"/>
            <a:ext cx="654097" cy="14471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F29CE6-49FE-C512-3CFD-FDF01361881F}"/>
              </a:ext>
            </a:extLst>
          </p:cNvPr>
          <p:cNvSpPr txBox="1"/>
          <p:nvPr/>
        </p:nvSpPr>
        <p:spPr>
          <a:xfrm>
            <a:off x="6598176" y="5440508"/>
            <a:ext cx="1969813" cy="669414"/>
          </a:xfrm>
          <a:prstGeom prst="rect">
            <a:avLst/>
          </a:prstGeom>
          <a:noFill/>
        </p:spPr>
        <p:txBody>
          <a:bodyPr wrap="square" rtlCol="0">
            <a:spAutoFit/>
          </a:bodyPr>
          <a:lstStyle/>
          <a:p>
            <a:r>
              <a:rPr lang="en-US" sz="750" dirty="0"/>
              <a:t>CEC 2019 RASS Survey</a:t>
            </a:r>
          </a:p>
          <a:p>
            <a:endParaRPr lang="en-US" sz="750" dirty="0"/>
          </a:p>
          <a:p>
            <a:r>
              <a:rPr lang="en-US" sz="750" dirty="0"/>
              <a:t>Annual Energy Consumption by dwelling type, profile, and representation in population</a:t>
            </a:r>
          </a:p>
        </p:txBody>
      </p:sp>
    </p:spTree>
    <p:extLst>
      <p:ext uri="{BB962C8B-B14F-4D97-AF65-F5344CB8AC3E}">
        <p14:creationId xmlns:p14="http://schemas.microsoft.com/office/powerpoint/2010/main" val="98417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91994" y="958775"/>
            <a:ext cx="7886700" cy="435605"/>
          </a:xfrm>
        </p:spPr>
        <p:txBody>
          <a:bodyPr>
            <a:normAutofit fontScale="90000"/>
          </a:bodyPr>
          <a:lstStyle/>
          <a:p>
            <a:r>
              <a:rPr lang="en-US" dirty="0"/>
              <a:t>Annual Energy Load Comparison to CEC Baseline </a:t>
            </a:r>
          </a:p>
        </p:txBody>
      </p:sp>
      <p:pic>
        <p:nvPicPr>
          <p:cNvPr id="5" name="Picture 4">
            <a:extLst>
              <a:ext uri="{FF2B5EF4-FFF2-40B4-BE49-F238E27FC236}">
                <a16:creationId xmlns:a16="http://schemas.microsoft.com/office/drawing/2014/main" id="{9197D38F-1BF8-1AD5-C44B-51FCB4EFC1EC}"/>
              </a:ext>
            </a:extLst>
          </p:cNvPr>
          <p:cNvPicPr>
            <a:picLocks noChangeAspect="1"/>
          </p:cNvPicPr>
          <p:nvPr/>
        </p:nvPicPr>
        <p:blipFill>
          <a:blip r:embed="rId3"/>
          <a:stretch>
            <a:fillRect/>
          </a:stretch>
        </p:blipFill>
        <p:spPr>
          <a:xfrm>
            <a:off x="2167759" y="1851580"/>
            <a:ext cx="2057400" cy="1543050"/>
          </a:xfrm>
          <a:prstGeom prst="rect">
            <a:avLst/>
          </a:prstGeom>
        </p:spPr>
      </p:pic>
      <p:pic>
        <p:nvPicPr>
          <p:cNvPr id="7" name="Picture 6">
            <a:extLst>
              <a:ext uri="{FF2B5EF4-FFF2-40B4-BE49-F238E27FC236}">
                <a16:creationId xmlns:a16="http://schemas.microsoft.com/office/drawing/2014/main" id="{4A5F46EE-63C2-5756-EE10-06455C8AF6F4}"/>
              </a:ext>
            </a:extLst>
          </p:cNvPr>
          <p:cNvPicPr>
            <a:picLocks noChangeAspect="1"/>
          </p:cNvPicPr>
          <p:nvPr/>
        </p:nvPicPr>
        <p:blipFill>
          <a:blip r:embed="rId4"/>
          <a:stretch>
            <a:fillRect/>
          </a:stretch>
        </p:blipFill>
        <p:spPr>
          <a:xfrm>
            <a:off x="4572000" y="1851580"/>
            <a:ext cx="2057400" cy="1543050"/>
          </a:xfrm>
          <a:prstGeom prst="rect">
            <a:avLst/>
          </a:prstGeom>
        </p:spPr>
      </p:pic>
      <p:pic>
        <p:nvPicPr>
          <p:cNvPr id="13" name="Picture 12">
            <a:extLst>
              <a:ext uri="{FF2B5EF4-FFF2-40B4-BE49-F238E27FC236}">
                <a16:creationId xmlns:a16="http://schemas.microsoft.com/office/drawing/2014/main" id="{0870F7DF-944E-8F40-1F04-13438BBAD0EB}"/>
              </a:ext>
            </a:extLst>
          </p:cNvPr>
          <p:cNvPicPr>
            <a:picLocks noChangeAspect="1"/>
          </p:cNvPicPr>
          <p:nvPr/>
        </p:nvPicPr>
        <p:blipFill>
          <a:blip r:embed="rId5"/>
          <a:stretch>
            <a:fillRect/>
          </a:stretch>
        </p:blipFill>
        <p:spPr>
          <a:xfrm>
            <a:off x="6892631" y="1851580"/>
            <a:ext cx="2057400" cy="1543050"/>
          </a:xfrm>
          <a:prstGeom prst="rect">
            <a:avLst/>
          </a:prstGeom>
        </p:spPr>
      </p:pic>
      <p:sp>
        <p:nvSpPr>
          <p:cNvPr id="8" name="TextBox 7">
            <a:extLst>
              <a:ext uri="{FF2B5EF4-FFF2-40B4-BE49-F238E27FC236}">
                <a16:creationId xmlns:a16="http://schemas.microsoft.com/office/drawing/2014/main" id="{F5E9B62E-B678-AC11-2F5A-E908C48C16AA}"/>
              </a:ext>
            </a:extLst>
          </p:cNvPr>
          <p:cNvSpPr txBox="1"/>
          <p:nvPr/>
        </p:nvSpPr>
        <p:spPr>
          <a:xfrm>
            <a:off x="91993" y="4549271"/>
            <a:ext cx="3765774" cy="207749"/>
          </a:xfrm>
          <a:prstGeom prst="rect">
            <a:avLst/>
          </a:prstGeom>
          <a:noFill/>
        </p:spPr>
        <p:txBody>
          <a:bodyPr wrap="none" rtlCol="0">
            <a:spAutoFit/>
          </a:bodyPr>
          <a:lstStyle/>
          <a:p>
            <a:r>
              <a:rPr lang="en-US" sz="750" dirty="0"/>
              <a:t>Comparison to CEC 2019 RASS survey for ‘Normal Use’ home in each IOU territory </a:t>
            </a:r>
          </a:p>
        </p:txBody>
      </p:sp>
      <p:graphicFrame>
        <p:nvGraphicFramePr>
          <p:cNvPr id="11" name="Table 11">
            <a:extLst>
              <a:ext uri="{FF2B5EF4-FFF2-40B4-BE49-F238E27FC236}">
                <a16:creationId xmlns:a16="http://schemas.microsoft.com/office/drawing/2014/main" id="{ED9A4DC0-06DA-F368-4BD5-34A9F0313E99}"/>
              </a:ext>
            </a:extLst>
          </p:cNvPr>
          <p:cNvGraphicFramePr>
            <a:graphicFrameLocks noGrp="1"/>
          </p:cNvGraphicFramePr>
          <p:nvPr/>
        </p:nvGraphicFramePr>
        <p:xfrm>
          <a:off x="163091" y="3634871"/>
          <a:ext cx="8942508" cy="914400"/>
        </p:xfrm>
        <a:graphic>
          <a:graphicData uri="http://schemas.openxmlformats.org/drawingml/2006/table">
            <a:tbl>
              <a:tblPr firstRow="1" bandRow="1">
                <a:tableStyleId>{073A0DAA-6AF3-43AB-8588-CEC1D06C72B9}</a:tableStyleId>
              </a:tblPr>
              <a:tblGrid>
                <a:gridCol w="1777706">
                  <a:extLst>
                    <a:ext uri="{9D8B030D-6E8A-4147-A177-3AD203B41FA5}">
                      <a16:colId xmlns:a16="http://schemas.microsoft.com/office/drawing/2014/main" val="1655638731"/>
                    </a:ext>
                  </a:extLst>
                </a:gridCol>
                <a:gridCol w="2458954">
                  <a:extLst>
                    <a:ext uri="{9D8B030D-6E8A-4147-A177-3AD203B41FA5}">
                      <a16:colId xmlns:a16="http://schemas.microsoft.com/office/drawing/2014/main" val="2248074108"/>
                    </a:ext>
                  </a:extLst>
                </a:gridCol>
                <a:gridCol w="2386060">
                  <a:extLst>
                    <a:ext uri="{9D8B030D-6E8A-4147-A177-3AD203B41FA5}">
                      <a16:colId xmlns:a16="http://schemas.microsoft.com/office/drawing/2014/main" val="3494278675"/>
                    </a:ext>
                  </a:extLst>
                </a:gridCol>
                <a:gridCol w="2319789">
                  <a:extLst>
                    <a:ext uri="{9D8B030D-6E8A-4147-A177-3AD203B41FA5}">
                      <a16:colId xmlns:a16="http://schemas.microsoft.com/office/drawing/2014/main" val="2827159738"/>
                    </a:ext>
                  </a:extLst>
                </a:gridCol>
              </a:tblGrid>
              <a:tr h="228600">
                <a:tc>
                  <a:txBody>
                    <a:bodyPr/>
                    <a:lstStyle/>
                    <a:p>
                      <a:endParaRPr lang="en-US" sz="1100" dirty="0"/>
                    </a:p>
                  </a:txBody>
                  <a:tcPr marL="68580" marR="68580" marT="34290" marB="34290"/>
                </a:tc>
                <a:tc>
                  <a:txBody>
                    <a:bodyPr/>
                    <a:lstStyle/>
                    <a:p>
                      <a:pPr algn="ctr"/>
                      <a:r>
                        <a:rPr lang="en-US" sz="1100" dirty="0"/>
                        <a:t>PG&amp;E – CZ12 Sacramento</a:t>
                      </a:r>
                    </a:p>
                  </a:txBody>
                  <a:tcPr marL="68580" marR="68580" marT="34290" marB="34290"/>
                </a:tc>
                <a:tc>
                  <a:txBody>
                    <a:bodyPr/>
                    <a:lstStyle/>
                    <a:p>
                      <a:pPr algn="ctr"/>
                      <a:r>
                        <a:rPr lang="en-US" sz="1100" dirty="0"/>
                        <a:t>SCE – CZ9 Los Angeles</a:t>
                      </a:r>
                    </a:p>
                  </a:txBody>
                  <a:tcPr marL="68580" marR="68580" marT="34290" marB="34290"/>
                </a:tc>
                <a:tc>
                  <a:txBody>
                    <a:bodyPr/>
                    <a:lstStyle/>
                    <a:p>
                      <a:pPr algn="ctr"/>
                      <a:r>
                        <a:rPr lang="en-US" sz="1100" dirty="0"/>
                        <a:t>SDG&amp;E – CZ7 San Diego</a:t>
                      </a:r>
                    </a:p>
                  </a:txBody>
                  <a:tcPr marL="68580" marR="68580" marT="34290" marB="34290"/>
                </a:tc>
                <a:extLst>
                  <a:ext uri="{0D108BD9-81ED-4DB2-BD59-A6C34878D82A}">
                    <a16:rowId xmlns:a16="http://schemas.microsoft.com/office/drawing/2014/main" val="2119393126"/>
                  </a:ext>
                </a:extLst>
              </a:tr>
              <a:tr h="228600">
                <a:tc>
                  <a:txBody>
                    <a:bodyPr/>
                    <a:lstStyle/>
                    <a:p>
                      <a:r>
                        <a:rPr lang="en-US" sz="1100" dirty="0"/>
                        <a:t>Energy Plus Usage (kWh)</a:t>
                      </a:r>
                    </a:p>
                  </a:txBody>
                  <a:tcPr marL="68580" marR="68580" marT="34290" marB="34290"/>
                </a:tc>
                <a:tc>
                  <a:txBody>
                    <a:bodyPr/>
                    <a:lstStyle/>
                    <a:p>
                      <a:pPr algn="ctr"/>
                      <a:r>
                        <a:rPr lang="en-US" sz="1100" dirty="0"/>
                        <a:t>6,310 kWh</a:t>
                      </a:r>
                    </a:p>
                  </a:txBody>
                  <a:tcPr marL="68580" marR="68580" marT="34290" marB="34290"/>
                </a:tc>
                <a:tc>
                  <a:txBody>
                    <a:bodyPr/>
                    <a:lstStyle/>
                    <a:p>
                      <a:pPr algn="ctr"/>
                      <a:r>
                        <a:rPr lang="en-US" sz="1100" dirty="0"/>
                        <a:t>6,263</a:t>
                      </a:r>
                    </a:p>
                  </a:txBody>
                  <a:tcPr marL="68580" marR="68580" marT="34290" marB="34290"/>
                </a:tc>
                <a:tc>
                  <a:txBody>
                    <a:bodyPr/>
                    <a:lstStyle/>
                    <a:p>
                      <a:pPr algn="ctr"/>
                      <a:r>
                        <a:rPr lang="en-US" sz="1100" dirty="0"/>
                        <a:t>5,665</a:t>
                      </a:r>
                    </a:p>
                  </a:txBody>
                  <a:tcPr marL="68580" marR="68580" marT="34290" marB="34290"/>
                </a:tc>
                <a:extLst>
                  <a:ext uri="{0D108BD9-81ED-4DB2-BD59-A6C34878D82A}">
                    <a16:rowId xmlns:a16="http://schemas.microsoft.com/office/drawing/2014/main" val="1559755457"/>
                  </a:ext>
                </a:extLst>
              </a:tr>
              <a:tr h="388620">
                <a:tc>
                  <a:txBody>
                    <a:bodyPr/>
                    <a:lstStyle/>
                    <a:p>
                      <a:r>
                        <a:rPr lang="en-US" sz="1100" dirty="0"/>
                        <a:t>CEC 2019 Survey Usage (kWh)</a:t>
                      </a:r>
                    </a:p>
                  </a:txBody>
                  <a:tcPr marL="68580" marR="68580" marT="34290" marB="34290"/>
                </a:tc>
                <a:tc>
                  <a:txBody>
                    <a:bodyPr/>
                    <a:lstStyle/>
                    <a:p>
                      <a:pPr algn="ctr"/>
                      <a:r>
                        <a:rPr lang="en-US" sz="1100" dirty="0"/>
                        <a:t>6,266 kWh</a:t>
                      </a:r>
                    </a:p>
                  </a:txBody>
                  <a:tcPr marL="68580" marR="68580" marT="34290" marB="34290"/>
                </a:tc>
                <a:tc>
                  <a:txBody>
                    <a:bodyPr/>
                    <a:lstStyle/>
                    <a:p>
                      <a:pPr algn="ctr"/>
                      <a:r>
                        <a:rPr lang="en-US" sz="1100" dirty="0"/>
                        <a:t>6,424</a:t>
                      </a:r>
                    </a:p>
                  </a:txBody>
                  <a:tcPr marL="68580" marR="68580" marT="34290" marB="34290"/>
                </a:tc>
                <a:tc>
                  <a:txBody>
                    <a:bodyPr/>
                    <a:lstStyle/>
                    <a:p>
                      <a:pPr algn="ctr"/>
                      <a:r>
                        <a:rPr lang="en-US" sz="1100" dirty="0"/>
                        <a:t>5,230</a:t>
                      </a:r>
                    </a:p>
                  </a:txBody>
                  <a:tcPr marL="68580" marR="68580" marT="34290" marB="34290"/>
                </a:tc>
                <a:extLst>
                  <a:ext uri="{0D108BD9-81ED-4DB2-BD59-A6C34878D82A}">
                    <a16:rowId xmlns:a16="http://schemas.microsoft.com/office/drawing/2014/main" val="765947827"/>
                  </a:ext>
                </a:extLst>
              </a:tr>
              <a:tr h="228600">
                <a:tc>
                  <a:txBody>
                    <a:bodyPr/>
                    <a:lstStyle/>
                    <a:p>
                      <a:r>
                        <a:rPr lang="en-US" sz="1100" dirty="0"/>
                        <a:t>Variance</a:t>
                      </a:r>
                    </a:p>
                  </a:txBody>
                  <a:tcPr marL="68580" marR="68580" marT="34290" marB="34290"/>
                </a:tc>
                <a:tc>
                  <a:txBody>
                    <a:bodyPr/>
                    <a:lstStyle/>
                    <a:p>
                      <a:pPr algn="ctr"/>
                      <a:r>
                        <a:rPr lang="en-US" sz="1100" dirty="0"/>
                        <a:t>+1%</a:t>
                      </a:r>
                    </a:p>
                  </a:txBody>
                  <a:tcPr marL="68580" marR="68580" marT="34290" marB="34290"/>
                </a:tc>
                <a:tc>
                  <a:txBody>
                    <a:bodyPr/>
                    <a:lstStyle/>
                    <a:p>
                      <a:pPr algn="ctr"/>
                      <a:r>
                        <a:rPr lang="en-US" sz="1100" dirty="0"/>
                        <a:t>-3%</a:t>
                      </a:r>
                    </a:p>
                  </a:txBody>
                  <a:tcPr marL="68580" marR="68580" marT="34290" marB="34290"/>
                </a:tc>
                <a:tc>
                  <a:txBody>
                    <a:bodyPr/>
                    <a:lstStyle/>
                    <a:p>
                      <a:pPr algn="ctr"/>
                      <a:r>
                        <a:rPr lang="en-US" sz="1100" dirty="0"/>
                        <a:t>+8%</a:t>
                      </a:r>
                    </a:p>
                  </a:txBody>
                  <a:tcPr marL="68580" marR="68580" marT="34290" marB="34290"/>
                </a:tc>
                <a:extLst>
                  <a:ext uri="{0D108BD9-81ED-4DB2-BD59-A6C34878D82A}">
                    <a16:rowId xmlns:a16="http://schemas.microsoft.com/office/drawing/2014/main" val="16556205"/>
                  </a:ext>
                </a:extLst>
              </a:tr>
            </a:tbl>
          </a:graphicData>
        </a:graphic>
      </p:graphicFrame>
    </p:spTree>
    <p:extLst>
      <p:ext uri="{BB962C8B-B14F-4D97-AF65-F5344CB8AC3E}">
        <p14:creationId xmlns:p14="http://schemas.microsoft.com/office/powerpoint/2010/main" val="396957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318977" y="3132163"/>
            <a:ext cx="7886700" cy="593674"/>
          </a:xfrm>
        </p:spPr>
        <p:txBody>
          <a:bodyPr>
            <a:normAutofit/>
          </a:bodyPr>
          <a:lstStyle/>
          <a:p>
            <a:r>
              <a:rPr lang="en-US" sz="3000" dirty="0"/>
              <a:t>Results</a:t>
            </a:r>
          </a:p>
        </p:txBody>
      </p:sp>
    </p:spTree>
    <p:extLst>
      <p:ext uri="{BB962C8B-B14F-4D97-AF65-F5344CB8AC3E}">
        <p14:creationId xmlns:p14="http://schemas.microsoft.com/office/powerpoint/2010/main" val="95773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95106" y="929692"/>
            <a:ext cx="7886700" cy="435605"/>
          </a:xfrm>
        </p:spPr>
        <p:txBody>
          <a:bodyPr>
            <a:normAutofit fontScale="90000"/>
          </a:bodyPr>
          <a:lstStyle/>
          <a:p>
            <a:r>
              <a:rPr lang="en-US" dirty="0"/>
              <a:t>SCE Results</a:t>
            </a:r>
          </a:p>
        </p:txBody>
      </p:sp>
      <p:pic>
        <p:nvPicPr>
          <p:cNvPr id="3" name="Picture 2">
            <a:extLst>
              <a:ext uri="{FF2B5EF4-FFF2-40B4-BE49-F238E27FC236}">
                <a16:creationId xmlns:a16="http://schemas.microsoft.com/office/drawing/2014/main" id="{66098990-D72D-5010-096D-FA07D15AB3EB}"/>
              </a:ext>
            </a:extLst>
          </p:cNvPr>
          <p:cNvPicPr>
            <a:picLocks noChangeAspect="1"/>
          </p:cNvPicPr>
          <p:nvPr/>
        </p:nvPicPr>
        <p:blipFill>
          <a:blip r:embed="rId3"/>
          <a:stretch>
            <a:fillRect/>
          </a:stretch>
        </p:blipFill>
        <p:spPr>
          <a:xfrm>
            <a:off x="2758477" y="1159547"/>
            <a:ext cx="6353895" cy="4800600"/>
          </a:xfrm>
          <a:prstGeom prst="rect">
            <a:avLst/>
          </a:prstGeom>
        </p:spPr>
      </p:pic>
      <p:sp>
        <p:nvSpPr>
          <p:cNvPr id="4" name="Left Brace 3">
            <a:extLst>
              <a:ext uri="{FF2B5EF4-FFF2-40B4-BE49-F238E27FC236}">
                <a16:creationId xmlns:a16="http://schemas.microsoft.com/office/drawing/2014/main" id="{31D80F00-E961-A22E-2A54-2FB3F32B92FB}"/>
              </a:ext>
            </a:extLst>
          </p:cNvPr>
          <p:cNvSpPr/>
          <p:nvPr/>
        </p:nvSpPr>
        <p:spPr>
          <a:xfrm>
            <a:off x="2662050" y="1492930"/>
            <a:ext cx="84497" cy="53697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5" name="TextBox 4">
            <a:extLst>
              <a:ext uri="{FF2B5EF4-FFF2-40B4-BE49-F238E27FC236}">
                <a16:creationId xmlns:a16="http://schemas.microsoft.com/office/drawing/2014/main" id="{C5482107-8D1E-910E-912A-804A3DA89F72}"/>
              </a:ext>
            </a:extLst>
          </p:cNvPr>
          <p:cNvSpPr txBox="1"/>
          <p:nvPr/>
        </p:nvSpPr>
        <p:spPr>
          <a:xfrm>
            <a:off x="1795593" y="1658582"/>
            <a:ext cx="918841" cy="207749"/>
          </a:xfrm>
          <a:prstGeom prst="rect">
            <a:avLst/>
          </a:prstGeom>
          <a:noFill/>
        </p:spPr>
        <p:txBody>
          <a:bodyPr wrap="none" rtlCol="0">
            <a:spAutoFit/>
          </a:bodyPr>
          <a:lstStyle/>
          <a:p>
            <a:r>
              <a:rPr lang="en-US" sz="750" dirty="0">
                <a:solidFill>
                  <a:srgbClr val="FF0000"/>
                </a:solidFill>
              </a:rPr>
              <a:t>Current Utility Bill</a:t>
            </a:r>
          </a:p>
        </p:txBody>
      </p:sp>
      <p:sp>
        <p:nvSpPr>
          <p:cNvPr id="6" name="TextBox 5">
            <a:extLst>
              <a:ext uri="{FF2B5EF4-FFF2-40B4-BE49-F238E27FC236}">
                <a16:creationId xmlns:a16="http://schemas.microsoft.com/office/drawing/2014/main" id="{3E4127E4-454B-54C8-DF7A-5C07E038A4A6}"/>
              </a:ext>
            </a:extLst>
          </p:cNvPr>
          <p:cNvSpPr txBox="1"/>
          <p:nvPr/>
        </p:nvSpPr>
        <p:spPr>
          <a:xfrm>
            <a:off x="784294" y="2762760"/>
            <a:ext cx="1821332" cy="323165"/>
          </a:xfrm>
          <a:prstGeom prst="rect">
            <a:avLst/>
          </a:prstGeom>
          <a:noFill/>
        </p:spPr>
        <p:txBody>
          <a:bodyPr wrap="none" rtlCol="0">
            <a:spAutoFit/>
          </a:bodyPr>
          <a:lstStyle/>
          <a:p>
            <a:pPr algn="r"/>
            <a:r>
              <a:rPr lang="en-US" sz="750" dirty="0">
                <a:solidFill>
                  <a:srgbClr val="FF0000"/>
                </a:solidFill>
              </a:rPr>
              <a:t>Proposed Variable Energy Component</a:t>
            </a:r>
          </a:p>
          <a:p>
            <a:pPr algn="r"/>
            <a:r>
              <a:rPr lang="en-US" sz="750" dirty="0">
                <a:solidFill>
                  <a:srgbClr val="FF0000"/>
                </a:solidFill>
              </a:rPr>
              <a:t>(Not Impacted by Income)</a:t>
            </a:r>
          </a:p>
        </p:txBody>
      </p:sp>
      <p:sp>
        <p:nvSpPr>
          <p:cNvPr id="7" name="Left Brace 6">
            <a:extLst>
              <a:ext uri="{FF2B5EF4-FFF2-40B4-BE49-F238E27FC236}">
                <a16:creationId xmlns:a16="http://schemas.microsoft.com/office/drawing/2014/main" id="{8730EA70-1B77-0168-C80C-7F664E9BF73F}"/>
              </a:ext>
            </a:extLst>
          </p:cNvPr>
          <p:cNvSpPr/>
          <p:nvPr/>
        </p:nvSpPr>
        <p:spPr>
          <a:xfrm>
            <a:off x="2612918" y="2695967"/>
            <a:ext cx="142623" cy="43560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8" name="Left Brace 7">
            <a:extLst>
              <a:ext uri="{FF2B5EF4-FFF2-40B4-BE49-F238E27FC236}">
                <a16:creationId xmlns:a16="http://schemas.microsoft.com/office/drawing/2014/main" id="{F7714562-58C2-3A5B-E482-F9224E52E68A}"/>
              </a:ext>
            </a:extLst>
          </p:cNvPr>
          <p:cNvSpPr/>
          <p:nvPr/>
        </p:nvSpPr>
        <p:spPr>
          <a:xfrm>
            <a:off x="2605626" y="3245184"/>
            <a:ext cx="140921" cy="43560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8" name="Left Brace 17">
            <a:extLst>
              <a:ext uri="{FF2B5EF4-FFF2-40B4-BE49-F238E27FC236}">
                <a16:creationId xmlns:a16="http://schemas.microsoft.com/office/drawing/2014/main" id="{CF844568-12BB-DF6F-539A-803924C09D6B}"/>
              </a:ext>
            </a:extLst>
          </p:cNvPr>
          <p:cNvSpPr/>
          <p:nvPr/>
        </p:nvSpPr>
        <p:spPr>
          <a:xfrm>
            <a:off x="2630196" y="4653483"/>
            <a:ext cx="109642" cy="43560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9" name="TextBox 18">
            <a:extLst>
              <a:ext uri="{FF2B5EF4-FFF2-40B4-BE49-F238E27FC236}">
                <a16:creationId xmlns:a16="http://schemas.microsoft.com/office/drawing/2014/main" id="{DBDA5851-8E41-0756-8B68-2C0A9E640109}"/>
              </a:ext>
            </a:extLst>
          </p:cNvPr>
          <p:cNvSpPr txBox="1"/>
          <p:nvPr/>
        </p:nvSpPr>
        <p:spPr>
          <a:xfrm>
            <a:off x="872984" y="3343302"/>
            <a:ext cx="1757212" cy="323165"/>
          </a:xfrm>
          <a:prstGeom prst="rect">
            <a:avLst/>
          </a:prstGeom>
          <a:noFill/>
        </p:spPr>
        <p:txBody>
          <a:bodyPr wrap="none" rtlCol="0">
            <a:spAutoFit/>
          </a:bodyPr>
          <a:lstStyle/>
          <a:p>
            <a:pPr algn="r"/>
            <a:r>
              <a:rPr lang="en-US" sz="750" dirty="0">
                <a:solidFill>
                  <a:srgbClr val="FF0000"/>
                </a:solidFill>
              </a:rPr>
              <a:t>Proposed Fixed Charge Component</a:t>
            </a:r>
          </a:p>
          <a:p>
            <a:pPr algn="r"/>
            <a:r>
              <a:rPr lang="en-US" sz="750" dirty="0">
                <a:solidFill>
                  <a:srgbClr val="FF0000"/>
                </a:solidFill>
              </a:rPr>
              <a:t>($84,000 Median Income Household)</a:t>
            </a:r>
          </a:p>
        </p:txBody>
      </p:sp>
      <p:sp>
        <p:nvSpPr>
          <p:cNvPr id="20" name="TextBox 19">
            <a:extLst>
              <a:ext uri="{FF2B5EF4-FFF2-40B4-BE49-F238E27FC236}">
                <a16:creationId xmlns:a16="http://schemas.microsoft.com/office/drawing/2014/main" id="{FF113069-C794-C002-EDEE-13283061070B}"/>
              </a:ext>
            </a:extLst>
          </p:cNvPr>
          <p:cNvSpPr txBox="1"/>
          <p:nvPr/>
        </p:nvSpPr>
        <p:spPr>
          <a:xfrm>
            <a:off x="946452" y="4756039"/>
            <a:ext cx="1715598" cy="438582"/>
          </a:xfrm>
          <a:prstGeom prst="rect">
            <a:avLst/>
          </a:prstGeom>
          <a:noFill/>
        </p:spPr>
        <p:txBody>
          <a:bodyPr wrap="none" rtlCol="0">
            <a:spAutoFit/>
          </a:bodyPr>
          <a:lstStyle/>
          <a:p>
            <a:pPr algn="r"/>
            <a:r>
              <a:rPr lang="en-US" sz="750" dirty="0">
                <a:solidFill>
                  <a:srgbClr val="FF0000"/>
                </a:solidFill>
              </a:rPr>
              <a:t>Proposed Fixed Charge Component</a:t>
            </a:r>
          </a:p>
          <a:p>
            <a:pPr algn="r"/>
            <a:r>
              <a:rPr lang="en-US" sz="750" dirty="0">
                <a:solidFill>
                  <a:srgbClr val="FF0000"/>
                </a:solidFill>
              </a:rPr>
              <a:t>($150,000 Income Household)</a:t>
            </a:r>
          </a:p>
          <a:p>
            <a:pPr algn="r"/>
            <a:endParaRPr lang="en-US" sz="750" dirty="0">
              <a:solidFill>
                <a:srgbClr val="FF0000"/>
              </a:solidFill>
            </a:endParaRPr>
          </a:p>
        </p:txBody>
      </p:sp>
      <p:sp>
        <p:nvSpPr>
          <p:cNvPr id="9" name="Left Brace 8">
            <a:extLst>
              <a:ext uri="{FF2B5EF4-FFF2-40B4-BE49-F238E27FC236}">
                <a16:creationId xmlns:a16="http://schemas.microsoft.com/office/drawing/2014/main" id="{D11B8FC6-88AE-E9BF-C1AC-651E98FCF69E}"/>
              </a:ext>
            </a:extLst>
          </p:cNvPr>
          <p:cNvSpPr/>
          <p:nvPr/>
        </p:nvSpPr>
        <p:spPr>
          <a:xfrm>
            <a:off x="2624109" y="4114539"/>
            <a:ext cx="109642" cy="41549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0" name="TextBox 9">
            <a:extLst>
              <a:ext uri="{FF2B5EF4-FFF2-40B4-BE49-F238E27FC236}">
                <a16:creationId xmlns:a16="http://schemas.microsoft.com/office/drawing/2014/main" id="{6B30AD82-0F84-B301-F2C9-31CA6964EBAD}"/>
              </a:ext>
            </a:extLst>
          </p:cNvPr>
          <p:cNvSpPr txBox="1"/>
          <p:nvPr/>
        </p:nvSpPr>
        <p:spPr>
          <a:xfrm>
            <a:off x="1648481" y="4229955"/>
            <a:ext cx="950901" cy="207749"/>
          </a:xfrm>
          <a:prstGeom prst="rect">
            <a:avLst/>
          </a:prstGeom>
          <a:noFill/>
        </p:spPr>
        <p:txBody>
          <a:bodyPr wrap="none" rtlCol="0">
            <a:spAutoFit/>
          </a:bodyPr>
          <a:lstStyle/>
          <a:p>
            <a:pPr algn="r"/>
            <a:r>
              <a:rPr lang="en-US" sz="750" dirty="0">
                <a:solidFill>
                  <a:srgbClr val="FF0000"/>
                </a:solidFill>
              </a:rPr>
              <a:t>Annual Bill Impact</a:t>
            </a:r>
          </a:p>
        </p:txBody>
      </p:sp>
      <p:sp>
        <p:nvSpPr>
          <p:cNvPr id="11" name="Left Brace 10">
            <a:extLst>
              <a:ext uri="{FF2B5EF4-FFF2-40B4-BE49-F238E27FC236}">
                <a16:creationId xmlns:a16="http://schemas.microsoft.com/office/drawing/2014/main" id="{631903C3-D931-B0F3-2D66-F2241AEAEE96}"/>
              </a:ext>
            </a:extLst>
          </p:cNvPr>
          <p:cNvSpPr/>
          <p:nvPr/>
        </p:nvSpPr>
        <p:spPr>
          <a:xfrm>
            <a:off x="2621265" y="5544648"/>
            <a:ext cx="109642" cy="41549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3" name="TextBox 12">
            <a:extLst>
              <a:ext uri="{FF2B5EF4-FFF2-40B4-BE49-F238E27FC236}">
                <a16:creationId xmlns:a16="http://schemas.microsoft.com/office/drawing/2014/main" id="{F7F60499-DCDA-E107-3948-F7779E9F2955}"/>
              </a:ext>
            </a:extLst>
          </p:cNvPr>
          <p:cNvSpPr txBox="1"/>
          <p:nvPr/>
        </p:nvSpPr>
        <p:spPr>
          <a:xfrm>
            <a:off x="1711149" y="5660064"/>
            <a:ext cx="950901" cy="207749"/>
          </a:xfrm>
          <a:prstGeom prst="rect">
            <a:avLst/>
          </a:prstGeom>
          <a:noFill/>
        </p:spPr>
        <p:txBody>
          <a:bodyPr wrap="none" rtlCol="0">
            <a:spAutoFit/>
          </a:bodyPr>
          <a:lstStyle/>
          <a:p>
            <a:pPr algn="r"/>
            <a:r>
              <a:rPr lang="en-US" sz="750" dirty="0">
                <a:solidFill>
                  <a:srgbClr val="FF0000"/>
                </a:solidFill>
              </a:rPr>
              <a:t>Annual Bill Impact</a:t>
            </a:r>
          </a:p>
        </p:txBody>
      </p:sp>
    </p:spTree>
    <p:extLst>
      <p:ext uri="{BB962C8B-B14F-4D97-AF65-F5344CB8AC3E}">
        <p14:creationId xmlns:p14="http://schemas.microsoft.com/office/powerpoint/2010/main" val="374140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3022" y="876559"/>
            <a:ext cx="8597504" cy="435605"/>
          </a:xfrm>
        </p:spPr>
        <p:txBody>
          <a:bodyPr>
            <a:normAutofit fontScale="90000"/>
          </a:bodyPr>
          <a:lstStyle/>
          <a:p>
            <a:r>
              <a:rPr lang="en-US" dirty="0"/>
              <a:t>PG&amp;E Results Visually Expanded for All Dwelling Types</a:t>
            </a:r>
          </a:p>
        </p:txBody>
      </p:sp>
      <p:pic>
        <p:nvPicPr>
          <p:cNvPr id="12" name="Graphic 11">
            <a:extLst>
              <a:ext uri="{FF2B5EF4-FFF2-40B4-BE49-F238E27FC236}">
                <a16:creationId xmlns:a16="http://schemas.microsoft.com/office/drawing/2014/main" id="{9F226B17-1E23-276E-1D9E-95C52AABEB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226" y="1559536"/>
            <a:ext cx="2678906" cy="2143125"/>
          </a:xfrm>
          <a:prstGeom prst="rect">
            <a:avLst/>
          </a:prstGeom>
        </p:spPr>
      </p:pic>
      <p:pic>
        <p:nvPicPr>
          <p:cNvPr id="23" name="Graphic 22">
            <a:extLst>
              <a:ext uri="{FF2B5EF4-FFF2-40B4-BE49-F238E27FC236}">
                <a16:creationId xmlns:a16="http://schemas.microsoft.com/office/drawing/2014/main" id="{D4D03A19-4738-F8B4-9A4A-31161C7855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226" y="3812624"/>
            <a:ext cx="2678906" cy="2143125"/>
          </a:xfrm>
          <a:prstGeom prst="rect">
            <a:avLst/>
          </a:prstGeom>
        </p:spPr>
      </p:pic>
      <p:cxnSp>
        <p:nvCxnSpPr>
          <p:cNvPr id="29" name="Straight Connector 28">
            <a:extLst>
              <a:ext uri="{FF2B5EF4-FFF2-40B4-BE49-F238E27FC236}">
                <a16:creationId xmlns:a16="http://schemas.microsoft.com/office/drawing/2014/main" id="{F9F61F9F-5E2C-9CD8-2EB9-9AB23B3FB714}"/>
              </a:ext>
            </a:extLst>
          </p:cNvPr>
          <p:cNvCxnSpPr/>
          <p:nvPr/>
        </p:nvCxnSpPr>
        <p:spPr>
          <a:xfrm>
            <a:off x="1272680" y="2446460"/>
            <a:ext cx="17606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CC45179-7260-FF43-7446-398FC721ED9E}"/>
              </a:ext>
            </a:extLst>
          </p:cNvPr>
          <p:cNvCxnSpPr/>
          <p:nvPr/>
        </p:nvCxnSpPr>
        <p:spPr>
          <a:xfrm>
            <a:off x="1272680" y="4717072"/>
            <a:ext cx="17606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E050EF8-6AB8-4543-8582-0F02AC9802AA}"/>
              </a:ext>
            </a:extLst>
          </p:cNvPr>
          <p:cNvSpPr txBox="1"/>
          <p:nvPr/>
        </p:nvSpPr>
        <p:spPr>
          <a:xfrm>
            <a:off x="1583936" y="1297350"/>
            <a:ext cx="888385" cy="253916"/>
          </a:xfrm>
          <a:prstGeom prst="rect">
            <a:avLst/>
          </a:prstGeom>
          <a:noFill/>
        </p:spPr>
        <p:txBody>
          <a:bodyPr wrap="none" rtlCol="0">
            <a:spAutoFit/>
          </a:bodyPr>
          <a:lstStyle/>
          <a:p>
            <a:r>
              <a:rPr lang="en-US" sz="1050" dirty="0">
                <a:solidFill>
                  <a:srgbClr val="FF0000"/>
                </a:solidFill>
              </a:rPr>
              <a:t>CPUC PAO</a:t>
            </a:r>
          </a:p>
        </p:txBody>
      </p:sp>
      <p:sp>
        <p:nvSpPr>
          <p:cNvPr id="41" name="TextBox 40">
            <a:extLst>
              <a:ext uri="{FF2B5EF4-FFF2-40B4-BE49-F238E27FC236}">
                <a16:creationId xmlns:a16="http://schemas.microsoft.com/office/drawing/2014/main" id="{D92FEBAA-386B-EE7D-5841-62469FC879D1}"/>
              </a:ext>
            </a:extLst>
          </p:cNvPr>
          <p:cNvSpPr txBox="1"/>
          <p:nvPr/>
        </p:nvSpPr>
        <p:spPr>
          <a:xfrm>
            <a:off x="4347933" y="1297350"/>
            <a:ext cx="987771" cy="253916"/>
          </a:xfrm>
          <a:prstGeom prst="rect">
            <a:avLst/>
          </a:prstGeom>
          <a:noFill/>
        </p:spPr>
        <p:txBody>
          <a:bodyPr wrap="none" rtlCol="0">
            <a:spAutoFit/>
          </a:bodyPr>
          <a:lstStyle/>
          <a:p>
            <a:r>
              <a:rPr lang="en-US" sz="1050" dirty="0">
                <a:solidFill>
                  <a:srgbClr val="FF0000"/>
                </a:solidFill>
              </a:rPr>
              <a:t>NRDC/TURN</a:t>
            </a:r>
          </a:p>
        </p:txBody>
      </p:sp>
      <p:pic>
        <p:nvPicPr>
          <p:cNvPr id="42" name="Graphic 41">
            <a:extLst>
              <a:ext uri="{FF2B5EF4-FFF2-40B4-BE49-F238E27FC236}">
                <a16:creationId xmlns:a16="http://schemas.microsoft.com/office/drawing/2014/main" id="{06501982-C903-2D1B-8F3E-9D9963BD11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55101" y="1559536"/>
            <a:ext cx="2678906" cy="2143125"/>
          </a:xfrm>
          <a:prstGeom prst="rect">
            <a:avLst/>
          </a:prstGeom>
        </p:spPr>
      </p:pic>
      <p:cxnSp>
        <p:nvCxnSpPr>
          <p:cNvPr id="43" name="Straight Connector 42">
            <a:extLst>
              <a:ext uri="{FF2B5EF4-FFF2-40B4-BE49-F238E27FC236}">
                <a16:creationId xmlns:a16="http://schemas.microsoft.com/office/drawing/2014/main" id="{144FC245-955A-EBEB-D721-A4C49ECD2457}"/>
              </a:ext>
            </a:extLst>
          </p:cNvPr>
          <p:cNvCxnSpPr/>
          <p:nvPr/>
        </p:nvCxnSpPr>
        <p:spPr>
          <a:xfrm>
            <a:off x="4116994" y="2453054"/>
            <a:ext cx="17606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5061F790-F10A-774F-01C3-7D42D431BE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55101" y="3812624"/>
            <a:ext cx="2678906" cy="2143125"/>
          </a:xfrm>
          <a:prstGeom prst="rect">
            <a:avLst/>
          </a:prstGeom>
        </p:spPr>
      </p:pic>
      <p:cxnSp>
        <p:nvCxnSpPr>
          <p:cNvPr id="45" name="Straight Connector 44">
            <a:extLst>
              <a:ext uri="{FF2B5EF4-FFF2-40B4-BE49-F238E27FC236}">
                <a16:creationId xmlns:a16="http://schemas.microsoft.com/office/drawing/2014/main" id="{C894E16B-5BB4-51A9-17B8-55DA6F87ABEC}"/>
              </a:ext>
            </a:extLst>
          </p:cNvPr>
          <p:cNvCxnSpPr/>
          <p:nvPr/>
        </p:nvCxnSpPr>
        <p:spPr>
          <a:xfrm>
            <a:off x="4116994" y="4706081"/>
            <a:ext cx="17606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6F6F36A-E15E-A45F-D800-EA6D948C3497}"/>
              </a:ext>
            </a:extLst>
          </p:cNvPr>
          <p:cNvSpPr txBox="1"/>
          <p:nvPr/>
        </p:nvSpPr>
        <p:spPr>
          <a:xfrm>
            <a:off x="7595454" y="1306684"/>
            <a:ext cx="423514" cy="253916"/>
          </a:xfrm>
          <a:prstGeom prst="rect">
            <a:avLst/>
          </a:prstGeom>
          <a:noFill/>
        </p:spPr>
        <p:txBody>
          <a:bodyPr wrap="none" rtlCol="0">
            <a:spAutoFit/>
          </a:bodyPr>
          <a:lstStyle/>
          <a:p>
            <a:r>
              <a:rPr lang="en-US" sz="1050" dirty="0">
                <a:solidFill>
                  <a:srgbClr val="FF0000"/>
                </a:solidFill>
              </a:rPr>
              <a:t>IOU</a:t>
            </a:r>
          </a:p>
        </p:txBody>
      </p:sp>
      <p:pic>
        <p:nvPicPr>
          <p:cNvPr id="47" name="Graphic 46">
            <a:extLst>
              <a:ext uri="{FF2B5EF4-FFF2-40B4-BE49-F238E27FC236}">
                <a16:creationId xmlns:a16="http://schemas.microsoft.com/office/drawing/2014/main" id="{C20B631B-172E-0FFD-5F71-B8FC23AF5E3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62600" y="1559536"/>
            <a:ext cx="2678906" cy="2143125"/>
          </a:xfrm>
          <a:prstGeom prst="rect">
            <a:avLst/>
          </a:prstGeom>
        </p:spPr>
      </p:pic>
      <p:cxnSp>
        <p:nvCxnSpPr>
          <p:cNvPr id="48" name="Straight Connector 47">
            <a:extLst>
              <a:ext uri="{FF2B5EF4-FFF2-40B4-BE49-F238E27FC236}">
                <a16:creationId xmlns:a16="http://schemas.microsoft.com/office/drawing/2014/main" id="{92012551-0A45-6E66-4A39-40076E421BCD}"/>
              </a:ext>
            </a:extLst>
          </p:cNvPr>
          <p:cNvCxnSpPr/>
          <p:nvPr/>
        </p:nvCxnSpPr>
        <p:spPr>
          <a:xfrm>
            <a:off x="6918425" y="2453054"/>
            <a:ext cx="176066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0905EBE0-6C91-2469-E3ED-81CD7ACBB3B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62600" y="3812624"/>
            <a:ext cx="2678906" cy="2143125"/>
          </a:xfrm>
          <a:prstGeom prst="rect">
            <a:avLst/>
          </a:prstGeom>
        </p:spPr>
      </p:pic>
      <p:sp>
        <p:nvSpPr>
          <p:cNvPr id="50" name="TextBox 49">
            <a:extLst>
              <a:ext uri="{FF2B5EF4-FFF2-40B4-BE49-F238E27FC236}">
                <a16:creationId xmlns:a16="http://schemas.microsoft.com/office/drawing/2014/main" id="{E7D25FD4-9B04-8D80-CA7C-3B2335279778}"/>
              </a:ext>
            </a:extLst>
          </p:cNvPr>
          <p:cNvSpPr txBox="1"/>
          <p:nvPr/>
        </p:nvSpPr>
        <p:spPr>
          <a:xfrm rot="16200000">
            <a:off x="-518141" y="4698653"/>
            <a:ext cx="1792478" cy="253916"/>
          </a:xfrm>
          <a:prstGeom prst="rect">
            <a:avLst/>
          </a:prstGeom>
          <a:noFill/>
        </p:spPr>
        <p:txBody>
          <a:bodyPr wrap="none" rtlCol="0">
            <a:spAutoFit/>
          </a:bodyPr>
          <a:lstStyle/>
          <a:p>
            <a:r>
              <a:rPr lang="en-US" sz="1050" dirty="0">
                <a:solidFill>
                  <a:srgbClr val="FF0000"/>
                </a:solidFill>
              </a:rPr>
              <a:t>Median Household Income</a:t>
            </a:r>
          </a:p>
        </p:txBody>
      </p:sp>
      <p:sp>
        <p:nvSpPr>
          <p:cNvPr id="51" name="TextBox 50">
            <a:extLst>
              <a:ext uri="{FF2B5EF4-FFF2-40B4-BE49-F238E27FC236}">
                <a16:creationId xmlns:a16="http://schemas.microsoft.com/office/drawing/2014/main" id="{79FB0E55-52E8-FD37-FC17-91F56F214265}"/>
              </a:ext>
            </a:extLst>
          </p:cNvPr>
          <p:cNvSpPr txBox="1"/>
          <p:nvPr/>
        </p:nvSpPr>
        <p:spPr>
          <a:xfrm rot="16200000">
            <a:off x="-480470" y="2468157"/>
            <a:ext cx="1717137" cy="253916"/>
          </a:xfrm>
          <a:prstGeom prst="rect">
            <a:avLst/>
          </a:prstGeom>
          <a:noFill/>
        </p:spPr>
        <p:txBody>
          <a:bodyPr wrap="none" rtlCol="0">
            <a:spAutoFit/>
          </a:bodyPr>
          <a:lstStyle/>
          <a:p>
            <a:r>
              <a:rPr lang="en-US" sz="1050" dirty="0">
                <a:solidFill>
                  <a:srgbClr val="FF0000"/>
                </a:solidFill>
              </a:rPr>
              <a:t>$150k Household Income</a:t>
            </a:r>
          </a:p>
        </p:txBody>
      </p:sp>
      <p:cxnSp>
        <p:nvCxnSpPr>
          <p:cNvPr id="53" name="Straight Connector 52">
            <a:extLst>
              <a:ext uri="{FF2B5EF4-FFF2-40B4-BE49-F238E27FC236}">
                <a16:creationId xmlns:a16="http://schemas.microsoft.com/office/drawing/2014/main" id="{A89F704B-8C2E-182A-0B92-65F0DD36FEBF}"/>
              </a:ext>
            </a:extLst>
          </p:cNvPr>
          <p:cNvCxnSpPr/>
          <p:nvPr/>
        </p:nvCxnSpPr>
        <p:spPr>
          <a:xfrm>
            <a:off x="149716" y="3754380"/>
            <a:ext cx="8838221"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DA189B02-5F94-D2E3-81E6-82EB24AD2437}"/>
              </a:ext>
            </a:extLst>
          </p:cNvPr>
          <p:cNvCxnSpPr>
            <a:cxnSpLocks/>
          </p:cNvCxnSpPr>
          <p:nvPr/>
        </p:nvCxnSpPr>
        <p:spPr>
          <a:xfrm>
            <a:off x="3376244" y="1445184"/>
            <a:ext cx="0" cy="4510565"/>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48B4707B-09B3-0186-7BC9-E56A46104BD2}"/>
              </a:ext>
            </a:extLst>
          </p:cNvPr>
          <p:cNvCxnSpPr>
            <a:cxnSpLocks/>
          </p:cNvCxnSpPr>
          <p:nvPr/>
        </p:nvCxnSpPr>
        <p:spPr>
          <a:xfrm>
            <a:off x="6200773" y="1435850"/>
            <a:ext cx="0" cy="4510565"/>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45B6344D-20EB-879A-122E-240E1E431C2D}"/>
              </a:ext>
            </a:extLst>
          </p:cNvPr>
          <p:cNvCxnSpPr/>
          <p:nvPr/>
        </p:nvCxnSpPr>
        <p:spPr>
          <a:xfrm>
            <a:off x="6933814" y="4703885"/>
            <a:ext cx="17606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84EF9C1-F901-9779-8372-859FF9FFF134}"/>
              </a:ext>
            </a:extLst>
          </p:cNvPr>
          <p:cNvSpPr txBox="1"/>
          <p:nvPr/>
        </p:nvSpPr>
        <p:spPr>
          <a:xfrm>
            <a:off x="4166333" y="1856641"/>
            <a:ext cx="593432" cy="300082"/>
          </a:xfrm>
          <a:prstGeom prst="rect">
            <a:avLst/>
          </a:prstGeom>
          <a:noFill/>
        </p:spPr>
        <p:txBody>
          <a:bodyPr wrap="none" rtlCol="0">
            <a:spAutoFit/>
          </a:bodyPr>
          <a:lstStyle/>
          <a:p>
            <a:r>
              <a:rPr lang="en-US" sz="675" dirty="0">
                <a:solidFill>
                  <a:srgbClr val="FF0000"/>
                </a:solidFill>
              </a:rPr>
              <a:t>Multifamily</a:t>
            </a:r>
          </a:p>
          <a:p>
            <a:r>
              <a:rPr lang="en-US" sz="675" dirty="0">
                <a:solidFill>
                  <a:srgbClr val="FF0000"/>
                </a:solidFill>
              </a:rPr>
              <a:t>(low use)</a:t>
            </a:r>
          </a:p>
        </p:txBody>
      </p:sp>
      <p:cxnSp>
        <p:nvCxnSpPr>
          <p:cNvPr id="60" name="Straight Arrow Connector 59">
            <a:extLst>
              <a:ext uri="{FF2B5EF4-FFF2-40B4-BE49-F238E27FC236}">
                <a16:creationId xmlns:a16="http://schemas.microsoft.com/office/drawing/2014/main" id="{6E072030-7444-DD7B-A222-13F4681ACB57}"/>
              </a:ext>
            </a:extLst>
          </p:cNvPr>
          <p:cNvCxnSpPr>
            <a:cxnSpLocks/>
          </p:cNvCxnSpPr>
          <p:nvPr/>
        </p:nvCxnSpPr>
        <p:spPr>
          <a:xfrm flipH="1">
            <a:off x="4260545" y="2150907"/>
            <a:ext cx="1" cy="285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4705DF0-1DC2-D30F-52DA-65CE33A3E3F2}"/>
              </a:ext>
            </a:extLst>
          </p:cNvPr>
          <p:cNvCxnSpPr>
            <a:cxnSpLocks/>
          </p:cNvCxnSpPr>
          <p:nvPr/>
        </p:nvCxnSpPr>
        <p:spPr>
          <a:xfrm flipH="1">
            <a:off x="5667313" y="2713615"/>
            <a:ext cx="1" cy="285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28DF3D0-80F3-2259-408A-A4D28B72B517}"/>
              </a:ext>
            </a:extLst>
          </p:cNvPr>
          <p:cNvSpPr txBox="1"/>
          <p:nvPr/>
        </p:nvSpPr>
        <p:spPr>
          <a:xfrm>
            <a:off x="5075980" y="2436616"/>
            <a:ext cx="704040" cy="300082"/>
          </a:xfrm>
          <a:prstGeom prst="rect">
            <a:avLst/>
          </a:prstGeom>
          <a:noFill/>
        </p:spPr>
        <p:txBody>
          <a:bodyPr wrap="none" rtlCol="0">
            <a:spAutoFit/>
          </a:bodyPr>
          <a:lstStyle/>
          <a:p>
            <a:pPr algn="r"/>
            <a:r>
              <a:rPr lang="en-US" sz="675" dirty="0">
                <a:solidFill>
                  <a:srgbClr val="FF0000"/>
                </a:solidFill>
              </a:rPr>
              <a:t>Single Family</a:t>
            </a:r>
          </a:p>
          <a:p>
            <a:pPr algn="r"/>
            <a:r>
              <a:rPr lang="en-US" sz="675" dirty="0">
                <a:solidFill>
                  <a:srgbClr val="FF0000"/>
                </a:solidFill>
              </a:rPr>
              <a:t>(high use)</a:t>
            </a:r>
          </a:p>
        </p:txBody>
      </p:sp>
    </p:spTree>
    <p:extLst>
      <p:ext uri="{BB962C8B-B14F-4D97-AF65-F5344CB8AC3E}">
        <p14:creationId xmlns:p14="http://schemas.microsoft.com/office/powerpoint/2010/main" val="121659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175022" y="935221"/>
            <a:ext cx="7886700" cy="435605"/>
          </a:xfrm>
        </p:spPr>
        <p:txBody>
          <a:bodyPr>
            <a:normAutofit fontScale="90000"/>
          </a:bodyPr>
          <a:lstStyle/>
          <a:p>
            <a:r>
              <a:rPr lang="en-US" dirty="0"/>
              <a:t>Annual Bill Impacts for Electrification</a:t>
            </a:r>
          </a:p>
        </p:txBody>
      </p:sp>
      <p:pic>
        <p:nvPicPr>
          <p:cNvPr id="5" name="Picture 4">
            <a:extLst>
              <a:ext uri="{FF2B5EF4-FFF2-40B4-BE49-F238E27FC236}">
                <a16:creationId xmlns:a16="http://schemas.microsoft.com/office/drawing/2014/main" id="{172B4AC2-4A12-15EA-C9E3-BED46FEC2619}"/>
              </a:ext>
            </a:extLst>
          </p:cNvPr>
          <p:cNvPicPr>
            <a:picLocks noChangeAspect="1"/>
          </p:cNvPicPr>
          <p:nvPr/>
        </p:nvPicPr>
        <p:blipFill>
          <a:blip r:embed="rId3"/>
          <a:stretch>
            <a:fillRect/>
          </a:stretch>
        </p:blipFill>
        <p:spPr>
          <a:xfrm>
            <a:off x="258491" y="1370826"/>
            <a:ext cx="5486400" cy="2957163"/>
          </a:xfrm>
          <a:prstGeom prst="rect">
            <a:avLst/>
          </a:prstGeom>
        </p:spPr>
      </p:pic>
      <p:graphicFrame>
        <p:nvGraphicFramePr>
          <p:cNvPr id="3" name="Table 6">
            <a:extLst>
              <a:ext uri="{FF2B5EF4-FFF2-40B4-BE49-F238E27FC236}">
                <a16:creationId xmlns:a16="http://schemas.microsoft.com/office/drawing/2014/main" id="{52FB45F2-07DC-E664-EA82-598F2AAA3079}"/>
              </a:ext>
            </a:extLst>
          </p:cNvPr>
          <p:cNvGraphicFramePr>
            <a:graphicFrameLocks noGrp="1"/>
          </p:cNvGraphicFramePr>
          <p:nvPr/>
        </p:nvGraphicFramePr>
        <p:xfrm>
          <a:off x="3904839" y="4688339"/>
          <a:ext cx="5065057" cy="1234440"/>
        </p:xfrm>
        <a:graphic>
          <a:graphicData uri="http://schemas.openxmlformats.org/drawingml/2006/table">
            <a:tbl>
              <a:tblPr firstRow="1" bandRow="1">
                <a:tableStyleId>{073A0DAA-6AF3-43AB-8588-CEC1D06C72B9}</a:tableStyleId>
              </a:tblPr>
              <a:tblGrid>
                <a:gridCol w="867272">
                  <a:extLst>
                    <a:ext uri="{9D8B030D-6E8A-4147-A177-3AD203B41FA5}">
                      <a16:colId xmlns:a16="http://schemas.microsoft.com/office/drawing/2014/main" val="1470262678"/>
                    </a:ext>
                  </a:extLst>
                </a:gridCol>
                <a:gridCol w="1294205">
                  <a:extLst>
                    <a:ext uri="{9D8B030D-6E8A-4147-A177-3AD203B41FA5}">
                      <a16:colId xmlns:a16="http://schemas.microsoft.com/office/drawing/2014/main" val="1659405156"/>
                    </a:ext>
                  </a:extLst>
                </a:gridCol>
                <a:gridCol w="1294205">
                  <a:extLst>
                    <a:ext uri="{9D8B030D-6E8A-4147-A177-3AD203B41FA5}">
                      <a16:colId xmlns:a16="http://schemas.microsoft.com/office/drawing/2014/main" val="343080574"/>
                    </a:ext>
                  </a:extLst>
                </a:gridCol>
                <a:gridCol w="1609375">
                  <a:extLst>
                    <a:ext uri="{9D8B030D-6E8A-4147-A177-3AD203B41FA5}">
                      <a16:colId xmlns:a16="http://schemas.microsoft.com/office/drawing/2014/main" val="3300268134"/>
                    </a:ext>
                  </a:extLst>
                </a:gridCol>
              </a:tblGrid>
              <a:tr h="342900">
                <a:tc>
                  <a:txBody>
                    <a:bodyPr/>
                    <a:lstStyle/>
                    <a:p>
                      <a:endParaRPr lang="en-US" sz="900" dirty="0"/>
                    </a:p>
                  </a:txBody>
                  <a:tcPr marL="68580" marR="68580" marT="34290" marB="34290"/>
                </a:tc>
                <a:tc>
                  <a:txBody>
                    <a:bodyPr/>
                    <a:lstStyle/>
                    <a:p>
                      <a:r>
                        <a:rPr lang="en-US" sz="900" dirty="0"/>
                        <a:t>Gas – Low Efficiency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Gas – High Efficiency</a:t>
                      </a:r>
                    </a:p>
                  </a:txBody>
                  <a:tcPr marL="68580" marR="68580" marT="34290" marB="34290"/>
                </a:tc>
                <a:tc>
                  <a:txBody>
                    <a:bodyPr/>
                    <a:lstStyle/>
                    <a:p>
                      <a:r>
                        <a:rPr lang="en-US" sz="900" dirty="0"/>
                        <a:t>Electric – High Efficiency </a:t>
                      </a:r>
                    </a:p>
                  </a:txBody>
                  <a:tcPr marL="68580" marR="68580" marT="34290" marB="34290"/>
                </a:tc>
                <a:extLst>
                  <a:ext uri="{0D108BD9-81ED-4DB2-BD59-A6C34878D82A}">
                    <a16:rowId xmlns:a16="http://schemas.microsoft.com/office/drawing/2014/main" val="2523332642"/>
                  </a:ext>
                </a:extLst>
              </a:tr>
              <a:tr h="342900">
                <a:tc>
                  <a:txBody>
                    <a:bodyPr/>
                    <a:lstStyle/>
                    <a:p>
                      <a:r>
                        <a:rPr lang="en-US" sz="900" dirty="0"/>
                        <a:t>HVAC – Heating</a:t>
                      </a:r>
                    </a:p>
                  </a:txBody>
                  <a:tcPr marL="68580" marR="68580" marT="34290" marB="34290"/>
                </a:tc>
                <a:tc>
                  <a:txBody>
                    <a:bodyPr/>
                    <a:lstStyle/>
                    <a:p>
                      <a:r>
                        <a:rPr lang="en-US" sz="900" dirty="0"/>
                        <a:t>80% AFUE Furnace</a:t>
                      </a:r>
                    </a:p>
                  </a:txBody>
                  <a:tcPr marL="68580" marR="68580" marT="34290" marB="34290"/>
                </a:tc>
                <a:tc>
                  <a:txBody>
                    <a:bodyPr/>
                    <a:lstStyle/>
                    <a:p>
                      <a:r>
                        <a:rPr lang="en-US" sz="900" dirty="0"/>
                        <a:t>98% AFUE Furnace</a:t>
                      </a:r>
                    </a:p>
                  </a:txBody>
                  <a:tcPr marL="68580" marR="68580" marT="34290" marB="34290"/>
                </a:tc>
                <a:tc>
                  <a:txBody>
                    <a:bodyPr/>
                    <a:lstStyle/>
                    <a:p>
                      <a:r>
                        <a:rPr lang="en-US" sz="900" dirty="0"/>
                        <a:t>10 HSPF Heat Pump</a:t>
                      </a:r>
                    </a:p>
                  </a:txBody>
                  <a:tcPr marL="68580" marR="68580" marT="34290" marB="34290"/>
                </a:tc>
                <a:extLst>
                  <a:ext uri="{0D108BD9-81ED-4DB2-BD59-A6C34878D82A}">
                    <a16:rowId xmlns:a16="http://schemas.microsoft.com/office/drawing/2014/main" val="1487726665"/>
                  </a:ext>
                </a:extLst>
              </a:tr>
              <a:tr h="342900">
                <a:tc>
                  <a:txBody>
                    <a:bodyPr/>
                    <a:lstStyle/>
                    <a:p>
                      <a:r>
                        <a:rPr lang="en-US" sz="900" dirty="0"/>
                        <a:t>HVAC – Cooling</a:t>
                      </a:r>
                    </a:p>
                  </a:txBody>
                  <a:tcPr marL="68580" marR="68580" marT="34290" marB="34290"/>
                </a:tc>
                <a:tc>
                  <a:txBody>
                    <a:bodyPr/>
                    <a:lstStyle/>
                    <a:p>
                      <a:r>
                        <a:rPr lang="en-US" sz="900" dirty="0"/>
                        <a:t>SEER 13 Air Conditioner</a:t>
                      </a:r>
                    </a:p>
                  </a:txBody>
                  <a:tcPr marL="68580" marR="68580" marT="34290" marB="34290"/>
                </a:tc>
                <a:tc>
                  <a:txBody>
                    <a:bodyPr/>
                    <a:lstStyle/>
                    <a:p>
                      <a:r>
                        <a:rPr lang="en-US" sz="900" dirty="0"/>
                        <a:t>SEER 21 Air Conditioner</a:t>
                      </a:r>
                    </a:p>
                  </a:txBody>
                  <a:tcPr marL="68580" marR="68580" marT="34290" marB="34290"/>
                </a:tc>
                <a:tc>
                  <a:txBody>
                    <a:bodyPr/>
                    <a:lstStyle/>
                    <a:p>
                      <a:r>
                        <a:rPr lang="en-US" sz="900" dirty="0"/>
                        <a:t>22 SEER Heat Pump</a:t>
                      </a:r>
                    </a:p>
                  </a:txBody>
                  <a:tcPr marL="68580" marR="68580" marT="34290" marB="34290"/>
                </a:tc>
                <a:extLst>
                  <a:ext uri="{0D108BD9-81ED-4DB2-BD59-A6C34878D82A}">
                    <a16:rowId xmlns:a16="http://schemas.microsoft.com/office/drawing/2014/main" val="1251963091"/>
                  </a:ext>
                </a:extLst>
              </a:tr>
              <a:tr h="205740">
                <a:tc>
                  <a:txBody>
                    <a:bodyPr/>
                    <a:lstStyle/>
                    <a:p>
                      <a:r>
                        <a:rPr lang="en-US" sz="900" dirty="0"/>
                        <a:t>Water Heating</a:t>
                      </a:r>
                    </a:p>
                  </a:txBody>
                  <a:tcPr marL="68580" marR="68580" marT="34290" marB="34290"/>
                </a:tc>
                <a:tc>
                  <a:txBody>
                    <a:bodyPr/>
                    <a:lstStyle/>
                    <a:p>
                      <a:r>
                        <a:rPr lang="en-US" sz="900" dirty="0"/>
                        <a:t>0.59 EF Gas Storage</a:t>
                      </a:r>
                    </a:p>
                  </a:txBody>
                  <a:tcPr marL="68580" marR="68580" marT="34290" marB="34290"/>
                </a:tc>
                <a:tc>
                  <a:txBody>
                    <a:bodyPr/>
                    <a:lstStyle/>
                    <a:p>
                      <a:r>
                        <a:rPr lang="en-US" sz="900" dirty="0"/>
                        <a:t>0.96 Tankless</a:t>
                      </a:r>
                    </a:p>
                  </a:txBody>
                  <a:tcPr marL="68580" marR="68580" marT="34290" marB="34290"/>
                </a:tc>
                <a:tc>
                  <a:txBody>
                    <a:bodyPr/>
                    <a:lstStyle/>
                    <a:p>
                      <a:r>
                        <a:rPr lang="en-US" sz="900" dirty="0"/>
                        <a:t>3.5 UEF Heat Pump</a:t>
                      </a:r>
                    </a:p>
                  </a:txBody>
                  <a:tcPr marL="68580" marR="68580" marT="34290" marB="34290"/>
                </a:tc>
                <a:extLst>
                  <a:ext uri="{0D108BD9-81ED-4DB2-BD59-A6C34878D82A}">
                    <a16:rowId xmlns:a16="http://schemas.microsoft.com/office/drawing/2014/main" val="2478634251"/>
                  </a:ext>
                </a:extLst>
              </a:tr>
              <a:tr h="205740">
                <a:tc>
                  <a:txBody>
                    <a:bodyPr/>
                    <a:lstStyle/>
                    <a:p>
                      <a:r>
                        <a:rPr lang="en-US" sz="900" dirty="0"/>
                        <a:t>Cooking</a:t>
                      </a:r>
                    </a:p>
                  </a:txBody>
                  <a:tcPr marL="68580" marR="68580" marT="34290" marB="34290"/>
                </a:tc>
                <a:tc>
                  <a:txBody>
                    <a:bodyPr/>
                    <a:lstStyle/>
                    <a:p>
                      <a:r>
                        <a:rPr lang="en-US" sz="900" dirty="0"/>
                        <a:t>Gas </a:t>
                      </a:r>
                    </a:p>
                  </a:txBody>
                  <a:tcPr marL="68580" marR="68580" marT="34290" marB="34290"/>
                </a:tc>
                <a:tc>
                  <a:txBody>
                    <a:bodyPr/>
                    <a:lstStyle/>
                    <a:p>
                      <a:r>
                        <a:rPr lang="en-US" sz="900" dirty="0"/>
                        <a:t>Gas </a:t>
                      </a:r>
                    </a:p>
                  </a:txBody>
                  <a:tcPr marL="68580" marR="68580" marT="34290" marB="34290"/>
                </a:tc>
                <a:tc>
                  <a:txBody>
                    <a:bodyPr/>
                    <a:lstStyle/>
                    <a:p>
                      <a:r>
                        <a:rPr lang="en-US" sz="900" dirty="0"/>
                        <a:t>Induction Cooktop</a:t>
                      </a:r>
                    </a:p>
                  </a:txBody>
                  <a:tcPr marL="68580" marR="68580" marT="34290" marB="34290"/>
                </a:tc>
                <a:extLst>
                  <a:ext uri="{0D108BD9-81ED-4DB2-BD59-A6C34878D82A}">
                    <a16:rowId xmlns:a16="http://schemas.microsoft.com/office/drawing/2014/main" val="4213437318"/>
                  </a:ext>
                </a:extLst>
              </a:tr>
              <a:tr h="205740">
                <a:tc>
                  <a:txBody>
                    <a:bodyPr/>
                    <a:lstStyle/>
                    <a:p>
                      <a:r>
                        <a:rPr lang="en-US" sz="900" dirty="0"/>
                        <a:t>Dryer</a:t>
                      </a:r>
                    </a:p>
                  </a:txBody>
                  <a:tcPr marL="68580" marR="68580" marT="34290" marB="34290"/>
                </a:tc>
                <a:tc>
                  <a:txBody>
                    <a:bodyPr/>
                    <a:lstStyle/>
                    <a:p>
                      <a:r>
                        <a:rPr lang="en-US" sz="900" dirty="0"/>
                        <a:t>Gas</a:t>
                      </a:r>
                    </a:p>
                  </a:txBody>
                  <a:tcPr marL="68580" marR="68580" marT="34290" marB="34290"/>
                </a:tc>
                <a:tc>
                  <a:txBody>
                    <a:bodyPr/>
                    <a:lstStyle/>
                    <a:p>
                      <a:r>
                        <a:rPr lang="en-US" sz="900" dirty="0"/>
                        <a:t>Gas</a:t>
                      </a:r>
                    </a:p>
                  </a:txBody>
                  <a:tcPr marL="68580" marR="68580" marT="34290" marB="34290"/>
                </a:tc>
                <a:tc>
                  <a:txBody>
                    <a:bodyPr/>
                    <a:lstStyle/>
                    <a:p>
                      <a:r>
                        <a:rPr lang="en-US" sz="900" dirty="0"/>
                        <a:t>Heat Pump</a:t>
                      </a:r>
                    </a:p>
                  </a:txBody>
                  <a:tcPr marL="68580" marR="68580" marT="34290" marB="34290"/>
                </a:tc>
                <a:extLst>
                  <a:ext uri="{0D108BD9-81ED-4DB2-BD59-A6C34878D82A}">
                    <a16:rowId xmlns:a16="http://schemas.microsoft.com/office/drawing/2014/main" val="3111754193"/>
                  </a:ext>
                </a:extLst>
              </a:tr>
            </a:tbl>
          </a:graphicData>
        </a:graphic>
      </p:graphicFrame>
      <p:sp>
        <p:nvSpPr>
          <p:cNvPr id="4" name="TextBox 3">
            <a:extLst>
              <a:ext uri="{FF2B5EF4-FFF2-40B4-BE49-F238E27FC236}">
                <a16:creationId xmlns:a16="http://schemas.microsoft.com/office/drawing/2014/main" id="{6EDDC926-E911-AAFD-CB94-6AC46D67F089}"/>
              </a:ext>
            </a:extLst>
          </p:cNvPr>
          <p:cNvSpPr txBox="1"/>
          <p:nvPr/>
        </p:nvSpPr>
        <p:spPr>
          <a:xfrm>
            <a:off x="3854870" y="4503673"/>
            <a:ext cx="2925801" cy="207749"/>
          </a:xfrm>
          <a:prstGeom prst="rect">
            <a:avLst/>
          </a:prstGeom>
          <a:noFill/>
        </p:spPr>
        <p:txBody>
          <a:bodyPr wrap="none" rtlCol="0">
            <a:spAutoFit/>
          </a:bodyPr>
          <a:lstStyle/>
          <a:p>
            <a:r>
              <a:rPr lang="en-US" sz="750" dirty="0"/>
              <a:t>Modeled gas appliance efficiencies and electrification equivalent </a:t>
            </a:r>
          </a:p>
        </p:txBody>
      </p:sp>
    </p:spTree>
    <p:extLst>
      <p:ext uri="{BB962C8B-B14F-4D97-AF65-F5344CB8AC3E}">
        <p14:creationId xmlns:p14="http://schemas.microsoft.com/office/powerpoint/2010/main" val="249233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175022" y="935221"/>
            <a:ext cx="7886700" cy="435605"/>
          </a:xfrm>
        </p:spPr>
        <p:txBody>
          <a:bodyPr>
            <a:normAutofit fontScale="90000"/>
          </a:bodyPr>
          <a:lstStyle/>
          <a:p>
            <a:r>
              <a:rPr lang="en-US" dirty="0"/>
              <a:t>Using a Highly Differentiated TOU Instead</a:t>
            </a:r>
          </a:p>
        </p:txBody>
      </p:sp>
      <p:pic>
        <p:nvPicPr>
          <p:cNvPr id="6" name="Picture 5">
            <a:extLst>
              <a:ext uri="{FF2B5EF4-FFF2-40B4-BE49-F238E27FC236}">
                <a16:creationId xmlns:a16="http://schemas.microsoft.com/office/drawing/2014/main" id="{36B19A33-D19C-E88A-96CE-B4A66A3089A6}"/>
              </a:ext>
            </a:extLst>
          </p:cNvPr>
          <p:cNvPicPr>
            <a:picLocks noChangeAspect="1"/>
          </p:cNvPicPr>
          <p:nvPr/>
        </p:nvPicPr>
        <p:blipFill>
          <a:blip r:embed="rId3"/>
          <a:stretch>
            <a:fillRect/>
          </a:stretch>
        </p:blipFill>
        <p:spPr>
          <a:xfrm>
            <a:off x="114300" y="1370827"/>
            <a:ext cx="8915400" cy="3033074"/>
          </a:xfrm>
          <a:prstGeom prst="rect">
            <a:avLst/>
          </a:prstGeom>
        </p:spPr>
      </p:pic>
      <p:sp>
        <p:nvSpPr>
          <p:cNvPr id="7" name="TextBox 6">
            <a:extLst>
              <a:ext uri="{FF2B5EF4-FFF2-40B4-BE49-F238E27FC236}">
                <a16:creationId xmlns:a16="http://schemas.microsoft.com/office/drawing/2014/main" id="{9E5B0BD9-04AA-EDC1-9BCC-7923925BF817}"/>
              </a:ext>
            </a:extLst>
          </p:cNvPr>
          <p:cNvSpPr txBox="1"/>
          <p:nvPr/>
        </p:nvSpPr>
        <p:spPr>
          <a:xfrm>
            <a:off x="247954" y="4597130"/>
            <a:ext cx="8789170" cy="1615827"/>
          </a:xfrm>
          <a:prstGeom prst="rect">
            <a:avLst/>
          </a:prstGeom>
          <a:noFill/>
        </p:spPr>
        <p:txBody>
          <a:bodyPr wrap="square" rtlCol="0">
            <a:spAutoFit/>
          </a:bodyPr>
          <a:lstStyle/>
          <a:p>
            <a:r>
              <a:rPr lang="en-US" sz="900" b="1" dirty="0"/>
              <a:t>Notes</a:t>
            </a:r>
          </a:p>
          <a:p>
            <a:endParaRPr lang="en-US" sz="900" b="1" dirty="0"/>
          </a:p>
          <a:p>
            <a:pPr marL="171450" indent="-171450">
              <a:buFont typeface="+mj-lt"/>
              <a:buAutoNum type="arabicPeriod"/>
            </a:pPr>
            <a:r>
              <a:rPr lang="en-US" sz="900" dirty="0"/>
              <a:t>Only 2/3rds of electricity usage in electrification happens during winter off-peak, only 3% is summer on-peak</a:t>
            </a:r>
          </a:p>
          <a:p>
            <a:pPr marL="171450" indent="-171450">
              <a:buFont typeface="+mj-lt"/>
              <a:buAutoNum type="arabicPeriod"/>
            </a:pPr>
            <a:endParaRPr lang="en-US" sz="900" dirty="0"/>
          </a:p>
          <a:p>
            <a:pPr marL="171450" indent="-171450">
              <a:buFont typeface="+mj-lt"/>
              <a:buAutoNum type="arabicPeriod"/>
            </a:pPr>
            <a:r>
              <a:rPr lang="en-US" sz="900" dirty="0"/>
              <a:t>Therefore, you do not need to use a blunt instrument like high fixed charges to make electrification work, you just need to decrease winter off-peak towards the cost basis.  Because electrification is not peak intensive, you can even offset this by increasing summer on-peak to make the new tariff revenue neutral while still advantaging electrification</a:t>
            </a:r>
          </a:p>
          <a:p>
            <a:pPr marL="171450" indent="-171450">
              <a:buFont typeface="+mj-lt"/>
              <a:buAutoNum type="arabicPeriod"/>
            </a:pPr>
            <a:endParaRPr lang="en-US" sz="900" dirty="0"/>
          </a:p>
          <a:p>
            <a:pPr marL="171450" indent="-171450">
              <a:buFont typeface="+mj-lt"/>
              <a:buAutoNum type="arabicPeriod"/>
            </a:pPr>
            <a:r>
              <a:rPr lang="en-US" sz="900" dirty="0"/>
              <a:t>The result of such a highly differentiated TOU is that you can halve the annual operating cost while not impacting </a:t>
            </a:r>
            <a:r>
              <a:rPr lang="en-US" sz="900" dirty="0" err="1"/>
              <a:t>fized</a:t>
            </a:r>
            <a:r>
              <a:rPr lang="en-US" sz="900" dirty="0"/>
              <a:t> charges.  The decrease in the levelized energy cost to $0.16/kWh is below even the most aggressive IOU proposals.</a:t>
            </a:r>
          </a:p>
          <a:p>
            <a:pPr marL="171450" indent="-171450">
              <a:buFont typeface="+mj-lt"/>
              <a:buAutoNum type="arabicPeriod"/>
            </a:pPr>
            <a:endParaRPr lang="en-US" sz="900" dirty="0"/>
          </a:p>
        </p:txBody>
      </p:sp>
      <p:sp>
        <p:nvSpPr>
          <p:cNvPr id="10" name="Rectangle: Rounded Corners 9">
            <a:extLst>
              <a:ext uri="{FF2B5EF4-FFF2-40B4-BE49-F238E27FC236}">
                <a16:creationId xmlns:a16="http://schemas.microsoft.com/office/drawing/2014/main" id="{E9750F11-8AA0-8766-B154-44072C04B267}"/>
              </a:ext>
            </a:extLst>
          </p:cNvPr>
          <p:cNvSpPr/>
          <p:nvPr/>
        </p:nvSpPr>
        <p:spPr>
          <a:xfrm>
            <a:off x="3107646" y="3332162"/>
            <a:ext cx="438663" cy="923769"/>
          </a:xfrm>
          <a:prstGeom prst="roundRect">
            <a:avLst>
              <a:gd name="adj" fmla="val 4979"/>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a:extLst>
              <a:ext uri="{FF2B5EF4-FFF2-40B4-BE49-F238E27FC236}">
                <a16:creationId xmlns:a16="http://schemas.microsoft.com/office/drawing/2014/main" id="{586E740E-0597-47FE-B58D-5A86C1EC8743}"/>
              </a:ext>
            </a:extLst>
          </p:cNvPr>
          <p:cNvSpPr txBox="1"/>
          <p:nvPr/>
        </p:nvSpPr>
        <p:spPr>
          <a:xfrm>
            <a:off x="3072898" y="3172829"/>
            <a:ext cx="243978" cy="219291"/>
          </a:xfrm>
          <a:prstGeom prst="rect">
            <a:avLst/>
          </a:prstGeom>
          <a:noFill/>
        </p:spPr>
        <p:txBody>
          <a:bodyPr wrap="none" rtlCol="0">
            <a:spAutoFit/>
          </a:bodyPr>
          <a:lstStyle/>
          <a:p>
            <a:r>
              <a:rPr lang="en-US" sz="825" b="1" dirty="0">
                <a:solidFill>
                  <a:srgbClr val="FF0000"/>
                </a:solidFill>
              </a:rPr>
              <a:t>1</a:t>
            </a:r>
          </a:p>
        </p:txBody>
      </p:sp>
      <p:sp>
        <p:nvSpPr>
          <p:cNvPr id="13" name="TextBox 12">
            <a:extLst>
              <a:ext uri="{FF2B5EF4-FFF2-40B4-BE49-F238E27FC236}">
                <a16:creationId xmlns:a16="http://schemas.microsoft.com/office/drawing/2014/main" id="{E667BED8-FAA3-4055-45EF-6418977D1365}"/>
              </a:ext>
            </a:extLst>
          </p:cNvPr>
          <p:cNvSpPr txBox="1"/>
          <p:nvPr/>
        </p:nvSpPr>
        <p:spPr>
          <a:xfrm flipH="1">
            <a:off x="1331478" y="1465953"/>
            <a:ext cx="949660" cy="219291"/>
          </a:xfrm>
          <a:prstGeom prst="rect">
            <a:avLst/>
          </a:prstGeom>
          <a:noFill/>
        </p:spPr>
        <p:txBody>
          <a:bodyPr wrap="square" rtlCol="0">
            <a:spAutoFit/>
          </a:bodyPr>
          <a:lstStyle/>
          <a:p>
            <a:r>
              <a:rPr lang="en-US" sz="825" b="1" dirty="0">
                <a:solidFill>
                  <a:srgbClr val="FF0000"/>
                </a:solidFill>
              </a:rPr>
              <a:t>2</a:t>
            </a:r>
          </a:p>
        </p:txBody>
      </p:sp>
      <p:sp>
        <p:nvSpPr>
          <p:cNvPr id="14" name="Rectangle: Rounded Corners 13">
            <a:extLst>
              <a:ext uri="{FF2B5EF4-FFF2-40B4-BE49-F238E27FC236}">
                <a16:creationId xmlns:a16="http://schemas.microsoft.com/office/drawing/2014/main" id="{EC2E881E-7A2D-5AB8-D96E-DED888F6771F}"/>
              </a:ext>
            </a:extLst>
          </p:cNvPr>
          <p:cNvSpPr/>
          <p:nvPr/>
        </p:nvSpPr>
        <p:spPr>
          <a:xfrm>
            <a:off x="1331478" y="1629886"/>
            <a:ext cx="1776168" cy="1194527"/>
          </a:xfrm>
          <a:prstGeom prst="roundRect">
            <a:avLst>
              <a:gd name="adj" fmla="val 4979"/>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Rounded Corners 14">
            <a:extLst>
              <a:ext uri="{FF2B5EF4-FFF2-40B4-BE49-F238E27FC236}">
                <a16:creationId xmlns:a16="http://schemas.microsoft.com/office/drawing/2014/main" id="{627E284C-4959-715D-025F-31264A553619}"/>
              </a:ext>
            </a:extLst>
          </p:cNvPr>
          <p:cNvSpPr/>
          <p:nvPr/>
        </p:nvSpPr>
        <p:spPr>
          <a:xfrm>
            <a:off x="1328716" y="4255931"/>
            <a:ext cx="1776168" cy="147969"/>
          </a:xfrm>
          <a:prstGeom prst="roundRect">
            <a:avLst>
              <a:gd name="adj" fmla="val 4979"/>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TextBox 15">
            <a:extLst>
              <a:ext uri="{FF2B5EF4-FFF2-40B4-BE49-F238E27FC236}">
                <a16:creationId xmlns:a16="http://schemas.microsoft.com/office/drawing/2014/main" id="{37D5A308-95CA-AA5B-1241-57EFF3EC3561}"/>
              </a:ext>
            </a:extLst>
          </p:cNvPr>
          <p:cNvSpPr txBox="1"/>
          <p:nvPr/>
        </p:nvSpPr>
        <p:spPr>
          <a:xfrm>
            <a:off x="1644143" y="4388020"/>
            <a:ext cx="243978" cy="219291"/>
          </a:xfrm>
          <a:prstGeom prst="rect">
            <a:avLst/>
          </a:prstGeom>
          <a:noFill/>
        </p:spPr>
        <p:txBody>
          <a:bodyPr wrap="none" rtlCol="0">
            <a:spAutoFit/>
          </a:bodyPr>
          <a:lstStyle/>
          <a:p>
            <a:r>
              <a:rPr lang="en-US" sz="825" b="1" dirty="0">
                <a:solidFill>
                  <a:srgbClr val="FF0000"/>
                </a:solidFill>
              </a:rPr>
              <a:t>1</a:t>
            </a:r>
          </a:p>
        </p:txBody>
      </p:sp>
    </p:spTree>
    <p:extLst>
      <p:ext uri="{BB962C8B-B14F-4D97-AF65-F5344CB8AC3E}">
        <p14:creationId xmlns:p14="http://schemas.microsoft.com/office/powerpoint/2010/main" val="403411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6444-0C70-7227-EA9D-0232BA7F6BC5}"/>
              </a:ext>
            </a:extLst>
          </p:cNvPr>
          <p:cNvSpPr>
            <a:spLocks noGrp="1"/>
          </p:cNvSpPr>
          <p:nvPr>
            <p:ph type="title"/>
          </p:nvPr>
        </p:nvSpPr>
        <p:spPr/>
        <p:txBody>
          <a:bodyPr>
            <a:normAutofit fontScale="90000"/>
          </a:bodyPr>
          <a:lstStyle/>
          <a:p>
            <a:r>
              <a:rPr lang="en-US" dirty="0"/>
              <a:t>Conservation, intelligent uses of energy, and long-term rate reform</a:t>
            </a:r>
          </a:p>
        </p:txBody>
      </p:sp>
      <p:sp>
        <p:nvSpPr>
          <p:cNvPr id="3" name="Text Placeholder 2">
            <a:extLst>
              <a:ext uri="{FF2B5EF4-FFF2-40B4-BE49-F238E27FC236}">
                <a16:creationId xmlns:a16="http://schemas.microsoft.com/office/drawing/2014/main" id="{67F25937-4CB4-5BC4-15FC-CBADB5703817}"/>
              </a:ext>
            </a:extLst>
          </p:cNvPr>
          <p:cNvSpPr>
            <a:spLocks noGrp="1"/>
          </p:cNvSpPr>
          <p:nvPr>
            <p:ph type="body" idx="1"/>
          </p:nvPr>
        </p:nvSpPr>
        <p:spPr>
          <a:xfrm>
            <a:off x="0" y="838201"/>
            <a:ext cx="9144000" cy="4005568"/>
          </a:xfrm>
        </p:spPr>
        <p:txBody>
          <a:bodyPr>
            <a:normAutofit/>
          </a:bodyPr>
          <a:lstStyle/>
          <a:p>
            <a:endParaRPr lang="en-US" sz="2200" dirty="0">
              <a:solidFill>
                <a:schemeClr val="tx1"/>
              </a:solidFill>
            </a:endParaRPr>
          </a:p>
          <a:p>
            <a:r>
              <a:rPr lang="en-US" sz="2200" dirty="0">
                <a:solidFill>
                  <a:schemeClr val="tx1"/>
                </a:solidFill>
              </a:rPr>
              <a:t>We are moving toward a world of electrification, smart appliances, and demand response. </a:t>
            </a:r>
          </a:p>
          <a:p>
            <a:r>
              <a:rPr lang="en-US" sz="2200" dirty="0">
                <a:solidFill>
                  <a:schemeClr val="tx1"/>
                </a:solidFill>
              </a:rPr>
              <a:t>Sending price signal that effectively incentivize consumers to use energy during off peak times is critical to ensuring that we do not overinvest in transmission infrastructure.</a:t>
            </a:r>
          </a:p>
          <a:p>
            <a:r>
              <a:rPr lang="en-US" sz="2200" dirty="0">
                <a:solidFill>
                  <a:schemeClr val="tx1"/>
                </a:solidFill>
              </a:rPr>
              <a:t>Not all consumers will be able to shift usage, but even a small percentage of them will make a big different.</a:t>
            </a:r>
          </a:p>
        </p:txBody>
      </p:sp>
      <p:sp>
        <p:nvSpPr>
          <p:cNvPr id="4" name="TextBox 3">
            <a:extLst>
              <a:ext uri="{FF2B5EF4-FFF2-40B4-BE49-F238E27FC236}">
                <a16:creationId xmlns:a16="http://schemas.microsoft.com/office/drawing/2014/main" id="{D1442733-B67C-161A-DA3D-ABB5F603024A}"/>
              </a:ext>
            </a:extLst>
          </p:cNvPr>
          <p:cNvSpPr txBox="1"/>
          <p:nvPr/>
        </p:nvSpPr>
        <p:spPr>
          <a:xfrm>
            <a:off x="457200" y="4816549"/>
            <a:ext cx="1286540" cy="1015663"/>
          </a:xfrm>
          <a:prstGeom prst="rect">
            <a:avLst/>
          </a:prstGeom>
          <a:noFill/>
        </p:spPr>
        <p:txBody>
          <a:bodyPr wrap="square" rtlCol="0">
            <a:spAutoFit/>
          </a:bodyPr>
          <a:lstStyle/>
          <a:p>
            <a:r>
              <a:rPr lang="en-US" sz="3000" dirty="0"/>
              <a:t>Tiered Usage</a:t>
            </a:r>
          </a:p>
        </p:txBody>
      </p:sp>
      <p:sp>
        <p:nvSpPr>
          <p:cNvPr id="5" name="TextBox 4">
            <a:extLst>
              <a:ext uri="{FF2B5EF4-FFF2-40B4-BE49-F238E27FC236}">
                <a16:creationId xmlns:a16="http://schemas.microsoft.com/office/drawing/2014/main" id="{8AB7E7AD-B4B9-9E40-8F54-08098E628B0A}"/>
              </a:ext>
            </a:extLst>
          </p:cNvPr>
          <p:cNvSpPr txBox="1"/>
          <p:nvPr/>
        </p:nvSpPr>
        <p:spPr>
          <a:xfrm>
            <a:off x="3799367" y="4830159"/>
            <a:ext cx="1286540" cy="1015663"/>
          </a:xfrm>
          <a:prstGeom prst="rect">
            <a:avLst/>
          </a:prstGeom>
          <a:noFill/>
        </p:spPr>
        <p:txBody>
          <a:bodyPr wrap="square" rtlCol="0">
            <a:spAutoFit/>
          </a:bodyPr>
          <a:lstStyle/>
          <a:p>
            <a:r>
              <a:rPr lang="en-US" sz="3000" dirty="0"/>
              <a:t>Time of Use</a:t>
            </a:r>
          </a:p>
        </p:txBody>
      </p:sp>
      <p:sp>
        <p:nvSpPr>
          <p:cNvPr id="6" name="TextBox 5">
            <a:extLst>
              <a:ext uri="{FF2B5EF4-FFF2-40B4-BE49-F238E27FC236}">
                <a16:creationId xmlns:a16="http://schemas.microsoft.com/office/drawing/2014/main" id="{CF04F3A6-7191-9742-25EC-2DCCDC6C1FEF}"/>
              </a:ext>
            </a:extLst>
          </p:cNvPr>
          <p:cNvSpPr txBox="1"/>
          <p:nvPr/>
        </p:nvSpPr>
        <p:spPr>
          <a:xfrm>
            <a:off x="7141534" y="4811871"/>
            <a:ext cx="1286540" cy="1015663"/>
          </a:xfrm>
          <a:prstGeom prst="rect">
            <a:avLst/>
          </a:prstGeom>
          <a:noFill/>
        </p:spPr>
        <p:txBody>
          <a:bodyPr wrap="square" rtlCol="0">
            <a:spAutoFit/>
          </a:bodyPr>
          <a:lstStyle/>
          <a:p>
            <a:r>
              <a:rPr lang="en-US" sz="3000" dirty="0"/>
              <a:t>Real Time</a:t>
            </a:r>
          </a:p>
        </p:txBody>
      </p:sp>
      <p:cxnSp>
        <p:nvCxnSpPr>
          <p:cNvPr id="8" name="Straight Arrow Connector 7">
            <a:extLst>
              <a:ext uri="{FF2B5EF4-FFF2-40B4-BE49-F238E27FC236}">
                <a16:creationId xmlns:a16="http://schemas.microsoft.com/office/drawing/2014/main" id="{0EB288BD-BA87-4641-BEA1-A1B769ECEF81}"/>
              </a:ext>
            </a:extLst>
          </p:cNvPr>
          <p:cNvCxnSpPr>
            <a:endCxn id="5" idx="1"/>
          </p:cNvCxnSpPr>
          <p:nvPr/>
        </p:nvCxnSpPr>
        <p:spPr>
          <a:xfrm>
            <a:off x="1903228" y="5324380"/>
            <a:ext cx="1896139" cy="136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FCA34B1A-C867-9946-BD20-CC3BC109671A}"/>
              </a:ext>
            </a:extLst>
          </p:cNvPr>
          <p:cNvCxnSpPr/>
          <p:nvPr/>
        </p:nvCxnSpPr>
        <p:spPr>
          <a:xfrm>
            <a:off x="5057553" y="5337990"/>
            <a:ext cx="1896139" cy="136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7236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5B46-BBF2-D8C0-E016-D3CC0473645A}"/>
              </a:ext>
            </a:extLst>
          </p:cNvPr>
          <p:cNvSpPr>
            <a:spLocks noGrp="1"/>
          </p:cNvSpPr>
          <p:nvPr>
            <p:ph type="title"/>
          </p:nvPr>
        </p:nvSpPr>
        <p:spPr/>
        <p:txBody>
          <a:bodyPr>
            <a:normAutofit fontScale="90000"/>
          </a:bodyPr>
          <a:lstStyle/>
          <a:p>
            <a:r>
              <a:rPr lang="en-US" dirty="0"/>
              <a:t>Case Study: CAISO-interconnected solar on the all- time peak usage day (6 September 2022)</a:t>
            </a:r>
          </a:p>
        </p:txBody>
      </p:sp>
      <p:pic>
        <p:nvPicPr>
          <p:cNvPr id="5" name="Picture 4">
            <a:extLst>
              <a:ext uri="{FF2B5EF4-FFF2-40B4-BE49-F238E27FC236}">
                <a16:creationId xmlns:a16="http://schemas.microsoft.com/office/drawing/2014/main" id="{BC9FD03F-5A30-82C2-9A80-61D2FD45485D}"/>
              </a:ext>
            </a:extLst>
          </p:cNvPr>
          <p:cNvPicPr>
            <a:picLocks noChangeAspect="1"/>
          </p:cNvPicPr>
          <p:nvPr/>
        </p:nvPicPr>
        <p:blipFill>
          <a:blip r:embed="rId2"/>
          <a:stretch>
            <a:fillRect/>
          </a:stretch>
        </p:blipFill>
        <p:spPr>
          <a:xfrm>
            <a:off x="237958" y="971261"/>
            <a:ext cx="8310620" cy="5482701"/>
          </a:xfrm>
          <a:prstGeom prst="rect">
            <a:avLst/>
          </a:prstGeom>
        </p:spPr>
      </p:pic>
    </p:spTree>
    <p:extLst>
      <p:ext uri="{BB962C8B-B14F-4D97-AF65-F5344CB8AC3E}">
        <p14:creationId xmlns:p14="http://schemas.microsoft.com/office/powerpoint/2010/main" val="315150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7648-CABA-D58A-CC61-E5670D9DEBD3}"/>
              </a:ext>
            </a:extLst>
          </p:cNvPr>
          <p:cNvSpPr>
            <a:spLocks noGrp="1"/>
          </p:cNvSpPr>
          <p:nvPr>
            <p:ph type="title"/>
          </p:nvPr>
        </p:nvSpPr>
        <p:spPr/>
        <p:txBody>
          <a:bodyPr/>
          <a:lstStyle/>
          <a:p>
            <a:r>
              <a:rPr lang="en-US" dirty="0"/>
              <a:t>Local Solar is extremely valuable to the grid</a:t>
            </a:r>
          </a:p>
        </p:txBody>
      </p:sp>
      <p:pic>
        <p:nvPicPr>
          <p:cNvPr id="5" name="Picture 4">
            <a:extLst>
              <a:ext uri="{FF2B5EF4-FFF2-40B4-BE49-F238E27FC236}">
                <a16:creationId xmlns:a16="http://schemas.microsoft.com/office/drawing/2014/main" id="{62E55264-B8FA-9702-002D-FD9AA2F7E81D}"/>
              </a:ext>
            </a:extLst>
          </p:cNvPr>
          <p:cNvPicPr>
            <a:picLocks noChangeAspect="1"/>
          </p:cNvPicPr>
          <p:nvPr/>
        </p:nvPicPr>
        <p:blipFill>
          <a:blip r:embed="rId2"/>
          <a:stretch>
            <a:fillRect/>
          </a:stretch>
        </p:blipFill>
        <p:spPr>
          <a:xfrm>
            <a:off x="1254642" y="831705"/>
            <a:ext cx="6060558" cy="4301724"/>
          </a:xfrm>
          <a:prstGeom prst="rect">
            <a:avLst/>
          </a:prstGeom>
        </p:spPr>
      </p:pic>
      <p:sp>
        <p:nvSpPr>
          <p:cNvPr id="7" name="TextBox 6">
            <a:extLst>
              <a:ext uri="{FF2B5EF4-FFF2-40B4-BE49-F238E27FC236}">
                <a16:creationId xmlns:a16="http://schemas.microsoft.com/office/drawing/2014/main" id="{E378BEF8-F737-1B90-2199-F0B33AA3A55C}"/>
              </a:ext>
            </a:extLst>
          </p:cNvPr>
          <p:cNvSpPr txBox="1"/>
          <p:nvPr/>
        </p:nvSpPr>
        <p:spPr>
          <a:xfrm>
            <a:off x="278573" y="5203134"/>
            <a:ext cx="9059005" cy="1169551"/>
          </a:xfrm>
          <a:prstGeom prst="rect">
            <a:avLst/>
          </a:prstGeom>
          <a:noFill/>
        </p:spPr>
        <p:txBody>
          <a:bodyPr wrap="square" rtlCol="0">
            <a:spAutoFit/>
          </a:bodyPr>
          <a:lstStyle/>
          <a:p>
            <a:pPr marL="342900" indent="-342900">
              <a:buFont typeface="+mj-lt"/>
              <a:buAutoNum type="arabicPeriod"/>
            </a:pPr>
            <a:r>
              <a:rPr lang="en-US" dirty="0"/>
              <a:t>Local Solar reduces Peak Transmission Usage by close to 50% of the installed capacity. The effect is amplified by energy storage.</a:t>
            </a:r>
          </a:p>
          <a:p>
            <a:pPr marL="342900" indent="-342900">
              <a:buFont typeface="+mj-lt"/>
              <a:buAutoNum type="arabicPeriod"/>
            </a:pPr>
            <a:r>
              <a:rPr lang="en-US" dirty="0"/>
              <a:t>Bringing down the peak with distributed generation and demand flexibility will reduce transmission investments, saving ratepayers hundreds of billions of dollars over the next two decades.</a:t>
            </a:r>
          </a:p>
          <a:p>
            <a:pPr marL="342900" indent="-342900">
              <a:buFont typeface="+mj-lt"/>
              <a:buAutoNum type="arabicPeriod"/>
            </a:pPr>
            <a:r>
              <a:rPr lang="en-US" dirty="0"/>
              <a:t>Reducing the Peak Transmission Usage by around 10% is enough to prevent most major outages.</a:t>
            </a:r>
          </a:p>
        </p:txBody>
      </p:sp>
    </p:spTree>
    <p:extLst>
      <p:ext uri="{BB962C8B-B14F-4D97-AF65-F5344CB8AC3E}">
        <p14:creationId xmlns:p14="http://schemas.microsoft.com/office/powerpoint/2010/main" val="401843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53BF-DC48-6E40-A1A4-A13C0CD746E3}"/>
              </a:ext>
            </a:extLst>
          </p:cNvPr>
          <p:cNvSpPr>
            <a:spLocks noGrp="1"/>
          </p:cNvSpPr>
          <p:nvPr>
            <p:ph type="title"/>
          </p:nvPr>
        </p:nvSpPr>
        <p:spPr/>
        <p:txBody>
          <a:bodyPr>
            <a:normAutofit/>
          </a:bodyPr>
          <a:lstStyle/>
          <a:p>
            <a:r>
              <a:rPr lang="en-US" dirty="0"/>
              <a:t>Thank you for listening!</a:t>
            </a:r>
          </a:p>
        </p:txBody>
      </p:sp>
      <p:pic>
        <p:nvPicPr>
          <p:cNvPr id="5" name="Picture 4">
            <a:extLst>
              <a:ext uri="{FF2B5EF4-FFF2-40B4-BE49-F238E27FC236}">
                <a16:creationId xmlns:a16="http://schemas.microsoft.com/office/drawing/2014/main" id="{7E290375-A983-2A0E-1F95-77D28516F742}"/>
              </a:ext>
            </a:extLst>
          </p:cNvPr>
          <p:cNvPicPr>
            <a:picLocks noChangeAspect="1"/>
          </p:cNvPicPr>
          <p:nvPr/>
        </p:nvPicPr>
        <p:blipFill>
          <a:blip r:embed="rId2"/>
          <a:stretch>
            <a:fillRect/>
          </a:stretch>
        </p:blipFill>
        <p:spPr>
          <a:xfrm>
            <a:off x="552007" y="3429000"/>
            <a:ext cx="7848600" cy="1200150"/>
          </a:xfrm>
          <a:prstGeom prst="rect">
            <a:avLst/>
          </a:prstGeom>
        </p:spPr>
      </p:pic>
      <p:sp>
        <p:nvSpPr>
          <p:cNvPr id="3" name="TextBox 2">
            <a:extLst>
              <a:ext uri="{FF2B5EF4-FFF2-40B4-BE49-F238E27FC236}">
                <a16:creationId xmlns:a16="http://schemas.microsoft.com/office/drawing/2014/main" id="{40207E28-BC39-8AC9-BE93-A0E6E1F1F9E1}"/>
              </a:ext>
            </a:extLst>
          </p:cNvPr>
          <p:cNvSpPr txBox="1"/>
          <p:nvPr/>
        </p:nvSpPr>
        <p:spPr>
          <a:xfrm>
            <a:off x="2542067" y="1818501"/>
            <a:ext cx="6294475" cy="553998"/>
          </a:xfrm>
          <a:prstGeom prst="rect">
            <a:avLst/>
          </a:prstGeom>
          <a:noFill/>
        </p:spPr>
        <p:txBody>
          <a:bodyPr wrap="square" rtlCol="0">
            <a:spAutoFit/>
          </a:bodyPr>
          <a:lstStyle/>
          <a:p>
            <a:r>
              <a:rPr lang="en-US" sz="3000" b="1" dirty="0"/>
              <a:t>Any Questions?</a:t>
            </a:r>
          </a:p>
        </p:txBody>
      </p:sp>
    </p:spTree>
    <p:extLst>
      <p:ext uri="{BB962C8B-B14F-4D97-AF65-F5344CB8AC3E}">
        <p14:creationId xmlns:p14="http://schemas.microsoft.com/office/powerpoint/2010/main" val="1209976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latin typeface="Arial"/>
                <a:ea typeface="Arial"/>
                <a:cs typeface="Arial"/>
                <a:sym typeface="Arial"/>
              </a:rPr>
              <a:t>Backup Slides</a:t>
            </a:r>
            <a:endParaRPr sz="2400" b="1" dirty="0">
              <a:solidFill>
                <a:schemeClr val="lt1"/>
              </a:solidFill>
              <a:latin typeface="Arial"/>
              <a:ea typeface="Arial"/>
              <a:cs typeface="Arial"/>
              <a:sym typeface="Arial"/>
            </a:endParaRPr>
          </a:p>
        </p:txBody>
      </p:sp>
      <p:sp>
        <p:nvSpPr>
          <p:cNvPr id="99" name="Google Shape;99;p7"/>
          <p:cNvSpPr txBox="1"/>
          <p:nvPr/>
        </p:nvSpPr>
        <p:spPr>
          <a:xfrm>
            <a:off x="1928813" y="2947988"/>
            <a:ext cx="184200" cy="3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7"/>
          <p:cNvSpPr txBox="1">
            <a:spLocks noGrp="1"/>
          </p:cNvSpPr>
          <p:nvPr>
            <p:ph type="body" idx="4294967295"/>
          </p:nvPr>
        </p:nvSpPr>
        <p:spPr>
          <a:xfrm>
            <a:off x="190500" y="942970"/>
            <a:ext cx="8788500" cy="5614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endParaRPr lang="en-US" sz="2000" b="1" dirty="0">
              <a:solidFill>
                <a:schemeClr val="tx1"/>
              </a:solidFill>
              <a:latin typeface="Arial"/>
              <a:ea typeface="Arial"/>
              <a:cs typeface="Arial"/>
              <a:sym typeface="Arial"/>
            </a:endParaRPr>
          </a:p>
          <a:p>
            <a:pPr marL="0" lvl="0" indent="0" algn="ctr" rtl="0">
              <a:spcBef>
                <a:spcPts val="0"/>
              </a:spcBef>
              <a:spcAft>
                <a:spcPts val="0"/>
              </a:spcAft>
              <a:buSzPts val="2000"/>
              <a:buNone/>
            </a:pPr>
            <a:endParaRPr lang="en-US" sz="2000" b="1" dirty="0">
              <a:solidFill>
                <a:schemeClr val="tx1"/>
              </a:solidFill>
            </a:endParaRPr>
          </a:p>
          <a:p>
            <a:pPr marL="0" lvl="0" indent="0" algn="ctr" rtl="0">
              <a:spcBef>
                <a:spcPts val="0"/>
              </a:spcBef>
              <a:spcAft>
                <a:spcPts val="0"/>
              </a:spcAft>
              <a:buSzPts val="2000"/>
              <a:buNone/>
            </a:pPr>
            <a:endParaRPr lang="en-US" sz="2000" b="1" dirty="0">
              <a:solidFill>
                <a:schemeClr val="tx1"/>
              </a:solidFill>
              <a:latin typeface="Arial"/>
              <a:ea typeface="Arial"/>
              <a:cs typeface="Arial"/>
              <a:sym typeface="Arial"/>
            </a:endParaRPr>
          </a:p>
          <a:p>
            <a:pPr marL="0" lvl="0" indent="0" algn="ctr" rtl="0">
              <a:spcBef>
                <a:spcPts val="0"/>
              </a:spcBef>
              <a:spcAft>
                <a:spcPts val="0"/>
              </a:spcAft>
              <a:buSzPts val="2000"/>
              <a:buNone/>
            </a:pPr>
            <a:endParaRPr lang="en-US" sz="2000" b="1" dirty="0">
              <a:solidFill>
                <a:schemeClr val="tx1"/>
              </a:solidFill>
            </a:endParaRPr>
          </a:p>
          <a:p>
            <a:pPr marL="0" lvl="0" indent="0" algn="ctr" rtl="0">
              <a:spcBef>
                <a:spcPts val="0"/>
              </a:spcBef>
              <a:spcAft>
                <a:spcPts val="0"/>
              </a:spcAft>
              <a:buSzPts val="2000"/>
              <a:buNone/>
            </a:pPr>
            <a:endParaRPr lang="en-US" sz="2000" b="1" dirty="0">
              <a:solidFill>
                <a:schemeClr val="tx1"/>
              </a:solidFill>
              <a:latin typeface="Arial"/>
              <a:ea typeface="Arial"/>
              <a:cs typeface="Arial"/>
              <a:sym typeface="Arial"/>
            </a:endParaRPr>
          </a:p>
          <a:p>
            <a:pPr marL="0" lvl="0" indent="0" algn="ctr" rtl="0">
              <a:spcBef>
                <a:spcPts val="0"/>
              </a:spcBef>
              <a:spcAft>
                <a:spcPts val="0"/>
              </a:spcAft>
              <a:buSzPts val="2000"/>
              <a:buNone/>
            </a:pPr>
            <a:endParaRPr lang="en-US" sz="2000" b="1" dirty="0">
              <a:solidFill>
                <a:schemeClr val="tx1"/>
              </a:solidFill>
            </a:endParaRPr>
          </a:p>
          <a:p>
            <a:pPr marL="0" lvl="0" indent="0" algn="ctr" rtl="0">
              <a:spcBef>
                <a:spcPts val="0"/>
              </a:spcBef>
              <a:spcAft>
                <a:spcPts val="0"/>
              </a:spcAft>
              <a:buSzPts val="2000"/>
              <a:buNone/>
            </a:pPr>
            <a:endParaRPr lang="en-US" sz="2000" b="1" dirty="0">
              <a:solidFill>
                <a:schemeClr val="tx1"/>
              </a:solidFill>
              <a:latin typeface="Arial"/>
              <a:ea typeface="Arial"/>
              <a:cs typeface="Arial"/>
              <a:sym typeface="Arial"/>
            </a:endParaRPr>
          </a:p>
          <a:p>
            <a:pPr marL="0" lvl="0" indent="0" algn="ctr" rtl="0">
              <a:spcBef>
                <a:spcPts val="0"/>
              </a:spcBef>
              <a:spcAft>
                <a:spcPts val="0"/>
              </a:spcAft>
              <a:buSzPts val="2000"/>
              <a:buNone/>
            </a:pPr>
            <a:r>
              <a:rPr lang="en-US" sz="2000" b="1" dirty="0">
                <a:solidFill>
                  <a:schemeClr val="tx1"/>
                </a:solidFill>
                <a:latin typeface="Arial"/>
                <a:ea typeface="Arial"/>
                <a:cs typeface="Arial"/>
                <a:sym typeface="Arial"/>
              </a:rPr>
              <a:t>Backup Slides</a:t>
            </a:r>
            <a:endParaRPr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175021" y="935221"/>
            <a:ext cx="8597504" cy="435605"/>
          </a:xfrm>
        </p:spPr>
        <p:txBody>
          <a:bodyPr>
            <a:normAutofit fontScale="90000"/>
          </a:bodyPr>
          <a:lstStyle/>
          <a:p>
            <a:r>
              <a:rPr lang="en-US" dirty="0"/>
              <a:t>Distribution of Energy Use by Dwelling Type (all IOU)</a:t>
            </a:r>
          </a:p>
        </p:txBody>
      </p:sp>
      <p:pic>
        <p:nvPicPr>
          <p:cNvPr id="5" name="Picture 4">
            <a:extLst>
              <a:ext uri="{FF2B5EF4-FFF2-40B4-BE49-F238E27FC236}">
                <a16:creationId xmlns:a16="http://schemas.microsoft.com/office/drawing/2014/main" id="{79E216B1-D130-3FD7-97F3-3223259C9990}"/>
              </a:ext>
            </a:extLst>
          </p:cNvPr>
          <p:cNvPicPr>
            <a:picLocks noChangeAspect="1"/>
          </p:cNvPicPr>
          <p:nvPr/>
        </p:nvPicPr>
        <p:blipFill>
          <a:blip r:embed="rId3"/>
          <a:stretch>
            <a:fillRect/>
          </a:stretch>
        </p:blipFill>
        <p:spPr>
          <a:xfrm>
            <a:off x="87742" y="1292189"/>
            <a:ext cx="3803619" cy="2507964"/>
          </a:xfrm>
          <a:prstGeom prst="rect">
            <a:avLst/>
          </a:prstGeom>
        </p:spPr>
      </p:pic>
      <p:sp>
        <p:nvSpPr>
          <p:cNvPr id="38" name="TextBox 37">
            <a:extLst>
              <a:ext uri="{FF2B5EF4-FFF2-40B4-BE49-F238E27FC236}">
                <a16:creationId xmlns:a16="http://schemas.microsoft.com/office/drawing/2014/main" id="{23EF3834-774D-0AF5-8631-AADD67C042B8}"/>
              </a:ext>
            </a:extLst>
          </p:cNvPr>
          <p:cNvSpPr txBox="1"/>
          <p:nvPr/>
        </p:nvSpPr>
        <p:spPr>
          <a:xfrm>
            <a:off x="4627346" y="1342823"/>
            <a:ext cx="4428151" cy="2908489"/>
          </a:xfrm>
          <a:prstGeom prst="rect">
            <a:avLst/>
          </a:prstGeom>
          <a:noFill/>
        </p:spPr>
        <p:txBody>
          <a:bodyPr wrap="square" rtlCol="0">
            <a:spAutoFit/>
          </a:bodyPr>
          <a:lstStyle/>
          <a:p>
            <a:r>
              <a:rPr lang="en-US" sz="900" b="1" dirty="0"/>
              <a:t>Notes</a:t>
            </a:r>
          </a:p>
          <a:p>
            <a:pPr marL="171450" indent="-171450">
              <a:buFont typeface="+mj-lt"/>
              <a:buAutoNum type="arabicPeriod"/>
            </a:pPr>
            <a:endParaRPr lang="en-US" sz="750" dirty="0"/>
          </a:p>
          <a:p>
            <a:pPr marL="171450" indent="-171450">
              <a:buFont typeface="+mj-lt"/>
              <a:buAutoNum type="arabicPeriod"/>
            </a:pPr>
            <a:r>
              <a:rPr lang="en-US" sz="750" dirty="0"/>
              <a:t>The CEC 2019 Survey breaks out 3 classes of customer usage for single family &amp; multi-family homes representing low, medium, and high usage.  For each classification, they present a representative annual consumption as well as the number of units in each class as shown in table 14 from the CEC survey shown at the left.</a:t>
            </a:r>
          </a:p>
          <a:p>
            <a:pPr marL="171450" indent="-171450">
              <a:buFont typeface="+mj-lt"/>
              <a:buAutoNum type="arabicPeriod"/>
            </a:pPr>
            <a:endParaRPr lang="en-US" sz="750" dirty="0"/>
          </a:p>
          <a:p>
            <a:pPr marL="171450" indent="-171450">
              <a:buFont typeface="+mj-lt"/>
              <a:buAutoNum type="arabicPeriod"/>
            </a:pPr>
            <a:r>
              <a:rPr lang="en-US" sz="750" dirty="0"/>
              <a:t>Plotting the energy use of each dwelling type by its percentage representation within each IOU gives us the plot at the lower left.  Within this plot, we have indicated the average annual energy consumption for all California homes, which has close alignment with the medium usage single family detached homes you see as close clustering around this usage.  However, we see the following representative </a:t>
            </a:r>
            <a:r>
              <a:rPr lang="en-US" sz="750" dirty="0" err="1"/>
              <a:t>clusterings</a:t>
            </a:r>
            <a:r>
              <a:rPr lang="en-US" sz="750" dirty="0"/>
              <a:t> far from the average</a:t>
            </a:r>
          </a:p>
          <a:p>
            <a:pPr marL="171450" indent="-171450">
              <a:buFont typeface="+mj-lt"/>
              <a:buAutoNum type="arabicPeriod"/>
            </a:pPr>
            <a:endParaRPr lang="en-US" sz="750" dirty="0"/>
          </a:p>
          <a:p>
            <a:pPr marL="171450" indent="-171450">
              <a:buFont typeface="+mj-lt"/>
              <a:buAutoNum type="arabicPeriod"/>
            </a:pPr>
            <a:r>
              <a:rPr lang="en-US" sz="750" b="1" dirty="0"/>
              <a:t>Low Use:  </a:t>
            </a:r>
            <a:r>
              <a:rPr lang="en-US" sz="750" dirty="0"/>
              <a:t>This cluster is made of low and medium use multi-family dwellings using roughly half of the statewide average.  Approximately 1:5 IOU households falls in this category</a:t>
            </a:r>
          </a:p>
          <a:p>
            <a:pPr marL="171450" indent="-171450">
              <a:buFont typeface="+mj-lt"/>
              <a:buAutoNum type="arabicPeriod"/>
            </a:pPr>
            <a:endParaRPr lang="en-US" sz="750" dirty="0"/>
          </a:p>
          <a:p>
            <a:pPr marL="171450" indent="-171450">
              <a:buFont typeface="+mj-lt"/>
              <a:buAutoNum type="arabicPeriod"/>
            </a:pPr>
            <a:r>
              <a:rPr lang="en-US" sz="750" b="1" dirty="0"/>
              <a:t>High Use: </a:t>
            </a:r>
            <a:r>
              <a:rPr lang="en-US" sz="750" dirty="0"/>
              <a:t>This cluster is made of high usage single family detached homes using approximately double the statewide average.  Just under 1:5 IOU households falls in this category</a:t>
            </a:r>
          </a:p>
          <a:p>
            <a:pPr marL="171450" indent="-171450">
              <a:buFont typeface="+mj-lt"/>
              <a:buAutoNum type="arabicPeriod"/>
            </a:pPr>
            <a:endParaRPr lang="en-US" sz="750" dirty="0"/>
          </a:p>
          <a:p>
            <a:pPr marL="171450" indent="-171450">
              <a:buFont typeface="+mj-lt"/>
              <a:buAutoNum type="arabicPeriod"/>
            </a:pPr>
            <a:r>
              <a:rPr lang="en-US" sz="750" b="1" dirty="0"/>
              <a:t>Efficient Single Family:  </a:t>
            </a:r>
            <a:r>
              <a:rPr lang="en-US" sz="750" dirty="0"/>
              <a:t>The highest representation is in low usage single family homes making up nearly 1:3 households and using 24% less energy than the average home</a:t>
            </a:r>
          </a:p>
          <a:p>
            <a:pPr marL="171450" indent="-171450">
              <a:buFont typeface="+mj-lt"/>
              <a:buAutoNum type="arabicPeriod"/>
            </a:pPr>
            <a:endParaRPr lang="en-US" sz="750" dirty="0"/>
          </a:p>
          <a:p>
            <a:pPr marL="171450" indent="-171450">
              <a:buFont typeface="+mj-lt"/>
              <a:buAutoNum type="arabicPeriod"/>
            </a:pPr>
            <a:endParaRPr lang="en-US" sz="750" dirty="0"/>
          </a:p>
          <a:p>
            <a:pPr marL="128588" indent="-128588">
              <a:buFont typeface="Arial" panose="020B0604020202020204" pitchFamily="34" charset="0"/>
              <a:buChar char="•"/>
            </a:pPr>
            <a:endParaRPr lang="en-US" sz="900" dirty="0"/>
          </a:p>
        </p:txBody>
      </p:sp>
      <p:sp>
        <p:nvSpPr>
          <p:cNvPr id="39" name="Rectangle: Rounded Corners 38">
            <a:extLst>
              <a:ext uri="{FF2B5EF4-FFF2-40B4-BE49-F238E27FC236}">
                <a16:creationId xmlns:a16="http://schemas.microsoft.com/office/drawing/2014/main" id="{B6E072D4-DEBB-7077-F4CF-F033948D26DA}"/>
              </a:ext>
            </a:extLst>
          </p:cNvPr>
          <p:cNvSpPr/>
          <p:nvPr/>
        </p:nvSpPr>
        <p:spPr>
          <a:xfrm>
            <a:off x="341203" y="2032853"/>
            <a:ext cx="3550158" cy="178308"/>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TextBox 39">
            <a:extLst>
              <a:ext uri="{FF2B5EF4-FFF2-40B4-BE49-F238E27FC236}">
                <a16:creationId xmlns:a16="http://schemas.microsoft.com/office/drawing/2014/main" id="{D5DA7394-FC5C-DD1E-B4C2-7E2FDA0B2724}"/>
              </a:ext>
            </a:extLst>
          </p:cNvPr>
          <p:cNvSpPr txBox="1"/>
          <p:nvPr/>
        </p:nvSpPr>
        <p:spPr>
          <a:xfrm>
            <a:off x="3904712" y="2026217"/>
            <a:ext cx="237566" cy="207749"/>
          </a:xfrm>
          <a:prstGeom prst="rect">
            <a:avLst/>
          </a:prstGeom>
          <a:noFill/>
        </p:spPr>
        <p:txBody>
          <a:bodyPr wrap="none" rtlCol="0">
            <a:spAutoFit/>
          </a:bodyPr>
          <a:lstStyle/>
          <a:p>
            <a:r>
              <a:rPr lang="en-US" sz="750" dirty="0">
                <a:solidFill>
                  <a:srgbClr val="FF0000"/>
                </a:solidFill>
              </a:rPr>
              <a:t>1</a:t>
            </a:r>
          </a:p>
        </p:txBody>
      </p:sp>
      <p:sp>
        <p:nvSpPr>
          <p:cNvPr id="3" name="Rectangle: Rounded Corners 2">
            <a:extLst>
              <a:ext uri="{FF2B5EF4-FFF2-40B4-BE49-F238E27FC236}">
                <a16:creationId xmlns:a16="http://schemas.microsoft.com/office/drawing/2014/main" id="{C333CCB7-37F2-B9E8-DC04-763E464CCFF3}"/>
              </a:ext>
            </a:extLst>
          </p:cNvPr>
          <p:cNvSpPr/>
          <p:nvPr/>
        </p:nvSpPr>
        <p:spPr>
          <a:xfrm>
            <a:off x="318344" y="2435912"/>
            <a:ext cx="3550158" cy="178308"/>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Rounded Corners 11">
            <a:extLst>
              <a:ext uri="{FF2B5EF4-FFF2-40B4-BE49-F238E27FC236}">
                <a16:creationId xmlns:a16="http://schemas.microsoft.com/office/drawing/2014/main" id="{9B265382-CE91-BAF6-BFE9-1804D104242D}"/>
              </a:ext>
            </a:extLst>
          </p:cNvPr>
          <p:cNvSpPr/>
          <p:nvPr/>
        </p:nvSpPr>
        <p:spPr>
          <a:xfrm>
            <a:off x="347220" y="2825734"/>
            <a:ext cx="3550158" cy="178308"/>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TextBox 14">
            <a:extLst>
              <a:ext uri="{FF2B5EF4-FFF2-40B4-BE49-F238E27FC236}">
                <a16:creationId xmlns:a16="http://schemas.microsoft.com/office/drawing/2014/main" id="{669427CB-70FD-32A3-B539-2C489AFA457B}"/>
              </a:ext>
            </a:extLst>
          </p:cNvPr>
          <p:cNvSpPr txBox="1"/>
          <p:nvPr/>
        </p:nvSpPr>
        <p:spPr>
          <a:xfrm>
            <a:off x="3917948" y="2443712"/>
            <a:ext cx="237566" cy="207749"/>
          </a:xfrm>
          <a:prstGeom prst="rect">
            <a:avLst/>
          </a:prstGeom>
          <a:noFill/>
        </p:spPr>
        <p:txBody>
          <a:bodyPr wrap="none" rtlCol="0">
            <a:spAutoFit/>
          </a:bodyPr>
          <a:lstStyle/>
          <a:p>
            <a:r>
              <a:rPr lang="en-US" sz="750" dirty="0">
                <a:solidFill>
                  <a:srgbClr val="FF0000"/>
                </a:solidFill>
              </a:rPr>
              <a:t>1</a:t>
            </a:r>
          </a:p>
        </p:txBody>
      </p:sp>
      <p:sp>
        <p:nvSpPr>
          <p:cNvPr id="19" name="TextBox 18">
            <a:extLst>
              <a:ext uri="{FF2B5EF4-FFF2-40B4-BE49-F238E27FC236}">
                <a16:creationId xmlns:a16="http://schemas.microsoft.com/office/drawing/2014/main" id="{6832FFF0-26A7-7CD6-A4B2-E6633606B178}"/>
              </a:ext>
            </a:extLst>
          </p:cNvPr>
          <p:cNvSpPr txBox="1"/>
          <p:nvPr/>
        </p:nvSpPr>
        <p:spPr>
          <a:xfrm>
            <a:off x="3917948" y="2826317"/>
            <a:ext cx="237566" cy="207749"/>
          </a:xfrm>
          <a:prstGeom prst="rect">
            <a:avLst/>
          </a:prstGeom>
          <a:noFill/>
        </p:spPr>
        <p:txBody>
          <a:bodyPr wrap="none" rtlCol="0">
            <a:spAutoFit/>
          </a:bodyPr>
          <a:lstStyle/>
          <a:p>
            <a:r>
              <a:rPr lang="en-US" sz="750" dirty="0">
                <a:solidFill>
                  <a:srgbClr val="FF0000"/>
                </a:solidFill>
              </a:rPr>
              <a:t>1</a:t>
            </a:r>
          </a:p>
        </p:txBody>
      </p:sp>
      <p:pic>
        <p:nvPicPr>
          <p:cNvPr id="23" name="Picture 22">
            <a:extLst>
              <a:ext uri="{FF2B5EF4-FFF2-40B4-BE49-F238E27FC236}">
                <a16:creationId xmlns:a16="http://schemas.microsoft.com/office/drawing/2014/main" id="{75594374-F2EA-54D2-6391-E49BBC6AEAD8}"/>
              </a:ext>
            </a:extLst>
          </p:cNvPr>
          <p:cNvPicPr>
            <a:picLocks noChangeAspect="1"/>
          </p:cNvPicPr>
          <p:nvPr/>
        </p:nvPicPr>
        <p:blipFill>
          <a:blip r:embed="rId4"/>
          <a:stretch>
            <a:fillRect/>
          </a:stretch>
        </p:blipFill>
        <p:spPr>
          <a:xfrm>
            <a:off x="110300" y="3713003"/>
            <a:ext cx="3758201" cy="2258420"/>
          </a:xfrm>
          <a:prstGeom prst="rect">
            <a:avLst/>
          </a:prstGeom>
        </p:spPr>
      </p:pic>
      <p:cxnSp>
        <p:nvCxnSpPr>
          <p:cNvPr id="29" name="Straight Connector 28">
            <a:extLst>
              <a:ext uri="{FF2B5EF4-FFF2-40B4-BE49-F238E27FC236}">
                <a16:creationId xmlns:a16="http://schemas.microsoft.com/office/drawing/2014/main" id="{B538CB50-0B2D-EBF0-C4ED-91F7DF73A6C3}"/>
              </a:ext>
            </a:extLst>
          </p:cNvPr>
          <p:cNvCxnSpPr>
            <a:cxnSpLocks/>
          </p:cNvCxnSpPr>
          <p:nvPr/>
        </p:nvCxnSpPr>
        <p:spPr>
          <a:xfrm flipV="1">
            <a:off x="1987618" y="3860332"/>
            <a:ext cx="0" cy="15691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F753155-DD16-62D5-B038-113001CE1721}"/>
              </a:ext>
            </a:extLst>
          </p:cNvPr>
          <p:cNvSpPr txBox="1"/>
          <p:nvPr/>
        </p:nvSpPr>
        <p:spPr>
          <a:xfrm>
            <a:off x="1989400" y="3841773"/>
            <a:ext cx="1667444" cy="323165"/>
          </a:xfrm>
          <a:prstGeom prst="rect">
            <a:avLst/>
          </a:prstGeom>
          <a:noFill/>
        </p:spPr>
        <p:txBody>
          <a:bodyPr wrap="none" rtlCol="0">
            <a:spAutoFit/>
          </a:bodyPr>
          <a:lstStyle/>
          <a:p>
            <a:r>
              <a:rPr lang="en-US" sz="750" dirty="0">
                <a:solidFill>
                  <a:srgbClr val="FF0000"/>
                </a:solidFill>
              </a:rPr>
              <a:t>Statewide Average Household Use</a:t>
            </a:r>
          </a:p>
          <a:p>
            <a:r>
              <a:rPr lang="en-US" sz="750" dirty="0">
                <a:solidFill>
                  <a:srgbClr val="FF0000"/>
                </a:solidFill>
              </a:rPr>
              <a:t>6,174 kWh/year</a:t>
            </a:r>
          </a:p>
        </p:txBody>
      </p:sp>
      <p:sp>
        <p:nvSpPr>
          <p:cNvPr id="34" name="Rectangle: Rounded Corners 33">
            <a:extLst>
              <a:ext uri="{FF2B5EF4-FFF2-40B4-BE49-F238E27FC236}">
                <a16:creationId xmlns:a16="http://schemas.microsoft.com/office/drawing/2014/main" id="{467187B7-1FEF-2E8E-20FE-AA0CEA90BEC0}"/>
              </a:ext>
            </a:extLst>
          </p:cNvPr>
          <p:cNvSpPr/>
          <p:nvPr/>
        </p:nvSpPr>
        <p:spPr>
          <a:xfrm>
            <a:off x="844616" y="4873473"/>
            <a:ext cx="620829" cy="53171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5" name="Rectangle: Rounded Corners 34">
            <a:extLst>
              <a:ext uri="{FF2B5EF4-FFF2-40B4-BE49-F238E27FC236}">
                <a16:creationId xmlns:a16="http://schemas.microsoft.com/office/drawing/2014/main" id="{8A45346C-1DF8-6473-6926-EF4DDF73CFE2}"/>
              </a:ext>
            </a:extLst>
          </p:cNvPr>
          <p:cNvSpPr/>
          <p:nvPr/>
        </p:nvSpPr>
        <p:spPr>
          <a:xfrm>
            <a:off x="2900816" y="4681008"/>
            <a:ext cx="620829" cy="715759"/>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TextBox 35">
            <a:extLst>
              <a:ext uri="{FF2B5EF4-FFF2-40B4-BE49-F238E27FC236}">
                <a16:creationId xmlns:a16="http://schemas.microsoft.com/office/drawing/2014/main" id="{BF00D964-04AD-E0CE-E5E9-49BB616F6D60}"/>
              </a:ext>
            </a:extLst>
          </p:cNvPr>
          <p:cNvSpPr txBox="1"/>
          <p:nvPr/>
        </p:nvSpPr>
        <p:spPr>
          <a:xfrm>
            <a:off x="801304" y="4868902"/>
            <a:ext cx="237566" cy="207749"/>
          </a:xfrm>
          <a:prstGeom prst="rect">
            <a:avLst/>
          </a:prstGeom>
          <a:noFill/>
        </p:spPr>
        <p:txBody>
          <a:bodyPr wrap="none" rtlCol="0">
            <a:spAutoFit/>
          </a:bodyPr>
          <a:lstStyle/>
          <a:p>
            <a:r>
              <a:rPr lang="en-US" sz="750" dirty="0">
                <a:solidFill>
                  <a:srgbClr val="FF0000"/>
                </a:solidFill>
              </a:rPr>
              <a:t>3</a:t>
            </a:r>
          </a:p>
        </p:txBody>
      </p:sp>
      <p:sp>
        <p:nvSpPr>
          <p:cNvPr id="41" name="TextBox 40">
            <a:extLst>
              <a:ext uri="{FF2B5EF4-FFF2-40B4-BE49-F238E27FC236}">
                <a16:creationId xmlns:a16="http://schemas.microsoft.com/office/drawing/2014/main" id="{945F4367-74C2-B9F4-CAEF-093D5E1F1F8D}"/>
              </a:ext>
            </a:extLst>
          </p:cNvPr>
          <p:cNvSpPr txBox="1"/>
          <p:nvPr/>
        </p:nvSpPr>
        <p:spPr>
          <a:xfrm>
            <a:off x="2909380" y="4653957"/>
            <a:ext cx="237566" cy="207749"/>
          </a:xfrm>
          <a:prstGeom prst="rect">
            <a:avLst/>
          </a:prstGeom>
          <a:noFill/>
        </p:spPr>
        <p:txBody>
          <a:bodyPr wrap="none" rtlCol="0">
            <a:spAutoFit/>
          </a:bodyPr>
          <a:lstStyle/>
          <a:p>
            <a:r>
              <a:rPr lang="en-US" sz="750" dirty="0">
                <a:solidFill>
                  <a:srgbClr val="FF0000"/>
                </a:solidFill>
              </a:rPr>
              <a:t>4</a:t>
            </a:r>
          </a:p>
        </p:txBody>
      </p:sp>
      <p:sp>
        <p:nvSpPr>
          <p:cNvPr id="42" name="Rectangle: Rounded Corners 41">
            <a:extLst>
              <a:ext uri="{FF2B5EF4-FFF2-40B4-BE49-F238E27FC236}">
                <a16:creationId xmlns:a16="http://schemas.microsoft.com/office/drawing/2014/main" id="{3C2FE6CF-7D88-52D6-BA6F-DEFF6D53E5C1}"/>
              </a:ext>
            </a:extLst>
          </p:cNvPr>
          <p:cNvSpPr/>
          <p:nvPr/>
        </p:nvSpPr>
        <p:spPr>
          <a:xfrm>
            <a:off x="1559293" y="4005996"/>
            <a:ext cx="210725" cy="392231"/>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5" name="TextBox 44">
            <a:extLst>
              <a:ext uri="{FF2B5EF4-FFF2-40B4-BE49-F238E27FC236}">
                <a16:creationId xmlns:a16="http://schemas.microsoft.com/office/drawing/2014/main" id="{BD8D73A6-0FC9-722A-575F-8C3C2DC99057}"/>
              </a:ext>
            </a:extLst>
          </p:cNvPr>
          <p:cNvSpPr txBox="1"/>
          <p:nvPr/>
        </p:nvSpPr>
        <p:spPr>
          <a:xfrm>
            <a:off x="1526791" y="4089050"/>
            <a:ext cx="237566" cy="207749"/>
          </a:xfrm>
          <a:prstGeom prst="rect">
            <a:avLst/>
          </a:prstGeom>
          <a:noFill/>
        </p:spPr>
        <p:txBody>
          <a:bodyPr wrap="none" rtlCol="0">
            <a:spAutoFit/>
          </a:bodyPr>
          <a:lstStyle/>
          <a:p>
            <a:r>
              <a:rPr lang="en-US" sz="750" dirty="0">
                <a:solidFill>
                  <a:srgbClr val="FF0000"/>
                </a:solidFill>
              </a:rPr>
              <a:t>5</a:t>
            </a:r>
          </a:p>
        </p:txBody>
      </p:sp>
    </p:spTree>
    <p:extLst>
      <p:ext uri="{BB962C8B-B14F-4D97-AF65-F5344CB8AC3E}">
        <p14:creationId xmlns:p14="http://schemas.microsoft.com/office/powerpoint/2010/main" val="2155009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281809" y="963796"/>
            <a:ext cx="7886700" cy="435605"/>
          </a:xfrm>
        </p:spPr>
        <p:txBody>
          <a:bodyPr>
            <a:normAutofit fontScale="90000"/>
          </a:bodyPr>
          <a:lstStyle/>
          <a:p>
            <a:r>
              <a:rPr lang="en-US" dirty="0"/>
              <a:t>Tariff Schedules Used for A</a:t>
            </a:r>
          </a:p>
        </p:txBody>
      </p:sp>
      <p:sp>
        <p:nvSpPr>
          <p:cNvPr id="7" name="TextBox 6">
            <a:extLst>
              <a:ext uri="{FF2B5EF4-FFF2-40B4-BE49-F238E27FC236}">
                <a16:creationId xmlns:a16="http://schemas.microsoft.com/office/drawing/2014/main" id="{ED775510-2034-D2EB-A1FF-4A8D0067D3E2}"/>
              </a:ext>
            </a:extLst>
          </p:cNvPr>
          <p:cNvSpPr txBox="1"/>
          <p:nvPr/>
        </p:nvSpPr>
        <p:spPr>
          <a:xfrm>
            <a:off x="466334" y="3106722"/>
            <a:ext cx="8435878" cy="1061829"/>
          </a:xfrm>
          <a:prstGeom prst="rect">
            <a:avLst/>
          </a:prstGeom>
          <a:noFill/>
        </p:spPr>
        <p:txBody>
          <a:bodyPr wrap="square" rtlCol="0">
            <a:spAutoFit/>
          </a:bodyPr>
          <a:lstStyle/>
          <a:p>
            <a:r>
              <a:rPr lang="en-US" sz="900" b="1" dirty="0"/>
              <a:t>Notes</a:t>
            </a:r>
          </a:p>
          <a:p>
            <a:endParaRPr lang="en-US" sz="900" b="1" dirty="0"/>
          </a:p>
          <a:p>
            <a:pPr marL="128588" indent="-128588">
              <a:buFont typeface="Arial" panose="020B0604020202020204" pitchFamily="34" charset="0"/>
              <a:buChar char="•"/>
            </a:pPr>
            <a:r>
              <a:rPr lang="en-US" sz="900" dirty="0"/>
              <a:t>We analyzed three separate tariffs under each proposal including: flat non-TOU rate structure, typical TOU rate, and the electrification/EV rate</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Standard residential gas tariffs were used with the proper allocation of baseline and excess rates based on modeled home gas consumption</a:t>
            </a:r>
          </a:p>
          <a:p>
            <a:pPr marL="128588" indent="-128588">
              <a:buFont typeface="Arial" panose="020B0604020202020204" pitchFamily="34" charset="0"/>
              <a:buChar char="•"/>
            </a:pPr>
            <a:endParaRPr lang="en-US" sz="900" dirty="0"/>
          </a:p>
          <a:p>
            <a:pPr marL="128588" indent="-128588">
              <a:buFont typeface="Arial" panose="020B0604020202020204" pitchFamily="34" charset="0"/>
              <a:buChar char="•"/>
            </a:pPr>
            <a:r>
              <a:rPr lang="en-US" sz="900" dirty="0"/>
              <a:t>In the analysis of CARE customers, the rates were discounted according to the CARE discounts as shown</a:t>
            </a:r>
          </a:p>
        </p:txBody>
      </p:sp>
      <p:pic>
        <p:nvPicPr>
          <p:cNvPr id="4" name="Picture 3">
            <a:extLst>
              <a:ext uri="{FF2B5EF4-FFF2-40B4-BE49-F238E27FC236}">
                <a16:creationId xmlns:a16="http://schemas.microsoft.com/office/drawing/2014/main" id="{BBBC43C0-22D9-7F5C-CB94-0BD8964650F5}"/>
              </a:ext>
            </a:extLst>
          </p:cNvPr>
          <p:cNvPicPr>
            <a:picLocks noChangeAspect="1"/>
          </p:cNvPicPr>
          <p:nvPr/>
        </p:nvPicPr>
        <p:blipFill>
          <a:blip r:embed="rId3"/>
          <a:stretch>
            <a:fillRect/>
          </a:stretch>
        </p:blipFill>
        <p:spPr>
          <a:xfrm>
            <a:off x="388130" y="1517254"/>
            <a:ext cx="8126419" cy="1108637"/>
          </a:xfrm>
          <a:prstGeom prst="rect">
            <a:avLst/>
          </a:prstGeom>
        </p:spPr>
      </p:pic>
    </p:spTree>
    <p:extLst>
      <p:ext uri="{BB962C8B-B14F-4D97-AF65-F5344CB8AC3E}">
        <p14:creationId xmlns:p14="http://schemas.microsoft.com/office/powerpoint/2010/main" val="1300358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175022" y="935221"/>
            <a:ext cx="7886700" cy="435605"/>
          </a:xfrm>
        </p:spPr>
        <p:txBody>
          <a:bodyPr>
            <a:normAutofit fontScale="90000"/>
          </a:bodyPr>
          <a:lstStyle/>
          <a:p>
            <a:r>
              <a:rPr lang="en-US" dirty="0"/>
              <a:t>SDG&amp;E</a:t>
            </a:r>
          </a:p>
        </p:txBody>
      </p:sp>
      <p:pic>
        <p:nvPicPr>
          <p:cNvPr id="3" name="Picture 2">
            <a:extLst>
              <a:ext uri="{FF2B5EF4-FFF2-40B4-BE49-F238E27FC236}">
                <a16:creationId xmlns:a16="http://schemas.microsoft.com/office/drawing/2014/main" id="{8237331F-0D65-7483-6C59-CE152D269436}"/>
              </a:ext>
            </a:extLst>
          </p:cNvPr>
          <p:cNvPicPr>
            <a:picLocks noChangeAspect="1"/>
          </p:cNvPicPr>
          <p:nvPr/>
        </p:nvPicPr>
        <p:blipFill>
          <a:blip r:embed="rId3"/>
          <a:stretch>
            <a:fillRect/>
          </a:stretch>
        </p:blipFill>
        <p:spPr>
          <a:xfrm>
            <a:off x="2327764" y="850834"/>
            <a:ext cx="6816236" cy="5149916"/>
          </a:xfrm>
          <a:prstGeom prst="rect">
            <a:avLst/>
          </a:prstGeom>
        </p:spPr>
      </p:pic>
    </p:spTree>
    <p:extLst>
      <p:ext uri="{BB962C8B-B14F-4D97-AF65-F5344CB8AC3E}">
        <p14:creationId xmlns:p14="http://schemas.microsoft.com/office/powerpoint/2010/main" val="212712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0540-F425-45BF-83A3-FD4DB4B0816A}"/>
              </a:ext>
            </a:extLst>
          </p:cNvPr>
          <p:cNvSpPr>
            <a:spLocks noGrp="1"/>
          </p:cNvSpPr>
          <p:nvPr>
            <p:ph type="title"/>
          </p:nvPr>
        </p:nvSpPr>
        <p:spPr>
          <a:xfrm>
            <a:off x="175021" y="935221"/>
            <a:ext cx="8598043" cy="435605"/>
          </a:xfrm>
        </p:spPr>
        <p:txBody>
          <a:bodyPr>
            <a:normAutofit fontScale="90000"/>
          </a:bodyPr>
          <a:lstStyle/>
          <a:p>
            <a:r>
              <a:rPr lang="en-US" dirty="0"/>
              <a:t>PG&amp;E</a:t>
            </a:r>
          </a:p>
        </p:txBody>
      </p:sp>
      <p:pic>
        <p:nvPicPr>
          <p:cNvPr id="3" name="Picture 2">
            <a:extLst>
              <a:ext uri="{FF2B5EF4-FFF2-40B4-BE49-F238E27FC236}">
                <a16:creationId xmlns:a16="http://schemas.microsoft.com/office/drawing/2014/main" id="{141AD824-F64F-67BC-4621-653AE714E037}"/>
              </a:ext>
            </a:extLst>
          </p:cNvPr>
          <p:cNvPicPr>
            <a:picLocks noChangeAspect="1"/>
          </p:cNvPicPr>
          <p:nvPr/>
        </p:nvPicPr>
        <p:blipFill>
          <a:blip r:embed="rId3"/>
          <a:stretch>
            <a:fillRect/>
          </a:stretch>
        </p:blipFill>
        <p:spPr>
          <a:xfrm>
            <a:off x="2336256" y="857250"/>
            <a:ext cx="6807744" cy="5143500"/>
          </a:xfrm>
          <a:prstGeom prst="rect">
            <a:avLst/>
          </a:prstGeom>
        </p:spPr>
      </p:pic>
    </p:spTree>
    <p:extLst>
      <p:ext uri="{BB962C8B-B14F-4D97-AF65-F5344CB8AC3E}">
        <p14:creationId xmlns:p14="http://schemas.microsoft.com/office/powerpoint/2010/main" val="671734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400" b="1">
                <a:solidFill>
                  <a:schemeClr val="lt1"/>
                </a:solidFill>
                <a:latin typeface="Arial"/>
                <a:ea typeface="Arial"/>
                <a:cs typeface="Arial"/>
                <a:sym typeface="Arial"/>
              </a:rPr>
              <a:t>Heading</a:t>
            </a:r>
            <a:endParaRPr/>
          </a:p>
        </p:txBody>
      </p:sp>
      <p:pic>
        <p:nvPicPr>
          <p:cNvPr id="85" name="Google Shape;85;p5" descr="DG+IG-Original-Image-(10_zf-20-May-2013).jpg"/>
          <p:cNvPicPr preferRelativeResize="0"/>
          <p:nvPr/>
        </p:nvPicPr>
        <p:blipFill rotWithShape="1">
          <a:blip r:embed="rId3">
            <a:alphaModFix/>
          </a:blip>
          <a:srcRect/>
          <a:stretch/>
        </p:blipFill>
        <p:spPr>
          <a:xfrm>
            <a:off x="241897" y="794610"/>
            <a:ext cx="8667776" cy="56734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CPUC Proceeding (R. 22-07-005)</a:t>
            </a:r>
            <a:endParaRPr dirty="0"/>
          </a:p>
        </p:txBody>
      </p:sp>
      <p:sp>
        <p:nvSpPr>
          <p:cNvPr id="63" name="Google Shape;63;p2"/>
          <p:cNvSpPr txBox="1">
            <a:spLocks noGrp="1"/>
          </p:cNvSpPr>
          <p:nvPr>
            <p:ph type="body" idx="1"/>
          </p:nvPr>
        </p:nvSpPr>
        <p:spPr>
          <a:xfrm>
            <a:off x="163481" y="974651"/>
            <a:ext cx="8980519" cy="51093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1900" dirty="0">
                <a:solidFill>
                  <a:srgbClr val="000000"/>
                </a:solidFill>
              </a:rPr>
              <a:t>Proceeding details:</a:t>
            </a:r>
          </a:p>
          <a:p>
            <a:pPr marL="342900" lvl="0" indent="-342900" algn="l" rtl="0">
              <a:spcBef>
                <a:spcPts val="0"/>
              </a:spcBef>
              <a:spcAft>
                <a:spcPts val="0"/>
              </a:spcAft>
              <a:buSzPts val="2000"/>
              <a:buFont typeface="Arial"/>
              <a:buChar char="•"/>
            </a:pPr>
            <a:r>
              <a:rPr lang="en-US" sz="1900" dirty="0">
                <a:solidFill>
                  <a:srgbClr val="000000"/>
                </a:solidFill>
              </a:rPr>
              <a:t>Track A is creating a residential Fixed Charge.</a:t>
            </a:r>
          </a:p>
          <a:p>
            <a:pPr marL="342900" lvl="0" indent="-342900" algn="l" rtl="0">
              <a:spcBef>
                <a:spcPts val="0"/>
              </a:spcBef>
              <a:spcAft>
                <a:spcPts val="0"/>
              </a:spcAft>
              <a:buSzPts val="2000"/>
              <a:buFont typeface="Arial"/>
              <a:buChar char="•"/>
            </a:pPr>
            <a:r>
              <a:rPr lang="en-US" sz="1900" dirty="0">
                <a:solidFill>
                  <a:srgbClr val="000000"/>
                </a:solidFill>
              </a:rPr>
              <a:t>Track B is aimed at transitioning rates to closer to real-time rates to unlock demand flexibility.</a:t>
            </a:r>
          </a:p>
          <a:p>
            <a:pPr marL="342900" lvl="0" indent="-342900" algn="l" rtl="0">
              <a:spcBef>
                <a:spcPts val="0"/>
              </a:spcBef>
              <a:spcAft>
                <a:spcPts val="0"/>
              </a:spcAft>
              <a:buSzPts val="2000"/>
              <a:buFont typeface="Arial"/>
              <a:buChar char="•"/>
            </a:pPr>
            <a:r>
              <a:rPr lang="en-US" sz="1900" dirty="0">
                <a:solidFill>
                  <a:srgbClr val="000000"/>
                </a:solidFill>
              </a:rPr>
              <a:t>The CPUC adopted Guiding Principles for Electric Rate Design and Demand Flexibility.</a:t>
            </a:r>
          </a:p>
          <a:p>
            <a:pPr marL="342900" lvl="0" indent="-342900" algn="l" rtl="0">
              <a:spcBef>
                <a:spcPts val="0"/>
              </a:spcBef>
              <a:spcAft>
                <a:spcPts val="0"/>
              </a:spcAft>
              <a:buSzPts val="2000"/>
              <a:buFont typeface="Arial"/>
              <a:buChar char="•"/>
            </a:pPr>
            <a:endParaRPr lang="en-US" sz="1900" dirty="0">
              <a:solidFill>
                <a:srgbClr val="000000"/>
              </a:solidFill>
            </a:endParaRPr>
          </a:p>
          <a:p>
            <a:pPr marL="0" lvl="0" indent="0" algn="l" rtl="0">
              <a:spcBef>
                <a:spcPts val="0"/>
              </a:spcBef>
              <a:spcAft>
                <a:spcPts val="0"/>
              </a:spcAft>
              <a:buSzPts val="2000"/>
              <a:buNone/>
            </a:pPr>
            <a:r>
              <a:rPr lang="en-US" sz="1900" dirty="0">
                <a:solidFill>
                  <a:srgbClr val="000000"/>
                </a:solidFill>
              </a:rPr>
              <a:t>Summary of other proposals:</a:t>
            </a:r>
          </a:p>
          <a:p>
            <a:pPr marL="342900" lvl="0" indent="-342900" algn="l" rtl="0">
              <a:spcBef>
                <a:spcPts val="0"/>
              </a:spcBef>
              <a:spcAft>
                <a:spcPts val="0"/>
              </a:spcAft>
              <a:buSzPts val="2000"/>
              <a:buFont typeface="Arial"/>
              <a:buChar char="•"/>
            </a:pPr>
            <a:r>
              <a:rPr lang="en-US" sz="1900" dirty="0">
                <a:solidFill>
                  <a:srgbClr val="000000"/>
                </a:solidFill>
              </a:rPr>
              <a:t>Most of the other Proposals were much higher and included four or more different tiers.</a:t>
            </a:r>
          </a:p>
          <a:p>
            <a:pPr marL="800100" lvl="1" indent="-342900">
              <a:spcBef>
                <a:spcPts val="0"/>
              </a:spcBef>
              <a:buSzPts val="2000"/>
            </a:pPr>
            <a:r>
              <a:rPr lang="en-US" sz="1900" dirty="0">
                <a:solidFill>
                  <a:srgbClr val="000000"/>
                </a:solidFill>
              </a:rPr>
              <a:t>8 of 9 parties proposed Fixed Charges at, or above, $25 for non-CARE customers.</a:t>
            </a:r>
          </a:p>
          <a:p>
            <a:pPr marL="800100" lvl="1" indent="-342900">
              <a:spcBef>
                <a:spcPts val="0"/>
              </a:spcBef>
              <a:buSzPts val="2000"/>
            </a:pPr>
            <a:r>
              <a:rPr lang="en-US" sz="1900" dirty="0">
                <a:solidFill>
                  <a:srgbClr val="000000"/>
                </a:solidFill>
              </a:rPr>
              <a:t>4 of 9 parties included at least 4 tiers, with one group proposing 10 tiers.</a:t>
            </a:r>
          </a:p>
          <a:p>
            <a:pPr marL="342900" lvl="0" indent="-342900" algn="l" rtl="0">
              <a:spcBef>
                <a:spcPts val="0"/>
              </a:spcBef>
              <a:spcAft>
                <a:spcPts val="0"/>
              </a:spcAft>
              <a:buSzPts val="2000"/>
              <a:buFont typeface="Arial"/>
              <a:buChar char="•"/>
            </a:pPr>
            <a:r>
              <a:rPr lang="en-US" sz="1900" dirty="0">
                <a:solidFill>
                  <a:srgbClr val="000000"/>
                </a:solidFill>
              </a:rPr>
              <a:t>Other proposals would be harder to implement (likely taking years).</a:t>
            </a:r>
          </a:p>
          <a:p>
            <a:pPr marL="342900" lvl="0" indent="-342900" algn="l" rtl="0">
              <a:spcBef>
                <a:spcPts val="0"/>
              </a:spcBef>
              <a:spcAft>
                <a:spcPts val="0"/>
              </a:spcAft>
              <a:buSzPts val="2000"/>
              <a:buFont typeface="Arial"/>
              <a:buChar char="•"/>
            </a:pPr>
            <a:r>
              <a:rPr lang="en-US" sz="1900" dirty="0">
                <a:solidFill>
                  <a:srgbClr val="000000"/>
                </a:solidFill>
              </a:rPr>
              <a:t>The Clean Coalition’s proposal is both pragmatic and easy-to-implement, compared to other proposals that will require significant changes to the billing system and take years to implement.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dirty="0">
                <a:solidFill>
                  <a:schemeClr val="lt1"/>
                </a:solidFill>
                <a:latin typeface="Arial"/>
                <a:ea typeface="Arial"/>
                <a:cs typeface="Arial"/>
                <a:sym typeface="Arial"/>
              </a:rPr>
              <a:t>Why is a low Fixed Charge the best option?</a:t>
            </a:r>
            <a:endParaRPr dirty="0"/>
          </a:p>
        </p:txBody>
      </p:sp>
      <p:sp>
        <p:nvSpPr>
          <p:cNvPr id="77" name="Google Shape;77;p4"/>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4"/>
          <p:cNvSpPr txBox="1"/>
          <p:nvPr/>
        </p:nvSpPr>
        <p:spPr>
          <a:xfrm>
            <a:off x="1621464" y="4335303"/>
            <a:ext cx="5385392" cy="2585283"/>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pPr>
            <a:r>
              <a:rPr lang="en-US" sz="1800" b="1" i="1" dirty="0">
                <a:solidFill>
                  <a:schemeClr val="dk1"/>
                </a:solidFill>
              </a:rPr>
              <a:t>Other issues to consider that are related to rates include:</a:t>
            </a:r>
          </a:p>
          <a:p>
            <a:pPr marL="285750" marR="0" lvl="0" indent="-285750" rtl="0">
              <a:spcBef>
                <a:spcPts val="0"/>
              </a:spcBef>
              <a:spcAft>
                <a:spcPts val="0"/>
              </a:spcAft>
              <a:buFont typeface="Arial" panose="020B0604020202020204" pitchFamily="34" charset="0"/>
              <a:buChar char="•"/>
            </a:pPr>
            <a:r>
              <a:rPr lang="en-US" sz="1800" i="1" dirty="0">
                <a:solidFill>
                  <a:schemeClr val="dk1"/>
                </a:solidFill>
              </a:rPr>
              <a:t>Energy consumption patterns</a:t>
            </a:r>
          </a:p>
          <a:p>
            <a:pPr marL="285750" marR="0" lvl="0" indent="-285750" rtl="0">
              <a:spcBef>
                <a:spcPts val="0"/>
              </a:spcBef>
              <a:spcAft>
                <a:spcPts val="0"/>
              </a:spcAft>
              <a:buFont typeface="Arial" panose="020B0604020202020204" pitchFamily="34" charset="0"/>
              <a:buChar char="•"/>
            </a:pPr>
            <a:r>
              <a:rPr lang="en-US" sz="1800" i="1" dirty="0">
                <a:solidFill>
                  <a:schemeClr val="dk1"/>
                </a:solidFill>
              </a:rPr>
              <a:t>Sustainable growth of Local Solar </a:t>
            </a:r>
          </a:p>
          <a:p>
            <a:pPr marL="285750" marR="0" lvl="0" indent="-285750" rtl="0">
              <a:spcBef>
                <a:spcPts val="0"/>
              </a:spcBef>
              <a:spcAft>
                <a:spcPts val="0"/>
              </a:spcAft>
              <a:buFont typeface="Arial" panose="020B0604020202020204" pitchFamily="34" charset="0"/>
              <a:buChar char="•"/>
            </a:pPr>
            <a:r>
              <a:rPr lang="en-US" sz="1800" i="1" dirty="0">
                <a:solidFill>
                  <a:schemeClr val="dk1"/>
                </a:solidFill>
              </a:rPr>
              <a:t>Electrification/Decarbonization</a:t>
            </a:r>
          </a:p>
          <a:p>
            <a:pPr marL="285750" marR="0" lvl="0" indent="-285750" rtl="0">
              <a:spcBef>
                <a:spcPts val="0"/>
              </a:spcBef>
              <a:spcAft>
                <a:spcPts val="0"/>
              </a:spcAft>
              <a:buFont typeface="Arial" panose="020B0604020202020204" pitchFamily="34" charset="0"/>
              <a:buChar char="•"/>
            </a:pPr>
            <a:r>
              <a:rPr lang="en-US" sz="1800" i="1" dirty="0">
                <a:solidFill>
                  <a:schemeClr val="dk1"/>
                </a:solidFill>
              </a:rPr>
              <a:t>GHG reduction and environmental justice</a:t>
            </a:r>
          </a:p>
          <a:p>
            <a:pPr marL="285750" marR="0" lvl="0" indent="-285750" rtl="0">
              <a:spcBef>
                <a:spcPts val="0"/>
              </a:spcBef>
              <a:spcAft>
                <a:spcPts val="0"/>
              </a:spcAft>
              <a:buFont typeface="Arial" panose="020B0604020202020204" pitchFamily="34" charset="0"/>
              <a:buChar char="•"/>
            </a:pPr>
            <a:r>
              <a:rPr lang="en-US" sz="1800" i="1" dirty="0">
                <a:solidFill>
                  <a:schemeClr val="dk1"/>
                </a:solidFill>
              </a:rPr>
              <a:t>Affordability</a:t>
            </a:r>
          </a:p>
          <a:p>
            <a:pPr marL="285750" marR="0" lvl="0" indent="-285750" rtl="0">
              <a:spcBef>
                <a:spcPts val="0"/>
              </a:spcBef>
              <a:spcAft>
                <a:spcPts val="0"/>
              </a:spcAft>
              <a:buFont typeface="Arial" panose="020B0604020202020204" pitchFamily="34" charset="0"/>
              <a:buChar char="•"/>
            </a:pPr>
            <a:endParaRPr lang="en-US" sz="1800" dirty="0">
              <a:solidFill>
                <a:schemeClr val="dk1"/>
              </a:solidFill>
            </a:endParaRPr>
          </a:p>
          <a:p>
            <a:pPr marR="0" lvl="0" rtl="0">
              <a:spcBef>
                <a:spcPts val="0"/>
              </a:spcBef>
              <a:spcAft>
                <a:spcPts val="0"/>
              </a:spcAft>
            </a:pPr>
            <a:endParaRPr lang="en-US" sz="1800" dirty="0">
              <a:solidFill>
                <a:schemeClr val="dk1"/>
              </a:solidFill>
            </a:endParaRPr>
          </a:p>
        </p:txBody>
      </p:sp>
      <p:sp>
        <p:nvSpPr>
          <p:cNvPr id="2" name="TextBox 1">
            <a:extLst>
              <a:ext uri="{FF2B5EF4-FFF2-40B4-BE49-F238E27FC236}">
                <a16:creationId xmlns:a16="http://schemas.microsoft.com/office/drawing/2014/main" id="{427502B6-AA78-D110-CDAF-14E700FDE433}"/>
              </a:ext>
            </a:extLst>
          </p:cNvPr>
          <p:cNvSpPr txBox="1"/>
          <p:nvPr/>
        </p:nvSpPr>
        <p:spPr>
          <a:xfrm>
            <a:off x="207335" y="862373"/>
            <a:ext cx="8729330" cy="923330"/>
          </a:xfrm>
          <a:prstGeom prst="rect">
            <a:avLst/>
          </a:prstGeom>
          <a:noFill/>
        </p:spPr>
        <p:txBody>
          <a:bodyPr wrap="square" rtlCol="0">
            <a:spAutoFit/>
          </a:bodyPr>
          <a:lstStyle/>
          <a:p>
            <a:pPr algn="ctr"/>
            <a:r>
              <a:rPr lang="en-US" sz="1800" i="1" dirty="0"/>
              <a:t>A Fixed Charge is not the silver bullet solution that will solve the crisis of unaffordable electricity rates in California. Reducing rates is only a temporary respite if the utilities continue to request rate increases that outpace inflation.</a:t>
            </a:r>
          </a:p>
        </p:txBody>
      </p:sp>
      <p:sp>
        <p:nvSpPr>
          <p:cNvPr id="3" name="TextBox 2">
            <a:extLst>
              <a:ext uri="{FF2B5EF4-FFF2-40B4-BE49-F238E27FC236}">
                <a16:creationId xmlns:a16="http://schemas.microsoft.com/office/drawing/2014/main" id="{ED81BA37-9A58-756B-9D4B-B0A5B0FE5AEF}"/>
              </a:ext>
            </a:extLst>
          </p:cNvPr>
          <p:cNvSpPr txBox="1"/>
          <p:nvPr/>
        </p:nvSpPr>
        <p:spPr>
          <a:xfrm>
            <a:off x="103667" y="1779428"/>
            <a:ext cx="8936665" cy="3077766"/>
          </a:xfrm>
          <a:prstGeom prst="rect">
            <a:avLst/>
          </a:prstGeom>
          <a:noFill/>
        </p:spPr>
        <p:txBody>
          <a:bodyPr wrap="square" rtlCol="0">
            <a:spAutoFit/>
          </a:bodyPr>
          <a:lstStyle/>
          <a:p>
            <a:pPr marL="285750" indent="-285750">
              <a:buFont typeface="Arial" panose="020B0604020202020204" pitchFamily="34" charset="0"/>
              <a:buChar char="•"/>
            </a:pPr>
            <a:r>
              <a:rPr lang="en-US" sz="1800" dirty="0"/>
              <a:t>Prices are high and low-income customers are not the only ones struggling to make ends meet in California. There are millions of renters, historically </a:t>
            </a:r>
            <a:r>
              <a:rPr lang="en-US" sz="1800"/>
              <a:t>disenfranchised groups, </a:t>
            </a:r>
            <a:r>
              <a:rPr lang="en-US" sz="1800" dirty="0"/>
              <a:t>and residents located in disadvantaged communities that could see bill increases from a high Fixed Charge.</a:t>
            </a:r>
          </a:p>
          <a:p>
            <a:pPr marL="285750" indent="-285750">
              <a:buFont typeface="Arial" panose="020B0604020202020204" pitchFamily="34" charset="0"/>
              <a:buChar char="•"/>
            </a:pPr>
            <a:r>
              <a:rPr lang="en-US" sz="1800" dirty="0"/>
              <a:t>A one-time rate reduction will not solve the underlying causes of increasing rates.</a:t>
            </a:r>
          </a:p>
          <a:p>
            <a:pPr marL="285750" lvl="7" indent="-285750">
              <a:buFont typeface="Arial" panose="020B0604020202020204" pitchFamily="34" charset="0"/>
              <a:buChar char="•"/>
            </a:pPr>
            <a:r>
              <a:rPr lang="en-US" sz="1800" dirty="0"/>
              <a:t>PG&amp;E raised rates by 9% earlier this year and could increase rates by as much as 32% by 2026.</a:t>
            </a:r>
          </a:p>
          <a:p>
            <a:pPr marL="285750" lvl="7" indent="-285750">
              <a:buFont typeface="Arial" panose="020B0604020202020204" pitchFamily="34" charset="0"/>
              <a:buChar char="•"/>
            </a:pPr>
            <a:r>
              <a:rPr lang="en-US" sz="1800" dirty="0"/>
              <a:t>SDG&amp;E is proposing an 8% rate increase for this year.</a:t>
            </a:r>
          </a:p>
          <a:p>
            <a:pPr marL="285750" lvl="7" indent="-285750">
              <a:buFont typeface="Arial" panose="020B0604020202020204" pitchFamily="34" charset="0"/>
              <a:buChar char="•"/>
            </a:pPr>
            <a:r>
              <a:rPr lang="en-US" sz="1800" dirty="0"/>
              <a:t>Imposing a high Fixed Charge will have significant unintended consequences.</a:t>
            </a:r>
          </a:p>
          <a:p>
            <a:pPr marL="285750" lvl="7"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01AB6-279C-AAAF-9D0A-F6BC40DC7DCC}"/>
              </a:ext>
            </a:extLst>
          </p:cNvPr>
          <p:cNvSpPr>
            <a:spLocks noGrp="1"/>
          </p:cNvSpPr>
          <p:nvPr>
            <p:ph type="title"/>
          </p:nvPr>
        </p:nvSpPr>
        <p:spPr/>
        <p:txBody>
          <a:bodyPr/>
          <a:lstStyle/>
          <a:p>
            <a:r>
              <a:rPr lang="en-US" dirty="0"/>
              <a:t>What is the value of volumetric rates?</a:t>
            </a:r>
          </a:p>
        </p:txBody>
      </p:sp>
      <p:sp>
        <p:nvSpPr>
          <p:cNvPr id="3" name="Text Placeholder 2">
            <a:extLst>
              <a:ext uri="{FF2B5EF4-FFF2-40B4-BE49-F238E27FC236}">
                <a16:creationId xmlns:a16="http://schemas.microsoft.com/office/drawing/2014/main" id="{A85F6025-1F4C-87EA-70EC-09311E8BB64B}"/>
              </a:ext>
            </a:extLst>
          </p:cNvPr>
          <p:cNvSpPr>
            <a:spLocks noGrp="1"/>
          </p:cNvSpPr>
          <p:nvPr>
            <p:ph type="body" idx="1"/>
          </p:nvPr>
        </p:nvSpPr>
        <p:spPr>
          <a:xfrm>
            <a:off x="0" y="762000"/>
            <a:ext cx="5039833" cy="4917596"/>
          </a:xfrm>
        </p:spPr>
        <p:txBody>
          <a:bodyPr/>
          <a:lstStyle/>
          <a:p>
            <a:r>
              <a:rPr lang="en-US" sz="1800" dirty="0">
                <a:solidFill>
                  <a:schemeClr val="tx1"/>
                </a:solidFill>
              </a:rPr>
              <a:t>The cost of delivering energy to end users changes throughout the day.</a:t>
            </a:r>
          </a:p>
          <a:p>
            <a:r>
              <a:rPr lang="en-US" sz="1800" dirty="0">
                <a:solidFill>
                  <a:schemeClr val="tx1"/>
                </a:solidFill>
              </a:rPr>
              <a:t>Time-differentiated prices send signals to consumers about when to use energy.</a:t>
            </a:r>
          </a:p>
          <a:p>
            <a:r>
              <a:rPr lang="en-US" sz="1800" dirty="0">
                <a:solidFill>
                  <a:schemeClr val="tx1"/>
                </a:solidFill>
              </a:rPr>
              <a:t>Volumetric rates incentivize conservation, efficiency, and self-generation.</a:t>
            </a:r>
          </a:p>
          <a:p>
            <a:r>
              <a:rPr lang="en-US" sz="1800" dirty="0">
                <a:solidFill>
                  <a:schemeClr val="tx1"/>
                </a:solidFill>
              </a:rPr>
              <a:t>There are unique location-specific costs and locational value that distributed generation can provide.</a:t>
            </a:r>
          </a:p>
          <a:p>
            <a:r>
              <a:rPr lang="en-US" sz="1800" dirty="0">
                <a:solidFill>
                  <a:schemeClr val="bg1"/>
                </a:solidFill>
              </a:rPr>
              <a:t>d</a:t>
            </a:r>
          </a:p>
          <a:p>
            <a:endParaRPr lang="en-US" sz="1800" dirty="0"/>
          </a:p>
          <a:p>
            <a:endParaRPr lang="en-US" sz="1800" dirty="0"/>
          </a:p>
          <a:p>
            <a:endParaRPr lang="en-US" dirty="0"/>
          </a:p>
        </p:txBody>
      </p:sp>
      <p:pic>
        <p:nvPicPr>
          <p:cNvPr id="5" name="Picture 4">
            <a:extLst>
              <a:ext uri="{FF2B5EF4-FFF2-40B4-BE49-F238E27FC236}">
                <a16:creationId xmlns:a16="http://schemas.microsoft.com/office/drawing/2014/main" id="{C0C34CEA-1C44-4BDE-8F7F-CA2C475C91FD}"/>
              </a:ext>
            </a:extLst>
          </p:cNvPr>
          <p:cNvPicPr>
            <a:picLocks noChangeAspect="1"/>
          </p:cNvPicPr>
          <p:nvPr/>
        </p:nvPicPr>
        <p:blipFill>
          <a:blip r:embed="rId2"/>
          <a:stretch>
            <a:fillRect/>
          </a:stretch>
        </p:blipFill>
        <p:spPr>
          <a:xfrm>
            <a:off x="648586" y="4158958"/>
            <a:ext cx="6897772" cy="2220470"/>
          </a:xfrm>
          <a:prstGeom prst="rect">
            <a:avLst/>
          </a:prstGeom>
        </p:spPr>
      </p:pic>
      <p:pic>
        <p:nvPicPr>
          <p:cNvPr id="1028" name="Picture 4" descr="The duck curve map that shows the difference in electricity demand and the amount of available solar energy throughout the day. ">
            <a:extLst>
              <a:ext uri="{FF2B5EF4-FFF2-40B4-BE49-F238E27FC236}">
                <a16:creationId xmlns:a16="http://schemas.microsoft.com/office/drawing/2014/main" id="{5CBF55FA-6B36-79BA-06A2-659E42A9D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833" y="809884"/>
            <a:ext cx="3914835" cy="25500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F796B61-3AC3-94DF-B451-F2B749ED3745}"/>
              </a:ext>
            </a:extLst>
          </p:cNvPr>
          <p:cNvSpPr txBox="1"/>
          <p:nvPr/>
        </p:nvSpPr>
        <p:spPr>
          <a:xfrm>
            <a:off x="66554" y="3574795"/>
            <a:ext cx="9077446" cy="369332"/>
          </a:xfrm>
          <a:prstGeom prst="rect">
            <a:avLst/>
          </a:prstGeom>
          <a:noFill/>
        </p:spPr>
        <p:txBody>
          <a:bodyPr wrap="square" rtlCol="0">
            <a:spAutoFit/>
          </a:bodyPr>
          <a:lstStyle/>
          <a:p>
            <a:pPr marL="285750" indent="-285750">
              <a:buFont typeface="Arial" panose="020B0604020202020204" pitchFamily="34" charset="0"/>
              <a:buChar char="•"/>
            </a:pPr>
            <a:r>
              <a:rPr lang="en-US" sz="1800" dirty="0"/>
              <a:t>Volumetric rates are essential to enable system decarbonization and electrification.</a:t>
            </a:r>
          </a:p>
        </p:txBody>
      </p:sp>
    </p:spTree>
    <p:extLst>
      <p:ext uri="{BB962C8B-B14F-4D97-AF65-F5344CB8AC3E}">
        <p14:creationId xmlns:p14="http://schemas.microsoft.com/office/powerpoint/2010/main" val="376707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A095-73A8-D063-04CC-65E1A576464B}"/>
              </a:ext>
            </a:extLst>
          </p:cNvPr>
          <p:cNvSpPr>
            <a:spLocks noGrp="1"/>
          </p:cNvSpPr>
          <p:nvPr>
            <p:ph type="title"/>
          </p:nvPr>
        </p:nvSpPr>
        <p:spPr/>
        <p:txBody>
          <a:bodyPr>
            <a:normAutofit/>
          </a:bodyPr>
          <a:lstStyle/>
          <a:p>
            <a:r>
              <a:rPr lang="en-US" sz="2000" dirty="0"/>
              <a:t>Methodology behind the Clean Coalition’s proposal pt. 2</a:t>
            </a:r>
          </a:p>
        </p:txBody>
      </p:sp>
      <p:sp>
        <p:nvSpPr>
          <p:cNvPr id="3" name="Text Placeholder 2">
            <a:extLst>
              <a:ext uri="{FF2B5EF4-FFF2-40B4-BE49-F238E27FC236}">
                <a16:creationId xmlns:a16="http://schemas.microsoft.com/office/drawing/2014/main" id="{2918DF64-22F1-CFD7-6097-763676092F35}"/>
              </a:ext>
            </a:extLst>
          </p:cNvPr>
          <p:cNvSpPr>
            <a:spLocks noGrp="1"/>
          </p:cNvSpPr>
          <p:nvPr>
            <p:ph type="body" idx="1"/>
          </p:nvPr>
        </p:nvSpPr>
        <p:spPr>
          <a:xfrm>
            <a:off x="340241" y="988829"/>
            <a:ext cx="8229600" cy="1850065"/>
          </a:xfrm>
        </p:spPr>
        <p:txBody>
          <a:bodyPr>
            <a:normAutofit lnSpcReduction="10000"/>
          </a:bodyPr>
          <a:lstStyle/>
          <a:p>
            <a:r>
              <a:rPr lang="en-US" sz="1800" b="0" i="0" u="none" strike="noStrike" baseline="0" dirty="0">
                <a:solidFill>
                  <a:schemeClr val="tx1"/>
                </a:solidFill>
                <a:latin typeface="TimesNewRoman"/>
              </a:rPr>
              <a:t>Redistributes the cost of existing minimum bills without increasing the total amount of money being collected from ratepayers.</a:t>
            </a:r>
          </a:p>
          <a:p>
            <a:r>
              <a:rPr lang="en-US" sz="1800" dirty="0">
                <a:solidFill>
                  <a:schemeClr val="tx1"/>
                </a:solidFill>
                <a:latin typeface="TimesNewRoman"/>
              </a:rPr>
              <a:t>This is similar to the way CAISO collects Transmission Access Charges (TAC). Each Participating Transmission Owner has a set Transmission Revenue Requirement. However, that is modified based on gross load to determine the final TAC rate.</a:t>
            </a:r>
            <a:endParaRPr lang="en-US" dirty="0">
              <a:solidFill>
                <a:schemeClr val="tx1"/>
              </a:solidFill>
            </a:endParaRPr>
          </a:p>
        </p:txBody>
      </p:sp>
      <p:graphicFrame>
        <p:nvGraphicFramePr>
          <p:cNvPr id="4" name="Chart 3">
            <a:extLst>
              <a:ext uri="{FF2B5EF4-FFF2-40B4-BE49-F238E27FC236}">
                <a16:creationId xmlns:a16="http://schemas.microsoft.com/office/drawing/2014/main" id="{2640A9F2-AA50-1ED3-800B-FF8CC3DDBDAC}"/>
              </a:ext>
            </a:extLst>
          </p:cNvPr>
          <p:cNvGraphicFramePr>
            <a:graphicFrameLocks/>
          </p:cNvGraphicFramePr>
          <p:nvPr>
            <p:extLst>
              <p:ext uri="{D42A27DB-BD31-4B8C-83A1-F6EECF244321}">
                <p14:modId xmlns:p14="http://schemas.microsoft.com/office/powerpoint/2010/main" val="756356823"/>
              </p:ext>
            </p:extLst>
          </p:nvPr>
        </p:nvGraphicFramePr>
        <p:xfrm>
          <a:off x="0" y="320571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37F3097-4835-9FB3-582F-5C408CC53F68}"/>
              </a:ext>
            </a:extLst>
          </p:cNvPr>
          <p:cNvGraphicFramePr>
            <a:graphicFrameLocks/>
          </p:cNvGraphicFramePr>
          <p:nvPr>
            <p:extLst>
              <p:ext uri="{D42A27DB-BD31-4B8C-83A1-F6EECF244321}">
                <p14:modId xmlns:p14="http://schemas.microsoft.com/office/powerpoint/2010/main" val="712168288"/>
              </p:ext>
            </p:extLst>
          </p:nvPr>
        </p:nvGraphicFramePr>
        <p:xfrm>
          <a:off x="4572000" y="3205717"/>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a:extLst>
              <a:ext uri="{FF2B5EF4-FFF2-40B4-BE49-F238E27FC236}">
                <a16:creationId xmlns:a16="http://schemas.microsoft.com/office/drawing/2014/main" id="{E3C2534B-5CA5-ECE6-C5EE-2F4612ACF632}"/>
              </a:ext>
            </a:extLst>
          </p:cNvPr>
          <p:cNvCxnSpPr>
            <a:cxnSpLocks/>
          </p:cNvCxnSpPr>
          <p:nvPr/>
        </p:nvCxnSpPr>
        <p:spPr>
          <a:xfrm>
            <a:off x="3460898" y="3939362"/>
            <a:ext cx="198828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E48F21AE-CA1A-FAD7-6175-C155376844E8}"/>
              </a:ext>
            </a:extLst>
          </p:cNvPr>
          <p:cNvCxnSpPr>
            <a:cxnSpLocks/>
          </p:cNvCxnSpPr>
          <p:nvPr/>
        </p:nvCxnSpPr>
        <p:spPr>
          <a:xfrm>
            <a:off x="3460898" y="5155018"/>
            <a:ext cx="198828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5709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53BF-DC48-6E40-A1A4-A13C0CD746E3}"/>
              </a:ext>
            </a:extLst>
          </p:cNvPr>
          <p:cNvSpPr>
            <a:spLocks noGrp="1"/>
          </p:cNvSpPr>
          <p:nvPr>
            <p:ph type="title"/>
          </p:nvPr>
        </p:nvSpPr>
        <p:spPr/>
        <p:txBody>
          <a:bodyPr>
            <a:normAutofit fontScale="90000"/>
          </a:bodyPr>
          <a:lstStyle/>
          <a:p>
            <a:r>
              <a:rPr lang="en-US" dirty="0"/>
              <a:t>The Clean Coalition’s modest Fixed Charge proposal</a:t>
            </a:r>
          </a:p>
        </p:txBody>
      </p:sp>
      <p:pic>
        <p:nvPicPr>
          <p:cNvPr id="5" name="Picture 4">
            <a:extLst>
              <a:ext uri="{FF2B5EF4-FFF2-40B4-BE49-F238E27FC236}">
                <a16:creationId xmlns:a16="http://schemas.microsoft.com/office/drawing/2014/main" id="{7E290375-A983-2A0E-1F95-77D28516F742}"/>
              </a:ext>
            </a:extLst>
          </p:cNvPr>
          <p:cNvPicPr>
            <a:picLocks noChangeAspect="1"/>
          </p:cNvPicPr>
          <p:nvPr/>
        </p:nvPicPr>
        <p:blipFill>
          <a:blip r:embed="rId3"/>
          <a:stretch>
            <a:fillRect/>
          </a:stretch>
        </p:blipFill>
        <p:spPr>
          <a:xfrm>
            <a:off x="510540" y="836200"/>
            <a:ext cx="7848600" cy="1200150"/>
          </a:xfrm>
          <a:prstGeom prst="rect">
            <a:avLst/>
          </a:prstGeom>
        </p:spPr>
      </p:pic>
      <p:sp>
        <p:nvSpPr>
          <p:cNvPr id="7" name="TextBox 6">
            <a:extLst>
              <a:ext uri="{FF2B5EF4-FFF2-40B4-BE49-F238E27FC236}">
                <a16:creationId xmlns:a16="http://schemas.microsoft.com/office/drawing/2014/main" id="{C97DDEF9-978A-4E01-0DA8-D2F394DF2E0F}"/>
              </a:ext>
            </a:extLst>
          </p:cNvPr>
          <p:cNvSpPr txBox="1"/>
          <p:nvPr/>
        </p:nvSpPr>
        <p:spPr>
          <a:xfrm>
            <a:off x="75438" y="2036350"/>
            <a:ext cx="8993124" cy="4493538"/>
          </a:xfrm>
          <a:prstGeom prst="rect">
            <a:avLst/>
          </a:prstGeom>
          <a:noFill/>
        </p:spPr>
        <p:txBody>
          <a:bodyPr wrap="square" rtlCol="0">
            <a:spAutoFit/>
          </a:bodyPr>
          <a:lstStyle/>
          <a:p>
            <a:pPr marL="285750" indent="-285750">
              <a:buFont typeface="Arial" panose="020B0604020202020204" pitchFamily="34" charset="0"/>
              <a:buChar char="•"/>
            </a:pPr>
            <a:r>
              <a:rPr lang="en-US" sz="2600" dirty="0"/>
              <a:t>The Clean Coalition’s proposed Fixed Charge is modest and will not burden any ratepayers.</a:t>
            </a:r>
          </a:p>
          <a:p>
            <a:pPr marL="285750" indent="-285750">
              <a:buFont typeface="Arial" panose="020B0604020202020204" pitchFamily="34" charset="0"/>
              <a:buChar char="•"/>
            </a:pPr>
            <a:r>
              <a:rPr lang="en-US" sz="2600" dirty="0"/>
              <a:t>All low-income ratepayers will save money on their electricity bills each month.</a:t>
            </a:r>
          </a:p>
          <a:p>
            <a:pPr marL="285750" indent="-285750">
              <a:buFont typeface="Arial" panose="020B0604020202020204" pitchFamily="34" charset="0"/>
              <a:buChar char="•"/>
            </a:pPr>
            <a:r>
              <a:rPr lang="en-US" sz="2600" dirty="0"/>
              <a:t>There are three tiers of Fixed Charges. Lower-income ratepayers will realize greater savings than non-low-income ratepayers.</a:t>
            </a:r>
          </a:p>
          <a:p>
            <a:pPr marL="285750" indent="-285750">
              <a:buFont typeface="Arial" panose="020B0604020202020204" pitchFamily="34" charset="0"/>
              <a:buChar char="•"/>
            </a:pPr>
            <a:r>
              <a:rPr lang="en-US" sz="2600" dirty="0"/>
              <a:t>This proposal incorporates all the costs included in electricity that are truly “fixed”. Since rates are primarily collected on a volumetric basis ($/kWh) very few cost components are fixed.</a:t>
            </a:r>
            <a:endParaRPr lang="en-US" dirty="0"/>
          </a:p>
        </p:txBody>
      </p:sp>
    </p:spTree>
    <p:extLst>
      <p:ext uri="{BB962C8B-B14F-4D97-AF65-F5344CB8AC3E}">
        <p14:creationId xmlns:p14="http://schemas.microsoft.com/office/powerpoint/2010/main" val="68612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000" dirty="0"/>
              <a:t>Methodology behind the Clean Coalition’s proposal pt. 1</a:t>
            </a:r>
            <a:endParaRPr sz="2000" dirty="0"/>
          </a:p>
        </p:txBody>
      </p:sp>
      <p:sp>
        <p:nvSpPr>
          <p:cNvPr id="70" name="Google Shape;70;p3"/>
          <p:cNvSpPr txBox="1">
            <a:spLocks noGrp="1"/>
          </p:cNvSpPr>
          <p:nvPr>
            <p:ph type="body" idx="1"/>
          </p:nvPr>
        </p:nvSpPr>
        <p:spPr>
          <a:xfrm>
            <a:off x="259174" y="919960"/>
            <a:ext cx="8617552" cy="510937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000"/>
              <a:buFont typeface="Arial"/>
              <a:buChar char="•"/>
            </a:pPr>
            <a:r>
              <a:rPr lang="en-US" sz="2000" dirty="0">
                <a:solidFill>
                  <a:srgbClr val="000000"/>
                </a:solidFill>
              </a:rPr>
              <a:t>Covers the Marginal Customer Costs (e.g., the minimum bill for NEM customers).</a:t>
            </a:r>
          </a:p>
          <a:p>
            <a:pPr marL="800100" lvl="1" indent="-342900">
              <a:spcBef>
                <a:spcPts val="0"/>
              </a:spcBef>
              <a:buSzPts val="2000"/>
            </a:pPr>
            <a:r>
              <a:rPr lang="en-US" sz="2000" dirty="0">
                <a:solidFill>
                  <a:srgbClr val="000000"/>
                </a:solidFill>
              </a:rPr>
              <a:t>No transmission, generation, or public purpose charge components.</a:t>
            </a:r>
          </a:p>
          <a:p>
            <a:pPr marL="342900" lvl="0" indent="-342900" algn="l" rtl="0">
              <a:spcBef>
                <a:spcPts val="0"/>
              </a:spcBef>
              <a:spcAft>
                <a:spcPts val="0"/>
              </a:spcAft>
              <a:buSzPts val="2000"/>
              <a:buFont typeface="Arial"/>
              <a:buChar char="•"/>
            </a:pPr>
            <a:r>
              <a:rPr lang="en-US" sz="2000" dirty="0">
                <a:solidFill>
                  <a:srgbClr val="000000"/>
                </a:solidFill>
              </a:rPr>
              <a:t>Results in savings for low-income customers on day 1 and a decrease in overall rates.</a:t>
            </a:r>
          </a:p>
          <a:p>
            <a:pPr marL="342900" lvl="0" indent="-342900" algn="l" rtl="0">
              <a:spcBef>
                <a:spcPts val="0"/>
              </a:spcBef>
              <a:spcAft>
                <a:spcPts val="0"/>
              </a:spcAft>
              <a:buSzPts val="2000"/>
              <a:buFont typeface="Arial"/>
              <a:buChar char="•"/>
            </a:pPr>
            <a:r>
              <a:rPr lang="en-US" sz="2000" dirty="0">
                <a:solidFill>
                  <a:srgbClr val="000000"/>
                </a:solidFill>
              </a:rPr>
              <a:t>Three income tiers based on existing low-income subsidy programs.</a:t>
            </a:r>
          </a:p>
          <a:p>
            <a:pPr marL="800100" lvl="1" indent="-342900">
              <a:spcBef>
                <a:spcPts val="0"/>
              </a:spcBef>
              <a:buSzPts val="2000"/>
            </a:pPr>
            <a:r>
              <a:rPr lang="en-US" sz="2000" dirty="0">
                <a:solidFill>
                  <a:srgbClr val="000000"/>
                </a:solidFill>
              </a:rPr>
              <a:t>CARE: California Alternate Rates for Energy (30-35% bill credit)</a:t>
            </a:r>
          </a:p>
          <a:p>
            <a:pPr marL="800100" lvl="1" indent="-342900">
              <a:spcBef>
                <a:spcPts val="0"/>
              </a:spcBef>
              <a:buSzPts val="2000"/>
            </a:pPr>
            <a:r>
              <a:rPr lang="en-US" sz="2000" dirty="0">
                <a:solidFill>
                  <a:srgbClr val="000000"/>
                </a:solidFill>
              </a:rPr>
              <a:t>FERA: Family Electric Rate Assistance (18% bill credit)</a:t>
            </a:r>
          </a:p>
          <a:p>
            <a:pPr marL="342900" lvl="0" indent="-342900" algn="l" rtl="0">
              <a:spcBef>
                <a:spcPts val="0"/>
              </a:spcBef>
              <a:spcAft>
                <a:spcPts val="0"/>
              </a:spcAft>
              <a:buSzPts val="2000"/>
              <a:buFont typeface="Arial"/>
              <a:buChar char="•"/>
            </a:pPr>
            <a:r>
              <a:rPr lang="en-US" sz="2000" dirty="0">
                <a:solidFill>
                  <a:srgbClr val="000000"/>
                </a:solidFill>
              </a:rPr>
              <a:t>CARE customers do not pay any Fixed Charge. FERA customers, of whom there are fewer, still see a savings.</a:t>
            </a:r>
          </a:p>
          <a:p>
            <a:pPr marL="342900" lvl="0" indent="-342900" algn="l" rtl="0">
              <a:spcBef>
                <a:spcPts val="0"/>
              </a:spcBef>
              <a:spcAft>
                <a:spcPts val="0"/>
              </a:spcAft>
              <a:buSzPts val="2000"/>
              <a:buFont typeface="Arial"/>
              <a:buChar char="•"/>
            </a:pPr>
            <a:r>
              <a:rPr lang="en-US" sz="2000" dirty="0">
                <a:solidFill>
                  <a:srgbClr val="000000"/>
                </a:solidFill>
              </a:rPr>
              <a:t>All other customers pay as much or slightly more than they currently are.</a:t>
            </a:r>
            <a:endParaRPr sz="2000" dirty="0"/>
          </a:p>
        </p:txBody>
      </p:sp>
      <p:pic>
        <p:nvPicPr>
          <p:cNvPr id="2" name="Picture 1">
            <a:extLst>
              <a:ext uri="{FF2B5EF4-FFF2-40B4-BE49-F238E27FC236}">
                <a16:creationId xmlns:a16="http://schemas.microsoft.com/office/drawing/2014/main" id="{8AF724A2-D86E-5BBD-0B05-7DE50144EB53}"/>
              </a:ext>
            </a:extLst>
          </p:cNvPr>
          <p:cNvPicPr>
            <a:picLocks noChangeAspect="1"/>
          </p:cNvPicPr>
          <p:nvPr/>
        </p:nvPicPr>
        <p:blipFill>
          <a:blip r:embed="rId3"/>
          <a:stretch>
            <a:fillRect/>
          </a:stretch>
        </p:blipFill>
        <p:spPr>
          <a:xfrm>
            <a:off x="643650" y="4737890"/>
            <a:ext cx="7848600" cy="12001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8"/>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latin typeface="Arial"/>
                <a:ea typeface="Arial"/>
                <a:cs typeface="Arial"/>
                <a:sym typeface="Arial"/>
              </a:rPr>
              <a:t>Cost drivers leading to increases in electricity rates</a:t>
            </a:r>
            <a:endParaRPr sz="2400" b="1" dirty="0">
              <a:solidFill>
                <a:schemeClr val="lt1"/>
              </a:solidFill>
              <a:latin typeface="Arial"/>
              <a:ea typeface="Arial"/>
              <a:cs typeface="Arial"/>
              <a:sym typeface="Arial"/>
            </a:endParaRPr>
          </a:p>
        </p:txBody>
      </p:sp>
      <p:sp>
        <p:nvSpPr>
          <p:cNvPr id="107" name="Google Shape;107;p8"/>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8"/>
          <p:cNvSpPr txBox="1">
            <a:spLocks noGrp="1"/>
          </p:cNvSpPr>
          <p:nvPr>
            <p:ph type="body" idx="4294967295"/>
          </p:nvPr>
        </p:nvSpPr>
        <p:spPr>
          <a:xfrm>
            <a:off x="0" y="875185"/>
            <a:ext cx="9144000" cy="56144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000"/>
              <a:buFont typeface="Arial"/>
              <a:buChar char="•"/>
            </a:pPr>
            <a:r>
              <a:rPr lang="en-US" sz="2000" b="1" dirty="0">
                <a:solidFill>
                  <a:schemeClr val="dk1"/>
                </a:solidFill>
                <a:latin typeface="Arial"/>
                <a:ea typeface="Arial"/>
                <a:cs typeface="Arial"/>
                <a:sym typeface="Arial"/>
              </a:rPr>
              <a:t>Transmission: </a:t>
            </a:r>
            <a:r>
              <a:rPr lang="en-US" sz="2000" dirty="0">
                <a:solidFill>
                  <a:schemeClr val="dk1"/>
                </a:solidFill>
                <a:latin typeface="Arial"/>
                <a:ea typeface="Arial"/>
                <a:cs typeface="Arial"/>
                <a:sym typeface="Arial"/>
              </a:rPr>
              <a:t>$30 billion over 20-years and $9 billion for 2023-2024.</a:t>
            </a:r>
          </a:p>
          <a:p>
            <a:pPr marL="457200" lvl="0" indent="-457200" algn="l" rtl="0">
              <a:spcBef>
                <a:spcPts val="0"/>
              </a:spcBef>
              <a:spcAft>
                <a:spcPts val="0"/>
              </a:spcAft>
              <a:buSzPts val="2000"/>
              <a:buFont typeface="Arial"/>
              <a:buChar char="•"/>
            </a:pPr>
            <a:r>
              <a:rPr lang="en-US" sz="2000" b="1" dirty="0"/>
              <a:t>Wildfire Mitigation Costs: </a:t>
            </a:r>
            <a:r>
              <a:rPr lang="en-US" sz="2000" dirty="0"/>
              <a:t>PG&amp;E was granted over $1 billion (for 2023).</a:t>
            </a:r>
          </a:p>
          <a:p>
            <a:pPr marL="457200" lvl="0" indent="-457200" algn="l" rtl="0">
              <a:spcBef>
                <a:spcPts val="0"/>
              </a:spcBef>
              <a:spcAft>
                <a:spcPts val="0"/>
              </a:spcAft>
              <a:buSzPts val="2000"/>
              <a:buFont typeface="Arial"/>
              <a:buChar char="•"/>
            </a:pPr>
            <a:r>
              <a:rPr lang="en-US" sz="2000" b="1" dirty="0"/>
              <a:t>Wildfire Victim Payouts: </a:t>
            </a:r>
            <a:r>
              <a:rPr lang="en-US" sz="2000" dirty="0"/>
              <a:t>So far for payouts to victims in 2015, 2017, and 2018 PG&amp;E has paid $10 billion and is expected to pay a further $8 billion.</a:t>
            </a:r>
          </a:p>
          <a:p>
            <a:pPr marL="457200" lvl="0" indent="-457200" algn="l" rtl="0">
              <a:spcBef>
                <a:spcPts val="0"/>
              </a:spcBef>
              <a:spcAft>
                <a:spcPts val="0"/>
              </a:spcAft>
              <a:buSzPts val="2000"/>
              <a:buFont typeface="Arial"/>
              <a:buChar char="•"/>
            </a:pPr>
            <a:r>
              <a:rPr lang="en-US" sz="2000" b="1" dirty="0"/>
              <a:t>Wildfire Insurance Costs: </a:t>
            </a:r>
            <a:r>
              <a:rPr lang="en-US" sz="2000" dirty="0"/>
              <a:t>This cost is getting so high (&gt;$1 billion/year) that SCE has chosen so self-insure.</a:t>
            </a:r>
          </a:p>
          <a:p>
            <a:pPr marL="457200" lvl="0" indent="-457200" algn="l" rtl="0">
              <a:spcBef>
                <a:spcPts val="0"/>
              </a:spcBef>
              <a:spcAft>
                <a:spcPts val="0"/>
              </a:spcAft>
              <a:buSzPts val="2000"/>
              <a:buFont typeface="Arial"/>
              <a:buChar char="•"/>
            </a:pPr>
            <a:r>
              <a:rPr lang="en-US" sz="2000" b="1" dirty="0"/>
              <a:t>Undergrounding: </a:t>
            </a:r>
            <a:r>
              <a:rPr lang="en-US" sz="2000" dirty="0"/>
              <a:t>PG&amp;E’s cost to underground 10,000 miles will likely be close to $25 billion.</a:t>
            </a:r>
          </a:p>
          <a:p>
            <a:pPr marL="457200" lvl="0" indent="-457200" algn="l" rtl="0">
              <a:spcBef>
                <a:spcPts val="0"/>
              </a:spcBef>
              <a:spcAft>
                <a:spcPts val="0"/>
              </a:spcAft>
              <a:buSzPts val="2000"/>
              <a:buFont typeface="Arial"/>
              <a:buChar char="•"/>
            </a:pPr>
            <a:r>
              <a:rPr lang="en-US" sz="2000" b="1" dirty="0"/>
              <a:t>Legacy Generation &amp; Nuclear Decommissioning Costs</a:t>
            </a:r>
          </a:p>
          <a:p>
            <a:pPr marL="0" lvl="0" indent="0" algn="l" rtl="0">
              <a:spcBef>
                <a:spcPts val="0"/>
              </a:spcBef>
              <a:spcAft>
                <a:spcPts val="0"/>
              </a:spcAft>
              <a:buSzPts val="2000"/>
              <a:buNone/>
            </a:pPr>
            <a:endParaRPr lang="en-US" sz="2000" dirty="0"/>
          </a:p>
          <a:p>
            <a:pPr marL="457200" lvl="0" indent="-457200" algn="l" rtl="0">
              <a:spcBef>
                <a:spcPts val="0"/>
              </a:spcBef>
              <a:spcAft>
                <a:spcPts val="0"/>
              </a:spcAft>
              <a:buSzPts val="2000"/>
              <a:buFont typeface="Arial"/>
              <a:buChar char="•"/>
            </a:pPr>
            <a:endParaRPr dirty="0"/>
          </a:p>
          <a:p>
            <a:pPr marL="457200" lvl="1" indent="0" algn="l" rtl="0">
              <a:spcBef>
                <a:spcPts val="400"/>
              </a:spcBef>
              <a:spcAft>
                <a:spcPts val="0"/>
              </a:spcAft>
              <a:buSzPts val="2000"/>
              <a:buNone/>
            </a:pPr>
            <a:endParaRPr sz="2000" dirty="0">
              <a:solidFill>
                <a:schemeClr val="dk1"/>
              </a:solidFill>
            </a:endParaRPr>
          </a:p>
        </p:txBody>
      </p:sp>
      <p:graphicFrame>
        <p:nvGraphicFramePr>
          <p:cNvPr id="2" name="Chart 1">
            <a:extLst>
              <a:ext uri="{FF2B5EF4-FFF2-40B4-BE49-F238E27FC236}">
                <a16:creationId xmlns:a16="http://schemas.microsoft.com/office/drawing/2014/main" id="{EAAFE350-46EF-A0CE-9AB3-72051BD6DBEE}"/>
              </a:ext>
            </a:extLst>
          </p:cNvPr>
          <p:cNvGraphicFramePr/>
          <p:nvPr>
            <p:extLst>
              <p:ext uri="{D42A27DB-BD31-4B8C-83A1-F6EECF244321}">
                <p14:modId xmlns:p14="http://schemas.microsoft.com/office/powerpoint/2010/main" val="3244889501"/>
              </p:ext>
            </p:extLst>
          </p:nvPr>
        </p:nvGraphicFramePr>
        <p:xfrm>
          <a:off x="4299164" y="3599703"/>
          <a:ext cx="4950195" cy="275510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997E9844-6EDA-7BCE-40A8-5D1EA1F11FB0}"/>
              </a:ext>
            </a:extLst>
          </p:cNvPr>
          <p:cNvPicPr>
            <a:picLocks noChangeAspect="1"/>
          </p:cNvPicPr>
          <p:nvPr/>
        </p:nvPicPr>
        <p:blipFill>
          <a:blip r:embed="rId4"/>
          <a:stretch>
            <a:fillRect/>
          </a:stretch>
        </p:blipFill>
        <p:spPr>
          <a:xfrm>
            <a:off x="-1" y="3768348"/>
            <a:ext cx="4404523" cy="2417817"/>
          </a:xfrm>
          <a:prstGeom prst="rect">
            <a:avLst/>
          </a:prstGeom>
        </p:spPr>
      </p:pic>
    </p:spTree>
  </p:cSld>
  <p:clrMapOvr>
    <a:masterClrMapping/>
  </p:clrMapOvr>
</p:sld>
</file>

<file path=ppt/theme/theme1.xml><?xml version="1.0" encoding="utf-8"?>
<a:theme xmlns:a="http://schemas.openxmlformats.org/drawingml/2006/main" name="CLEAN-CA DRA 10 March 2011">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2170</Words>
  <Application>Microsoft Office PowerPoint</Application>
  <PresentationFormat>On-screen Show (4:3)</PresentationFormat>
  <Paragraphs>258</Paragraphs>
  <Slides>28</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TimesNewRoman</vt:lpstr>
      <vt:lpstr>CLEAN-CA DRA 10 March 2011</vt:lpstr>
      <vt:lpstr>PowerPoint Presentation</vt:lpstr>
      <vt:lpstr>Conservation, intelligent uses of energy, and long-term rate reform</vt:lpstr>
      <vt:lpstr>CPUC Proceeding (R. 22-07-005)</vt:lpstr>
      <vt:lpstr>Why is a low Fixed Charge the best option?</vt:lpstr>
      <vt:lpstr>What is the value of volumetric rates?</vt:lpstr>
      <vt:lpstr>Methodology behind the Clean Coalition’s proposal pt. 2</vt:lpstr>
      <vt:lpstr>The Clean Coalition’s modest Fixed Charge proposal</vt:lpstr>
      <vt:lpstr>Methodology behind the Clean Coalition’s proposal pt. 1</vt:lpstr>
      <vt:lpstr>Cost drivers leading to increases in electricity rates</vt:lpstr>
      <vt:lpstr>Assessment of Fixed Charge Proposals </vt:lpstr>
      <vt:lpstr>Scope &amp; Approach</vt:lpstr>
      <vt:lpstr>Assumptions</vt:lpstr>
      <vt:lpstr>Home Energy Usage Profiles</vt:lpstr>
      <vt:lpstr>Annual Energy Load Comparison to CEC Baseline </vt:lpstr>
      <vt:lpstr>Results</vt:lpstr>
      <vt:lpstr>SCE Results</vt:lpstr>
      <vt:lpstr>PG&amp;E Results Visually Expanded for All Dwelling Types</vt:lpstr>
      <vt:lpstr>Annual Bill Impacts for Electrification</vt:lpstr>
      <vt:lpstr>Using a Highly Differentiated TOU Instead</vt:lpstr>
      <vt:lpstr>Case Study: CAISO-interconnected solar on the all- time peak usage day (6 September 2022)</vt:lpstr>
      <vt:lpstr>Local Solar is extremely valuable to the grid</vt:lpstr>
      <vt:lpstr>Thank you for listening!</vt:lpstr>
      <vt:lpstr>Backup Slides</vt:lpstr>
      <vt:lpstr>Distribution of Energy Use by Dwelling Type (all IOU)</vt:lpstr>
      <vt:lpstr>Tariff Schedules Used for A</vt:lpstr>
      <vt:lpstr>SDG&amp;E</vt:lpstr>
      <vt:lpstr>PG&amp;E</vt:lpstr>
      <vt:lpstr>Heading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Clatterbuck</dc:creator>
  <cp:lastModifiedBy>Sierra Dall</cp:lastModifiedBy>
  <cp:revision>17</cp:revision>
  <dcterms:created xsi:type="dcterms:W3CDTF">2011-10-27T18:10:48Z</dcterms:created>
  <dcterms:modified xsi:type="dcterms:W3CDTF">2023-12-13T19:43:19Z</dcterms:modified>
</cp:coreProperties>
</file>