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818" r:id="rId2"/>
    <p:sldId id="823" r:id="rId3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915"/>
    <a:srgbClr val="7D5FEB"/>
    <a:srgbClr val="F55968"/>
    <a:srgbClr val="CC99FF"/>
    <a:srgbClr val="009EA8"/>
    <a:srgbClr val="009444"/>
    <a:srgbClr val="0000FF"/>
    <a:srgbClr val="008000"/>
    <a:srgbClr val="99FF99"/>
    <a:srgbClr val="00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9716" autoAdjust="0"/>
  </p:normalViewPr>
  <p:slideViewPr>
    <p:cSldViewPr>
      <p:cViewPr varScale="1">
        <p:scale>
          <a:sx n="130" d="100"/>
          <a:sy n="130" d="100"/>
        </p:scale>
        <p:origin x="119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528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Hintzke" userId="7667c7d0-e23d-439d-b76f-1fcc4db72ac5" providerId="ADAL" clId="{676B6614-FDAF-44A0-8517-C3A2DAA015C3}"/>
    <pc:docChg chg="modSld">
      <pc:chgData name="Jeff Hintzke" userId="7667c7d0-e23d-439d-b76f-1fcc4db72ac5" providerId="ADAL" clId="{676B6614-FDAF-44A0-8517-C3A2DAA015C3}" dt="2024-01-10T17:54:23.401" v="2" actId="6549"/>
      <pc:docMkLst>
        <pc:docMk/>
      </pc:docMkLst>
      <pc:sldChg chg="modSp mod">
        <pc:chgData name="Jeff Hintzke" userId="7667c7d0-e23d-439d-b76f-1fcc4db72ac5" providerId="ADAL" clId="{676B6614-FDAF-44A0-8517-C3A2DAA015C3}" dt="2024-01-10T17:54:23.401" v="2" actId="6549"/>
        <pc:sldMkLst>
          <pc:docMk/>
          <pc:sldMk cId="2363606064" sldId="818"/>
        </pc:sldMkLst>
        <pc:spChg chg="mod">
          <ac:chgData name="Jeff Hintzke" userId="7667c7d0-e23d-439d-b76f-1fcc4db72ac5" providerId="ADAL" clId="{676B6614-FDAF-44A0-8517-C3A2DAA015C3}" dt="2024-01-10T17:54:23.401" v="2" actId="6549"/>
          <ac:spMkLst>
            <pc:docMk/>
            <pc:sldMk cId="2363606064" sldId="818"/>
            <ac:spMk id="2" creationId="{BB74348B-EDE6-4BA8-9CCE-06800C182B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t" anchorCtr="0" compatLnSpc="1">
            <a:prstTxWarp prst="textNoShape">
              <a:avLst/>
            </a:prstTxWarp>
          </a:bodyPr>
          <a:lstStyle>
            <a:lvl1pPr algn="l">
              <a:defRPr sz="1200" b="1"/>
            </a:lvl1pPr>
          </a:lstStyle>
          <a:p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1"/>
            <a:ext cx="3169920" cy="4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96597AAC-2CE3-8848-B6BA-2D5C959E8C3F}" type="datetime1">
              <a:rPr lang="en-US"/>
              <a:pPr/>
              <a:t>1/10/2024</a:t>
            </a:fld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976"/>
            <a:ext cx="3169920" cy="480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b" anchorCtr="0" compatLnSpc="1">
            <a:prstTxWarp prst="textNoShape">
              <a:avLst/>
            </a:prstTxWarp>
          </a:bodyPr>
          <a:lstStyle>
            <a:lvl1pPr algn="l">
              <a:defRPr sz="1200" b="1"/>
            </a:lvl1pPr>
          </a:lstStyle>
          <a:p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976"/>
            <a:ext cx="3169920" cy="480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1B313785-9E4A-7A43-BE47-384B0D2B5A5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62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1"/>
            <a:ext cx="3169920" cy="4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61328FDA-021E-F047-813A-1BF1EA1C3BE7}" type="datetime1">
              <a:rPr lang="en-US"/>
              <a:pPr/>
              <a:t>1/10/2024</a:t>
            </a:fld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1" y="4561313"/>
            <a:ext cx="5364480" cy="432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976"/>
            <a:ext cx="3169920" cy="480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976"/>
            <a:ext cx="3169920" cy="480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6" rIns="96091" bIns="480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0855DBE6-0695-354F-8CA0-C0FE746E461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8023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AutoShape 12" descr="691300720@15072007-1113"/>
          <p:cNvSpPr>
            <a:spLocks noChangeAspect="1" noChangeArrowheads="1"/>
          </p:cNvSpPr>
          <p:nvPr/>
        </p:nvSpPr>
        <p:spPr bwMode="auto">
          <a:xfrm>
            <a:off x="2457450" y="2819400"/>
            <a:ext cx="4229100" cy="1219200"/>
          </a:xfrm>
          <a:prstGeom prst="rect">
            <a:avLst/>
          </a:prstGeo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Rev  15 Sep 2020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DF263-BA15-B940-9E2C-6F2E3A6D912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16150"/>
            <a:ext cx="7772400" cy="1746250"/>
          </a:xfrm>
        </p:spPr>
        <p:txBody>
          <a:bodyPr lIns="45720" tIns="45720" rIns="45720" bIns="45720" anchorCtr="1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965575"/>
            <a:ext cx="6400800" cy="1673225"/>
          </a:xfrm>
        </p:spPr>
        <p:txBody>
          <a:bodyPr lIns="45720" rIns="45720" anchor="ctr" anchorCtr="1"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64780C-3618-4E91-9054-0DE47C1325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66800"/>
            <a:ext cx="3835231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97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8">
          <p15:clr>
            <a:srgbClr val="FBAE40"/>
          </p15:clr>
        </p15:guide>
        <p15:guide id="2" pos="129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 marL="2057400" indent="-228600">
              <a:lnSpc>
                <a:spcPct val="100000"/>
              </a:lnSpc>
              <a:spcBef>
                <a:spcPts val="576"/>
              </a:spcBef>
              <a:buClr>
                <a:schemeClr val="tx2"/>
              </a:buCl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9DAF-F41A-5C44-88C9-6F9AC103EE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9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990600"/>
            <a:ext cx="2286000" cy="5416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990600"/>
            <a:ext cx="6705600" cy="5416550"/>
          </a:xfrm>
        </p:spPr>
        <p:txBody>
          <a:bodyPr vert="eaVert"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 marL="2057400" indent="-228600">
              <a:lnSpc>
                <a:spcPct val="100000"/>
              </a:lnSpc>
              <a:spcBef>
                <a:spcPts val="576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754B0-857C-6746-9304-15987E76196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00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 marL="2057400" indent="-220663">
              <a:lnSpc>
                <a:spcPct val="100000"/>
              </a:lnSpc>
              <a:spcBef>
                <a:spcPts val="576"/>
              </a:spcBef>
              <a:buClr>
                <a:schemeClr val="tx2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D4C5C-4102-444F-8780-12F32670CBC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Rev  15 Sep 2020</a:t>
            </a:r>
          </a:p>
        </p:txBody>
      </p:sp>
    </p:spTree>
    <p:extLst>
      <p:ext uri="{BB962C8B-B14F-4D97-AF65-F5344CB8AC3E}">
        <p14:creationId xmlns:p14="http://schemas.microsoft.com/office/powerpoint/2010/main" val="218079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2F06A-1AE4-AA4B-843D-87EB6E9F97D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8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068388"/>
            <a:ext cx="4265613" cy="5338762"/>
          </a:xfrm>
        </p:spPr>
        <p:txBody>
          <a:bodyPr/>
          <a:lstStyle>
            <a:lvl1pPr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18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 marL="2057400" indent="-228600">
              <a:lnSpc>
                <a:spcPct val="100000"/>
              </a:lnSpc>
              <a:spcBef>
                <a:spcPts val="576"/>
              </a:spcBef>
              <a:buClr>
                <a:schemeClr val="tx2"/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068388"/>
            <a:ext cx="4265612" cy="5338762"/>
          </a:xfrm>
        </p:spPr>
        <p:txBody>
          <a:bodyPr/>
          <a:lstStyle>
            <a:lvl1pPr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18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 marL="2057400" indent="-228600">
              <a:lnSpc>
                <a:spcPct val="100000"/>
              </a:lnSpc>
              <a:spcBef>
                <a:spcPts val="576"/>
              </a:spcBef>
              <a:buClr>
                <a:schemeClr val="tx2"/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46075-FB3A-9E42-9403-9C8B4C2B46D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3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3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 marL="2057400" indent="-228600">
              <a:lnSpc>
                <a:spcPct val="100000"/>
              </a:lnSpc>
              <a:spcBef>
                <a:spcPts val="576"/>
              </a:spcBef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18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 marL="2057400" indent="-228600">
              <a:lnSpc>
                <a:spcPct val="100000"/>
              </a:lnSpc>
              <a:spcBef>
                <a:spcPts val="576"/>
              </a:spcBef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D43EF-4669-8342-89EE-0FDFAD2202F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5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B1FD3-A164-9747-B9A1-A567764A53B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7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FB1B9-7ADE-8540-8DF7-7F799546CCD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8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/>
          <a:lstStyle>
            <a:lvl1pPr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18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 marL="2060575" indent="-228600">
              <a:lnSpc>
                <a:spcPct val="100000"/>
              </a:lnSpc>
              <a:spcBef>
                <a:spcPts val="576"/>
              </a:spcBef>
              <a:buClr>
                <a:schemeClr val="tx2"/>
              </a:buCl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F2DB8-47A5-8F44-9653-A91B526CA1B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3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4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54ACC-3AE0-6D4A-979E-0A5036C9AC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3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Rev  22 Aug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6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8288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1625" y="1068388"/>
            <a:ext cx="8683625" cy="533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1028" name="Picture 5" descr="RightWhite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29688" y="6435725"/>
            <a:ext cx="20637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LeftWhite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48688" y="6435725"/>
            <a:ext cx="20637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1495" name="Line 7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200" dirty="0">
              <a:ea typeface="+mn-ea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48450"/>
            <a:ext cx="685800" cy="209550"/>
          </a:xfrm>
          <a:prstGeom prst="rect">
            <a:avLst/>
          </a:prstGeom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1ECF0E0-E059-794C-8F88-E5788E2FCDB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91400" y="6648450"/>
            <a:ext cx="1066800" cy="209550"/>
          </a:xfrm>
          <a:prstGeom prst="rect">
            <a:avLst/>
          </a:prstGeom>
        </p:spPr>
        <p:txBody>
          <a:bodyPr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Rev  15 Sep 2020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48450"/>
            <a:ext cx="2895600" cy="209550"/>
          </a:xfrm>
          <a:prstGeom prst="rect">
            <a:avLst/>
          </a:prstGeom>
        </p:spPr>
        <p:txBody>
          <a:bodyPr vert="horz" lIns="45720" tIns="45720" rIns="45720" bIns="4572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dirty="0"/>
              <a:t>C O N F I D E N T I A L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264A27-8816-4AA9-8737-29A3E60B68E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6520"/>
            <a:ext cx="2071025" cy="411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4" r:id="rId2"/>
    <p:sldLayoutId id="2147483735" r:id="rId3"/>
    <p:sldLayoutId id="2147483736" r:id="rId4"/>
    <p:sldLayoutId id="2147483737" r:id="rId5"/>
    <p:sldLayoutId id="2147483744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EA8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EA8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EA8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EA8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EA8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EA8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EA8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9EA8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ts val="1440"/>
        </a:spcBef>
        <a:spcAft>
          <a:spcPts val="0"/>
        </a:spcAft>
        <a:buClr>
          <a:schemeClr val="tx2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225425" algn="l" rtl="0" eaLnBrk="1" fontAlgn="base" hangingPunct="1">
        <a:spcBef>
          <a:spcPts val="648"/>
        </a:spcBef>
        <a:spcAft>
          <a:spcPts val="0"/>
        </a:spcAft>
        <a:buClr>
          <a:schemeClr val="tx2"/>
        </a:buClr>
        <a:buFont typeface="Wingdings" charset="0"/>
        <a:buChar char="§"/>
        <a:defRPr sz="1800">
          <a:solidFill>
            <a:schemeClr val="tx1"/>
          </a:solidFill>
          <a:latin typeface="+mn-lt"/>
          <a:ea typeface="ＭＳ Ｐゴシック" charset="0"/>
        </a:defRPr>
      </a:lvl2pPr>
      <a:lvl3pPr marL="1143000" indent="-227013" algn="l" rtl="0" eaLnBrk="1" fontAlgn="base" hangingPunct="1">
        <a:spcBef>
          <a:spcPts val="648"/>
        </a:spcBef>
        <a:spcAft>
          <a:spcPts val="0"/>
        </a:spcAft>
        <a:buClr>
          <a:schemeClr val="tx2"/>
        </a:buClr>
        <a:buFont typeface="Wingdings" charset="0"/>
        <a:buChar char="§"/>
        <a:defRPr sz="1800">
          <a:solidFill>
            <a:schemeClr val="tx1"/>
          </a:solidFill>
          <a:latin typeface="+mn-lt"/>
          <a:ea typeface="ＭＳ Ｐゴシック" charset="0"/>
        </a:defRPr>
      </a:lvl3pPr>
      <a:lvl4pPr marL="1600200" indent="-227013" algn="l" rtl="0" eaLnBrk="1" fontAlgn="base" hangingPunct="1">
        <a:spcBef>
          <a:spcPts val="576"/>
        </a:spcBef>
        <a:spcAft>
          <a:spcPts val="0"/>
        </a:spcAft>
        <a:buClr>
          <a:schemeClr val="tx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452688" indent="-220663" algn="l" rtl="0" eaLnBrk="1" fontAlgn="base" hangingPunct="1">
        <a:lnSpc>
          <a:spcPct val="80000"/>
        </a:lnSpc>
        <a:spcBef>
          <a:spcPct val="5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  <a:ea typeface="ＭＳ Ｐゴシック" charset="0"/>
        </a:defRPr>
      </a:lvl5pPr>
      <a:lvl6pPr marL="2909888" indent="-220663" algn="l" rtl="0" eaLnBrk="1" fontAlgn="base" hangingPunct="1">
        <a:lnSpc>
          <a:spcPct val="80000"/>
        </a:lnSpc>
        <a:spcBef>
          <a:spcPct val="5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6pPr>
      <a:lvl7pPr marL="3367088" indent="-220663" algn="l" rtl="0" eaLnBrk="1" fontAlgn="base" hangingPunct="1">
        <a:lnSpc>
          <a:spcPct val="80000"/>
        </a:lnSpc>
        <a:spcBef>
          <a:spcPct val="5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7pPr>
      <a:lvl8pPr marL="3824288" indent="-220663" algn="l" rtl="0" eaLnBrk="1" fontAlgn="base" hangingPunct="1">
        <a:lnSpc>
          <a:spcPct val="80000"/>
        </a:lnSpc>
        <a:spcBef>
          <a:spcPct val="5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8pPr>
      <a:lvl9pPr marL="4281488" indent="-220663" algn="l" rtl="0" eaLnBrk="1" fontAlgn="base" hangingPunct="1">
        <a:lnSpc>
          <a:spcPct val="80000"/>
        </a:lnSpc>
        <a:spcBef>
          <a:spcPct val="50000"/>
        </a:spcBef>
        <a:spcAft>
          <a:spcPct val="0"/>
        </a:spcAft>
        <a:buClr>
          <a:schemeClr val="accent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4348B-EDE6-4BA8-9CCE-06800C18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err="1"/>
              <a:t>AgriVoltaics</a:t>
            </a:r>
            <a:r>
              <a:rPr lang="en-US" sz="3500" dirty="0"/>
              <a:t>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9C19-C030-4324-B226-14FC41DA8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Soil disturbances should be minimized, especially during construction and decommissioning, and a vegetation and soil management plan should be developed for the lifetime of the solar project.</a:t>
            </a:r>
          </a:p>
          <a:p>
            <a:r>
              <a:rPr lang="en-US" sz="1600" dirty="0"/>
              <a:t>The solar array should not interfere with the continued use of the land beneath the canopy for agricultural purposes.</a:t>
            </a:r>
          </a:p>
          <a:p>
            <a:r>
              <a:rPr lang="en-US" sz="1600" dirty="0"/>
              <a:t>The height and spacing of panels should accommodate crop-specific needs for sunlight , farm machinery, and worker accessibility.</a:t>
            </a:r>
          </a:p>
          <a:p>
            <a:r>
              <a:rPr lang="en-US" sz="1600" dirty="0"/>
              <a:t>Rows between panels should be made as wide as necessary to accommodate the current agricultural use. </a:t>
            </a:r>
          </a:p>
          <a:p>
            <a:r>
              <a:rPr lang="en-US" sz="1600" dirty="0"/>
              <a:t>The need for access to and from the site for vehicles with trailers and other livestock grazing or farming equipment should be considered.</a:t>
            </a:r>
          </a:p>
          <a:p>
            <a:r>
              <a:rPr lang="en-US" sz="1600" dirty="0"/>
              <a:t>Parties should plan for access to water for grazing or vegetation.</a:t>
            </a:r>
          </a:p>
          <a:p>
            <a:r>
              <a:rPr lang="en-US" sz="1600" dirty="0"/>
              <a:t>All dual use plans should be fully implemented and operational for the duration of the solar installation.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7B8B8-9832-4BDB-9E12-B558E5EA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4C5C-4102-444F-8780-12F32670CBC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BAF70-C2E9-42BD-A30D-F93933672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 O N F I D E N T I A L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5F41A6-648E-4E77-8C4E-16AFD0A2783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  15 Sep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0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4348B-EDE6-4BA8-9CCE-06800C18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CT Community Solar Program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9C19-C030-4324-B226-14FC41DA8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Soils must not be disturbed, remain on the farm property, and any necessary fill brought onto the site must be clean fill </a:t>
            </a:r>
          </a:p>
          <a:p>
            <a:r>
              <a:rPr lang="en-US" sz="1600" dirty="0"/>
              <a:t>Avoid soil sterilization and gravel underlayment</a:t>
            </a:r>
          </a:p>
          <a:p>
            <a:r>
              <a:rPr lang="en-US" sz="1600" dirty="0"/>
              <a:t>Installation methods should minimize soil impacts</a:t>
            </a:r>
          </a:p>
          <a:p>
            <a:r>
              <a:rPr lang="en-US" sz="1600" dirty="0"/>
              <a:t>For fixed tilt arrays, the minimum height of the lowest panel point must be 8 feet above ground. For tracking arrays, the minimum height of the panel at its horizontal position should be 10 feet above ground</a:t>
            </a:r>
          </a:p>
          <a:p>
            <a:r>
              <a:rPr lang="en-US" sz="1600" dirty="0"/>
              <a:t>Row width between panels should allow for the continued production of crops, or an approved comparable crop, and accommodate farming equipment to continue agricultural production</a:t>
            </a:r>
          </a:p>
          <a:p>
            <a:r>
              <a:rPr lang="en-US" sz="1600" dirty="0"/>
              <a:t>Must remain active for full 20 year team</a:t>
            </a:r>
          </a:p>
          <a:p>
            <a:r>
              <a:rPr lang="en-US" sz="1600" dirty="0"/>
              <a:t>Require an independent third-party (paid for by developer) to file annual certification with PURA or DEEP that project meets eligibility requirements</a:t>
            </a:r>
          </a:p>
          <a:p>
            <a:r>
              <a:rPr lang="en-US" sz="1600" dirty="0"/>
              <a:t>Must have a on-going research component – including set asides for “control plots”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7B8B8-9832-4BDB-9E12-B558E5EA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D4C5C-4102-444F-8780-12F32670CBC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BAF70-C2E9-42BD-A30D-F93933672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 O N F I D E N T I A L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5F41A6-648E-4E77-8C4E-16AFD0A2783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  15 Sep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991454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- Clean Focus - 2014-10-08 new 220dpi">
  <a:themeElements>
    <a:clrScheme name="Clean Focus Color Palette">
      <a:dk1>
        <a:srgbClr val="000000"/>
      </a:dk1>
      <a:lt1>
        <a:srgbClr val="FFFFFF"/>
      </a:lt1>
      <a:dk2>
        <a:srgbClr val="0069B1"/>
      </a:dk2>
      <a:lt2>
        <a:srgbClr val="F2C03A"/>
      </a:lt2>
      <a:accent1>
        <a:srgbClr val="2EB60E"/>
      </a:accent1>
      <a:accent2>
        <a:srgbClr val="F38915"/>
      </a:accent2>
      <a:accent3>
        <a:srgbClr val="7D5FEB"/>
      </a:accent3>
      <a:accent4>
        <a:srgbClr val="F55968"/>
      </a:accent4>
      <a:accent5>
        <a:srgbClr val="8D6909"/>
      </a:accent5>
      <a:accent6>
        <a:srgbClr val="595959"/>
      </a:accent6>
      <a:hlink>
        <a:srgbClr val="595959"/>
      </a:hlink>
      <a:folHlink>
        <a:srgbClr val="D8D8D8"/>
      </a:folHlink>
    </a:clrScheme>
    <a:fontScheme name="PowerPoint template - 0912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 template - 09121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- 09121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8">
        <a:dk1>
          <a:srgbClr val="000000"/>
        </a:dk1>
        <a:lt1>
          <a:srgbClr val="FFFFFF"/>
        </a:lt1>
        <a:dk2>
          <a:srgbClr val="0033CC"/>
        </a:dk2>
        <a:lt2>
          <a:srgbClr val="003366"/>
        </a:lt2>
        <a:accent1>
          <a:srgbClr val="FF99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E7B95C"/>
        </a:accent6>
        <a:hlink>
          <a:srgbClr val="FFCC66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9">
        <a:dk1>
          <a:srgbClr val="000000"/>
        </a:dk1>
        <a:lt1>
          <a:srgbClr val="FFFFFF"/>
        </a:lt1>
        <a:dk2>
          <a:srgbClr val="0033CC"/>
        </a:dk2>
        <a:lt2>
          <a:srgbClr val="003366"/>
        </a:lt2>
        <a:accent1>
          <a:srgbClr val="66CCFF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E78A2D"/>
        </a:accent6>
        <a:hlink>
          <a:srgbClr val="FF9933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10">
        <a:dk1>
          <a:srgbClr val="000000"/>
        </a:dk1>
        <a:lt1>
          <a:srgbClr val="FFFFFF"/>
        </a:lt1>
        <a:dk2>
          <a:srgbClr val="0033CC"/>
        </a:dk2>
        <a:lt2>
          <a:srgbClr val="003366"/>
        </a:lt2>
        <a:accent1>
          <a:srgbClr val="66CCFF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E7B95C"/>
        </a:accent6>
        <a:hlink>
          <a:srgbClr val="FFCC66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- 091215 11">
        <a:dk1>
          <a:srgbClr val="000000"/>
        </a:dk1>
        <a:lt1>
          <a:srgbClr val="FFFFFF"/>
        </a:lt1>
        <a:dk2>
          <a:srgbClr val="0054A6"/>
        </a:dk2>
        <a:lt2>
          <a:srgbClr val="003366"/>
        </a:lt2>
        <a:accent1>
          <a:srgbClr val="47C4F5"/>
        </a:accent1>
        <a:accent2>
          <a:srgbClr val="F8D047"/>
        </a:accent2>
        <a:accent3>
          <a:srgbClr val="FFFFFF"/>
        </a:accent3>
        <a:accent4>
          <a:srgbClr val="000000"/>
        </a:accent4>
        <a:accent5>
          <a:srgbClr val="B1DEF9"/>
        </a:accent5>
        <a:accent6>
          <a:srgbClr val="E1BC3F"/>
        </a:accent6>
        <a:hlink>
          <a:srgbClr val="F99748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template -  Clean Focus Greenskies - 2020-08-22.potx [Read-Only]" id="{358F500F-B9E8-4BC0-BE4E-80212B4180C9}" vid="{4AB1B175-960F-435E-AD15-9D2E679FC27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10825</TotalTime>
  <Words>332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PPT template - Clean Focus - 2014-10-08 new 220dpi</vt:lpstr>
      <vt:lpstr>AgriVoltaics Best Practices</vt:lpstr>
      <vt:lpstr>CT Community Solar Program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</dc:creator>
  <cp:lastModifiedBy>..</cp:lastModifiedBy>
  <cp:revision>199</cp:revision>
  <dcterms:created xsi:type="dcterms:W3CDTF">2020-08-16T02:28:12Z</dcterms:created>
  <dcterms:modified xsi:type="dcterms:W3CDTF">2024-01-10T18:17:27Z</dcterms:modified>
</cp:coreProperties>
</file>