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8"/>
  </p:notesMasterIdLst>
  <p:sldIdLst>
    <p:sldId id="256" r:id="rId2"/>
    <p:sldId id="1671" r:id="rId3"/>
    <p:sldId id="1666" r:id="rId4"/>
    <p:sldId id="1743" r:id="rId5"/>
    <p:sldId id="1745" r:id="rId6"/>
    <p:sldId id="267" r:id="rId7"/>
    <p:sldId id="1668" r:id="rId8"/>
    <p:sldId id="1750" r:id="rId9"/>
    <p:sldId id="257" r:id="rId10"/>
    <p:sldId id="264" r:id="rId11"/>
    <p:sldId id="1660" r:id="rId12"/>
    <p:sldId id="274" r:id="rId13"/>
    <p:sldId id="1753" r:id="rId14"/>
    <p:sldId id="272" r:id="rId15"/>
    <p:sldId id="1669" r:id="rId16"/>
    <p:sldId id="1661" r:id="rId17"/>
    <p:sldId id="266" r:id="rId18"/>
    <p:sldId id="268" r:id="rId19"/>
    <p:sldId id="269" r:id="rId20"/>
    <p:sldId id="270" r:id="rId21"/>
    <p:sldId id="271" r:id="rId22"/>
    <p:sldId id="1672" r:id="rId23"/>
    <p:sldId id="1330" r:id="rId24"/>
    <p:sldId id="1667" r:id="rId25"/>
    <p:sldId id="1751" r:id="rId26"/>
    <p:sldId id="1752" r:id="rId27"/>
    <p:sldId id="1748" r:id="rId28"/>
    <p:sldId id="326" r:id="rId29"/>
    <p:sldId id="1746" r:id="rId30"/>
    <p:sldId id="1747" r:id="rId31"/>
    <p:sldId id="1742" r:id="rId32"/>
    <p:sldId id="1662" r:id="rId33"/>
    <p:sldId id="1663" r:id="rId34"/>
    <p:sldId id="273" r:id="rId35"/>
    <p:sldId id="1665" r:id="rId36"/>
    <p:sldId id="260" r:id="rId3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gMI25iNRHAxvT7daSXfbIxukCx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79319" autoAdjust="0"/>
  </p:normalViewPr>
  <p:slideViewPr>
    <p:cSldViewPr snapToGrid="0">
      <p:cViewPr varScale="1">
        <p:scale>
          <a:sx n="59" d="100"/>
          <a:sy n="59" d="100"/>
        </p:scale>
        <p:origin x="1516" y="2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50" name="Google Shape;5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 name="Google Shape;5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of renters in California (as of 2020): https://www.latimes.com/california/story/2023-06-07/california-housing-2nd-lowest-rate-of-solo-occupancy-2nd-highest-rate-of-renting</a:t>
            </a:r>
          </a:p>
          <a:p>
            <a:r>
              <a:rPr lang="en-US" dirty="0"/>
              <a:t>California affordable housing plans: https://www.ocregister.com/2023/01/15/most-cities-still-falling-behind-affordable-housing-mandate-state-numbers-show/</a:t>
            </a:r>
          </a:p>
          <a:p>
            <a:r>
              <a:rPr lang="en-US" dirty="0"/>
              <a:t>Rising utility rates </a:t>
            </a:r>
            <a:r>
              <a:rPr lang="en-US"/>
              <a:t>causing housing problems: https://www.kqed.org/news/11970332/rising-utility-costs-compound-californias-housing-crisis</a:t>
            </a:r>
            <a:endParaRPr lang="en-US" dirty="0"/>
          </a:p>
          <a:p>
            <a:r>
              <a:rPr lang="en-US" dirty="0"/>
              <a:t>Affordable Housing in Humboldt County: https://www.ahha-humco.org/newsroom/uncategorized/county-makes-bold-choices-to-address-affordability-and-homelessness-in-newly-adopted-housing-element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7297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https://www.ppic.org/blog/multi-unit-housing-is-becoming-more-common-but-has-low-homeownership-rates/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3388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https://yieldpro.com/2024/01/large-apartment-complexes-account-for-28-percent-of-california-rental-market/#:~:text=Roughly%20three%20eights%20of%20California,the%2039%20percent%20national%20average.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0528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CEC’s Draft 2023 IEPR</a:t>
            </a:r>
          </a:p>
          <a:p>
            <a:endParaRPr lang="en-US" dirty="0"/>
          </a:p>
          <a:p>
            <a:r>
              <a:rPr lang="en-US" dirty="0"/>
              <a:t>“</a:t>
            </a:r>
            <a:r>
              <a:rPr lang="en-US" sz="1800" b="0" i="0" u="none" strike="noStrike" baseline="0" dirty="0">
                <a:solidFill>
                  <a:srgbClr val="000000"/>
                </a:solidFill>
                <a:latin typeface="Tahoma" panose="020B0604030504040204" pitchFamily="34" charset="0"/>
              </a:rPr>
              <a:t>To achieve 100 percent renewable and zero-carbon electricity by 2045, annual solar and wind build rates need to triple compared to the prior decade, and battery storage installation rates need to grow by nearly eightfold relative to </a:t>
            </a:r>
            <a:r>
              <a:rPr lang="en-US" sz="1800" b="0" i="0" u="none" strike="noStrike" baseline="0">
                <a:solidFill>
                  <a:srgbClr val="000000"/>
                </a:solidFill>
                <a:latin typeface="Tahoma" panose="020B0604030504040204" pitchFamily="34" charset="0"/>
              </a:rPr>
              <a:t>2020.“</a:t>
            </a:r>
            <a:endParaRPr lang="en-US" dirty="0"/>
          </a:p>
          <a:p>
            <a:r>
              <a:rPr lang="en-US" sz="1800" b="0" i="0" u="none" strike="noStrike" baseline="0" dirty="0">
                <a:solidFill>
                  <a:srgbClr val="111111"/>
                </a:solidFill>
                <a:latin typeface="Tahoma" panose="020B0604030504040204" pitchFamily="34" charset="0"/>
              </a:rPr>
              <a:t>- CEC, CPUC, CARB. </a:t>
            </a:r>
            <a:r>
              <a:rPr lang="en-US" sz="1800" b="0" i="0" u="none" strike="noStrike" baseline="0" dirty="0">
                <a:solidFill>
                  <a:srgbClr val="0000FF"/>
                </a:solidFill>
                <a:latin typeface="Tahoma" panose="020B0604030504040204" pitchFamily="34" charset="0"/>
              </a:rPr>
              <a:t>2021 SB 100 Joint Agency Report, Achieving 100 Percent Clean Electricity in California: An Initial Assessment, https://efiling.energy.ca.gov/EFiling/GetFile.aspx?tn=237167&amp;DocumentContentId=70349</a:t>
            </a:r>
            <a:r>
              <a:rPr lang="en-US" sz="1800" b="0" i="0" u="none" strike="noStrike" baseline="0" dirty="0">
                <a:solidFill>
                  <a:srgbClr val="111111"/>
                </a:solidFill>
                <a:latin typeface="Tahoma" panose="020B0604030504040204" pitchFamily="34" charset="0"/>
              </a:rPr>
              <a:t>. Referred to as the SB 100 Joint Agency Report.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1214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California Department of Education (GIS Data - Greg Dixon)</a:t>
            </a:r>
          </a:p>
          <a:p>
            <a:r>
              <a:rPr lang="en-US" dirty="0"/>
              <a:t>https://gis.data.ca.gov/datasets/CDEGIS::legislative-districts-in-california-2/explore?layer=0&amp;location=37.113037%2C-119.034808%2C6.10</a:t>
            </a:r>
          </a:p>
        </p:txBody>
      </p:sp>
      <p:sp>
        <p:nvSpPr>
          <p:cNvPr id="4" name="Slide Number Placeholder 3"/>
          <p:cNvSpPr>
            <a:spLocks noGrp="1"/>
          </p:cNvSpPr>
          <p:nvPr>
            <p:ph type="sldNum" sz="quarter" idx="5"/>
          </p:nvPr>
        </p:nvSpPr>
        <p:spPr/>
        <p:txBody>
          <a:bodyPr/>
          <a:lstStyle/>
          <a:p>
            <a:fld id="{C9A47543-1655-42BB-8DB4-4CC8BCD7830D}" type="slidenum">
              <a:rPr lang="en-US" smtClean="0"/>
              <a:t>28</a:t>
            </a:fld>
            <a:endParaRPr lang="en-US"/>
          </a:p>
        </p:txBody>
      </p:sp>
    </p:spTree>
    <p:extLst>
      <p:ext uri="{BB962C8B-B14F-4D97-AF65-F5344CB8AC3E}">
        <p14:creationId xmlns:p14="http://schemas.microsoft.com/office/powerpoint/2010/main" val="3745197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https://clean-coalition.org/wp-content/uploads/2021/09/San-Marcos-High-School-Solar-Microgrid-case-study-10_gy-30-June-2020.pdf</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4483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a:spLocks noGrp="1" noRot="1" noChangeAspect="1"/>
          </p:cNvSpPr>
          <p:nvPr>
            <p:ph type="sldImg" idx="2"/>
          </p:nvPr>
        </p:nvSpPr>
        <p:spPr>
          <a:xfrm>
            <a:off x="1144588"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1" name="Google Shape;81;p5:notes"/>
          <p:cNvSpPr txBox="1">
            <a:spLocks noGrp="1"/>
          </p:cNvSpPr>
          <p:nvPr>
            <p:ph type="body" idx="1"/>
          </p:nvPr>
        </p:nvSpPr>
        <p:spPr>
          <a:xfrm>
            <a:off x="685800" y="4343400"/>
            <a:ext cx="5486400" cy="4114800"/>
          </a:xfrm>
          <a:prstGeom prst="rect">
            <a:avLst/>
          </a:prstGeom>
          <a:noFill/>
          <a:ln>
            <a:noFill/>
          </a:ln>
        </p:spPr>
        <p:txBody>
          <a:bodyPr spcFirstLastPara="1" wrap="square" lIns="91400" tIns="45700" rIns="91400" bIns="45700" anchor="t" anchorCtr="0">
            <a:noAutofit/>
          </a:bodyPr>
          <a:lstStyle/>
          <a:p>
            <a:pPr marL="0" lvl="0" indent="0" algn="l" rtl="0">
              <a:lnSpc>
                <a:spcPct val="90000"/>
              </a:lnSpc>
              <a:spcBef>
                <a:spcPts val="0"/>
              </a:spcBef>
              <a:spcAft>
                <a:spcPts val="0"/>
              </a:spcAft>
              <a:buNone/>
            </a:pPr>
            <a:endParaRPr/>
          </a:p>
        </p:txBody>
      </p:sp>
      <p:sp>
        <p:nvSpPr>
          <p:cNvPr id="82" name="Google Shape;82;p5:notes"/>
          <p:cNvSpPr txBox="1"/>
          <p:nvPr/>
        </p:nvSpPr>
        <p:spPr>
          <a:xfrm>
            <a:off x="3884615" y="8685213"/>
            <a:ext cx="2971800" cy="457200"/>
          </a:xfrm>
          <a:prstGeom prst="rect">
            <a:avLst/>
          </a:prstGeom>
          <a:noFill/>
          <a:ln>
            <a:noFill/>
          </a:ln>
        </p:spPr>
        <p:txBody>
          <a:bodyPr spcFirstLastPara="1" wrap="square" lIns="91400" tIns="45700" rIns="91400"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36</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SoCal News Group Report: https://www.ocregister.com/2023/01/15/most-cities-still-falling-behind-affordable-housing-mandate-state-numbers-show/</a:t>
            </a:r>
          </a:p>
          <a:p>
            <a:r>
              <a:rPr lang="en-US" dirty="0"/>
              <a:t>Breakdown of Report: https://www.dailynews.com/2021/01/31/report-card-how-we-graded-every-city-county-in-california-on-meeting-rhna-housing-permit-goals/</a:t>
            </a:r>
          </a:p>
          <a:p>
            <a:r>
              <a:rPr lang="en-US" dirty="0"/>
              <a:t>Source Data: https://docs.google.com/spreadsheets/d/1J6PeA7s1nwj-du6HM7e1dAxk2PwrzG9AVtveuU3s84I/htmlview</a:t>
            </a:r>
          </a:p>
          <a:p>
            <a:endParaRPr lang="en-US" dirty="0"/>
          </a:p>
          <a:p>
            <a:r>
              <a:rPr lang="en-US" dirty="0"/>
              <a:t>Lawsuit by Attorney General Bonta of La </a:t>
            </a:r>
            <a:r>
              <a:rPr lang="en-US"/>
              <a:t>Canada Flintridge: https://oag.ca.gov/news/press-releases/attorney-general-bonta-governor-newsom-and-california-department-housing-and?utm_medium=email&amp;utm_source=govdelivery</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9231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Socal</a:t>
            </a:r>
            <a:r>
              <a:rPr lang="en-US" dirty="0"/>
              <a:t> Gas gives $150,000 to multi-family builders for putting gas infrastructure in place.</a:t>
            </a:r>
          </a:p>
          <a:p>
            <a:r>
              <a:rPr lang="en-US" dirty="0"/>
              <a:t>https://www.theguardian.com/us-news/2023/dec/21/new-home-builder-contractor-fossil-fuel-utilities-natural-gas</a:t>
            </a:r>
          </a:p>
          <a:p>
            <a:r>
              <a:rPr lang="en-US" dirty="0"/>
              <a:t>Payments for EE over code requirements: https://issuu.com/biasc/docs/bia_online_magazine-april_hr/23</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9405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5050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09" name="Google Shape;10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7744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296617-05CA-4804-A33C-330DE5405121}" type="slidenum">
              <a:rPr lang="en-US" smtClean="0"/>
              <a:t>11</a:t>
            </a:fld>
            <a:endParaRPr lang="en-US"/>
          </a:p>
        </p:txBody>
      </p:sp>
    </p:spTree>
    <p:extLst>
      <p:ext uri="{BB962C8B-B14F-4D97-AF65-F5344CB8AC3E}">
        <p14:creationId xmlns:p14="http://schemas.microsoft.com/office/powerpoint/2010/main" val="1225556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 things that come off the master meter be a little lower and put the Solar Microgrid behind the master meter and before </a:t>
            </a:r>
            <a:r>
              <a:rPr lang="en-US"/>
              <a:t>the rate-level sub-meters </a:t>
            </a:r>
            <a:r>
              <a:rPr lang="en-US" dirty="0"/>
              <a:t>(R 1, 2, and </a:t>
            </a:r>
            <a:r>
              <a:rPr lang="en-US"/>
              <a:t>3).</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2639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bwMode="auto">
          <a:xfrm>
            <a:off x="4008708" y="8893296"/>
            <a:ext cx="3066733" cy="468154"/>
          </a:xfrm>
          <a:prstGeom prst="rect">
            <a:avLst/>
          </a:prstGeom>
          <a:noFill/>
          <a:ln w="9525">
            <a:noFill/>
            <a:miter lim="800000"/>
            <a:headEnd/>
            <a:tailEnd/>
          </a:ln>
        </p:spPr>
        <p:txBody>
          <a:bodyPr lIns="93900" tIns="46950" rIns="93900" bIns="46950" anchor="b"/>
          <a:lstStyle/>
          <a:p>
            <a:pPr algn="r"/>
            <a:fld id="{7EA841E0-2D0D-4211-ACAE-C96B997E0FCF}" type="slidenum">
              <a:rPr lang="en-US" sz="1200">
                <a:latin typeface="Calibri" pitchFamily="34" charset="0"/>
              </a:rPr>
              <a:pPr algn="r"/>
              <a:t>23</a:t>
            </a:fld>
            <a:endParaRPr lang="en-US" sz="1200" dirty="0">
              <a:latin typeface="Calibri" pitchFamily="34" charset="0"/>
            </a:endParaRPr>
          </a:p>
        </p:txBody>
      </p:sp>
    </p:spTree>
    <p:extLst>
      <p:ext uri="{BB962C8B-B14F-4D97-AF65-F5344CB8AC3E}">
        <p14:creationId xmlns:p14="http://schemas.microsoft.com/office/powerpoint/2010/main" val="3299580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2"/>
        <p:cNvGrpSpPr/>
        <p:nvPr/>
      </p:nvGrpSpPr>
      <p:grpSpPr>
        <a:xfrm>
          <a:off x="0" y="0"/>
          <a:ext cx="0" cy="0"/>
          <a:chOff x="0" y="0"/>
          <a:chExt cx="0" cy="0"/>
        </a:xfrm>
      </p:grpSpPr>
      <p:sp>
        <p:nvSpPr>
          <p:cNvPr id="13" name="Google Shape;13;p10"/>
          <p:cNvSpPr/>
          <p:nvPr/>
        </p:nvSpPr>
        <p:spPr>
          <a:xfrm>
            <a:off x="0" y="3124200"/>
            <a:ext cx="9144000" cy="33528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4" name="Google Shape;14;p10"/>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5" name="Google Shape;15;p10"/>
          <p:cNvSpPr txBox="1"/>
          <p:nvPr/>
        </p:nvSpPr>
        <p:spPr>
          <a:xfrm>
            <a:off x="0" y="6488113"/>
            <a:ext cx="5562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95959"/>
                </a:solidFill>
                <a:latin typeface="Arial"/>
                <a:ea typeface="Arial"/>
                <a:cs typeface="Arial"/>
                <a:sym typeface="Arial"/>
              </a:rPr>
              <a:t>Making Clean Local Energy Accessible Now</a:t>
            </a:r>
            <a:endParaRPr/>
          </a:p>
        </p:txBody>
      </p:sp>
      <p:sp>
        <p:nvSpPr>
          <p:cNvPr id="16" name="Google Shape;16;p10"/>
          <p:cNvSpPr txBox="1">
            <a:spLocks noGrp="1"/>
          </p:cNvSpPr>
          <p:nvPr>
            <p:ph type="subTitle" idx="1"/>
          </p:nvPr>
        </p:nvSpPr>
        <p:spPr>
          <a:xfrm>
            <a:off x="990600" y="5300663"/>
            <a:ext cx="7161213" cy="841375"/>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SzPts val="2400"/>
              <a:buFont typeface="Arial"/>
              <a:buNone/>
              <a:defRPr sz="2400">
                <a:solidFill>
                  <a:srgbClr val="595959"/>
                </a:solidFil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9_Title, Text and Chart">
  <p:cSld name="19_Title, Text and Chart">
    <p:spTree>
      <p:nvGrpSpPr>
        <p:cNvPr id="1" name="Shape 17"/>
        <p:cNvGrpSpPr/>
        <p:nvPr/>
      </p:nvGrpSpPr>
      <p:grpSpPr>
        <a:xfrm>
          <a:off x="0" y="0"/>
          <a:ext cx="0" cy="0"/>
          <a:chOff x="0" y="0"/>
          <a:chExt cx="0" cy="0"/>
        </a:xfrm>
      </p:grpSpPr>
      <p:sp>
        <p:nvSpPr>
          <p:cNvPr id="18" name="Google Shape;18;p11"/>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 name="Google Shape;19;p11"/>
          <p:cNvSpPr/>
          <p:nvPr/>
        </p:nvSpPr>
        <p:spPr>
          <a:xfrm>
            <a:off x="0" y="0"/>
            <a:ext cx="7391400" cy="7620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 </a:t>
            </a:r>
            <a:endParaRPr/>
          </a:p>
        </p:txBody>
      </p:sp>
      <p:sp>
        <p:nvSpPr>
          <p:cNvPr id="20" name="Google Shape;20;p11"/>
          <p:cNvSpPr txBox="1"/>
          <p:nvPr/>
        </p:nvSpPr>
        <p:spPr>
          <a:xfrm>
            <a:off x="8331200" y="6492875"/>
            <a:ext cx="6604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rgbClr val="013D21"/>
              </a:solidFill>
              <a:latin typeface="Arial"/>
              <a:ea typeface="Arial"/>
              <a:cs typeface="Arial"/>
              <a:sym typeface="Arial"/>
            </a:endParaRPr>
          </a:p>
        </p:txBody>
      </p:sp>
      <p:sp>
        <p:nvSpPr>
          <p:cNvPr id="21" name="Google Shape;21;p11"/>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400" b="1">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1"/>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Font typeface="Arial"/>
              <a:buChar char="•"/>
              <a:defRPr>
                <a:solidFill>
                  <a:srgbClr val="595959"/>
                </a:solidFill>
                <a:latin typeface="Arial"/>
                <a:ea typeface="Arial"/>
                <a:cs typeface="Arial"/>
                <a:sym typeface="Arial"/>
              </a:defRPr>
            </a:lvl1pPr>
            <a:lvl2pPr marL="914400" lvl="1" indent="-406400" algn="l">
              <a:spcBef>
                <a:spcPts val="560"/>
              </a:spcBef>
              <a:spcAft>
                <a:spcPts val="0"/>
              </a:spcAft>
              <a:buClr>
                <a:schemeClr val="dk1"/>
              </a:buClr>
              <a:buSzPts val="2800"/>
              <a:buFont typeface="Arial"/>
              <a:buChar char="•"/>
              <a:defRPr>
                <a:solidFill>
                  <a:srgbClr val="595959"/>
                </a:solidFill>
                <a:latin typeface="Arial"/>
                <a:ea typeface="Arial"/>
                <a:cs typeface="Arial"/>
                <a:sym typeface="Arial"/>
              </a:defRPr>
            </a:lvl2pPr>
            <a:lvl3pPr marL="1371600" lvl="2" indent="-381000" algn="l">
              <a:spcBef>
                <a:spcPts val="480"/>
              </a:spcBef>
              <a:spcAft>
                <a:spcPts val="0"/>
              </a:spcAft>
              <a:buClr>
                <a:schemeClr val="dk1"/>
              </a:buClr>
              <a:buSzPts val="2400"/>
              <a:buFont typeface="Arial"/>
              <a:buChar char="•"/>
              <a:defRPr>
                <a:solidFill>
                  <a:srgbClr val="595959"/>
                </a:solidFill>
                <a:latin typeface="Arial"/>
                <a:ea typeface="Arial"/>
                <a:cs typeface="Arial"/>
                <a:sym typeface="Arial"/>
              </a:defRPr>
            </a:lvl3pPr>
            <a:lvl4pPr marL="1828800" lvl="3"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4pPr>
            <a:lvl5pPr marL="2286000" lvl="4"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11"/>
          <p:cNvSpPr txBox="1"/>
          <p:nvPr/>
        </p:nvSpPr>
        <p:spPr>
          <a:xfrm>
            <a:off x="0" y="6488113"/>
            <a:ext cx="8331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595959"/>
                </a:solidFill>
                <a:latin typeface="Arial"/>
                <a:ea typeface="Arial"/>
                <a:cs typeface="Arial"/>
                <a:sym typeface="Arial"/>
              </a:rPr>
              <a:t>Making Clean Local Energy Accessible Now						</a:t>
            </a:r>
            <a:endParaRPr/>
          </a:p>
        </p:txBody>
      </p:sp>
      <p:pic>
        <p:nvPicPr>
          <p:cNvPr id="24" name="Google Shape;24;p11"/>
          <p:cNvPicPr preferRelativeResize="0"/>
          <p:nvPr/>
        </p:nvPicPr>
        <p:blipFill rotWithShape="1">
          <a:blip r:embed="rId2">
            <a:alphaModFix/>
          </a:blip>
          <a:srcRect/>
          <a:stretch/>
        </p:blipFill>
        <p:spPr>
          <a:xfrm>
            <a:off x="7513624" y="88490"/>
            <a:ext cx="1477976" cy="62009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2_Title, Text and Chart">
  <p:cSld name="22_Title, Text and Chart">
    <p:spTree>
      <p:nvGrpSpPr>
        <p:cNvPr id="1" name="Shape 25"/>
        <p:cNvGrpSpPr/>
        <p:nvPr/>
      </p:nvGrpSpPr>
      <p:grpSpPr>
        <a:xfrm>
          <a:off x="0" y="0"/>
          <a:ext cx="0" cy="0"/>
          <a:chOff x="0" y="0"/>
          <a:chExt cx="0" cy="0"/>
        </a:xfrm>
      </p:grpSpPr>
      <p:sp>
        <p:nvSpPr>
          <p:cNvPr id="26" name="Google Shape;26;p12"/>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 name="Google Shape;27;p12"/>
          <p:cNvSpPr txBox="1"/>
          <p:nvPr/>
        </p:nvSpPr>
        <p:spPr>
          <a:xfrm>
            <a:off x="0" y="6488113"/>
            <a:ext cx="8229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595959"/>
                </a:solidFill>
                <a:latin typeface="Arial"/>
                <a:ea typeface="Arial"/>
                <a:cs typeface="Arial"/>
                <a:sym typeface="Arial"/>
              </a:rPr>
              <a:t>Making Clean Local </a:t>
            </a:r>
            <a:r>
              <a:rPr lang="en-US" sz="1800">
                <a:solidFill>
                  <a:srgbClr val="595959"/>
                </a:solidFill>
                <a:latin typeface="Arial"/>
                <a:ea typeface="Arial"/>
                <a:cs typeface="Arial"/>
                <a:sym typeface="Arial"/>
              </a:rPr>
              <a:t>Energy</a:t>
            </a:r>
            <a:r>
              <a:rPr lang="en-US" sz="1600">
                <a:solidFill>
                  <a:srgbClr val="595959"/>
                </a:solidFill>
                <a:latin typeface="Arial"/>
                <a:ea typeface="Arial"/>
                <a:cs typeface="Arial"/>
                <a:sym typeface="Arial"/>
              </a:rPr>
              <a:t> Accessible Now						</a:t>
            </a:r>
            <a:endParaRPr sz="1800">
              <a:solidFill>
                <a:srgbClr val="595959"/>
              </a:solidFill>
              <a:latin typeface="Arial"/>
              <a:ea typeface="Arial"/>
              <a:cs typeface="Arial"/>
              <a:sym typeface="Arial"/>
            </a:endParaRPr>
          </a:p>
        </p:txBody>
      </p:sp>
      <p:sp>
        <p:nvSpPr>
          <p:cNvPr id="28" name="Google Shape;28;p12"/>
          <p:cNvSpPr/>
          <p:nvPr/>
        </p:nvSpPr>
        <p:spPr>
          <a:xfrm>
            <a:off x="0" y="0"/>
            <a:ext cx="7391400" cy="7620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 </a:t>
            </a:r>
            <a:endParaRPr/>
          </a:p>
        </p:txBody>
      </p:sp>
      <p:sp>
        <p:nvSpPr>
          <p:cNvPr id="29" name="Google Shape;29;p12"/>
          <p:cNvSpPr txBox="1"/>
          <p:nvPr/>
        </p:nvSpPr>
        <p:spPr>
          <a:xfrm>
            <a:off x="8416636" y="6492875"/>
            <a:ext cx="574964"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rgbClr val="013D21"/>
              </a:solidFill>
              <a:latin typeface="Arial"/>
              <a:ea typeface="Arial"/>
              <a:cs typeface="Arial"/>
              <a:sym typeface="Arial"/>
            </a:endParaRPr>
          </a:p>
        </p:txBody>
      </p:sp>
      <p:sp>
        <p:nvSpPr>
          <p:cNvPr id="30" name="Google Shape;30;p12"/>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400" b="1">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Font typeface="Arial"/>
              <a:buChar char="•"/>
              <a:defRPr>
                <a:solidFill>
                  <a:srgbClr val="595959"/>
                </a:solidFill>
                <a:latin typeface="Arial"/>
                <a:ea typeface="Arial"/>
                <a:cs typeface="Arial"/>
                <a:sym typeface="Arial"/>
              </a:defRPr>
            </a:lvl1pPr>
            <a:lvl2pPr marL="914400" lvl="1" indent="-406400" algn="l">
              <a:spcBef>
                <a:spcPts val="560"/>
              </a:spcBef>
              <a:spcAft>
                <a:spcPts val="0"/>
              </a:spcAft>
              <a:buClr>
                <a:schemeClr val="dk1"/>
              </a:buClr>
              <a:buSzPts val="2800"/>
              <a:buFont typeface="Arial"/>
              <a:buChar char="•"/>
              <a:defRPr>
                <a:solidFill>
                  <a:srgbClr val="595959"/>
                </a:solidFill>
                <a:latin typeface="Arial"/>
                <a:ea typeface="Arial"/>
                <a:cs typeface="Arial"/>
                <a:sym typeface="Arial"/>
              </a:defRPr>
            </a:lvl2pPr>
            <a:lvl3pPr marL="1371600" lvl="2" indent="-381000" algn="l">
              <a:spcBef>
                <a:spcPts val="480"/>
              </a:spcBef>
              <a:spcAft>
                <a:spcPts val="0"/>
              </a:spcAft>
              <a:buClr>
                <a:schemeClr val="dk1"/>
              </a:buClr>
              <a:buSzPts val="2400"/>
              <a:buFont typeface="Arial"/>
              <a:buChar char="•"/>
              <a:defRPr>
                <a:solidFill>
                  <a:srgbClr val="595959"/>
                </a:solidFill>
                <a:latin typeface="Arial"/>
                <a:ea typeface="Arial"/>
                <a:cs typeface="Arial"/>
                <a:sym typeface="Arial"/>
              </a:defRPr>
            </a:lvl3pPr>
            <a:lvl4pPr marL="1828800" lvl="3"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4pPr>
            <a:lvl5pPr marL="2286000" lvl="4"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0_Title, Text and Chart">
  <p:cSld name="20_Title, Text and Chart">
    <p:spTree>
      <p:nvGrpSpPr>
        <p:cNvPr id="1" name="Shape 32"/>
        <p:cNvGrpSpPr/>
        <p:nvPr/>
      </p:nvGrpSpPr>
      <p:grpSpPr>
        <a:xfrm>
          <a:off x="0" y="0"/>
          <a:ext cx="0" cy="0"/>
          <a:chOff x="0" y="0"/>
          <a:chExt cx="0" cy="0"/>
        </a:xfrm>
      </p:grpSpPr>
      <p:sp>
        <p:nvSpPr>
          <p:cNvPr id="33" name="Google Shape;33;p13"/>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 name="Google Shape;34;p13"/>
          <p:cNvSpPr txBox="1"/>
          <p:nvPr/>
        </p:nvSpPr>
        <p:spPr>
          <a:xfrm>
            <a:off x="0" y="6488113"/>
            <a:ext cx="8331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595959"/>
                </a:solidFill>
                <a:latin typeface="Arial"/>
                <a:ea typeface="Arial"/>
                <a:cs typeface="Arial"/>
                <a:sym typeface="Arial"/>
              </a:rPr>
              <a:t>Making Clean Local Energy Accessible Now						</a:t>
            </a:r>
            <a:endParaRPr/>
          </a:p>
        </p:txBody>
      </p:sp>
      <p:sp>
        <p:nvSpPr>
          <p:cNvPr id="35" name="Google Shape;35;p13"/>
          <p:cNvSpPr/>
          <p:nvPr/>
        </p:nvSpPr>
        <p:spPr>
          <a:xfrm>
            <a:off x="0" y="0"/>
            <a:ext cx="7391400" cy="7620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 </a:t>
            </a:r>
            <a:endParaRPr/>
          </a:p>
        </p:txBody>
      </p:sp>
      <p:sp>
        <p:nvSpPr>
          <p:cNvPr id="36" name="Google Shape;36;p13"/>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400" b="1">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3"/>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Font typeface="Arial"/>
              <a:buChar char="•"/>
              <a:defRPr>
                <a:solidFill>
                  <a:srgbClr val="595959"/>
                </a:solidFill>
                <a:latin typeface="Arial"/>
                <a:ea typeface="Arial"/>
                <a:cs typeface="Arial"/>
                <a:sym typeface="Arial"/>
              </a:defRPr>
            </a:lvl1pPr>
            <a:lvl2pPr marL="914400" lvl="1" indent="-406400" algn="l">
              <a:spcBef>
                <a:spcPts val="560"/>
              </a:spcBef>
              <a:spcAft>
                <a:spcPts val="0"/>
              </a:spcAft>
              <a:buClr>
                <a:schemeClr val="dk1"/>
              </a:buClr>
              <a:buSzPts val="2800"/>
              <a:buFont typeface="Arial"/>
              <a:buChar char="•"/>
              <a:defRPr>
                <a:solidFill>
                  <a:srgbClr val="595959"/>
                </a:solidFill>
                <a:latin typeface="Arial"/>
                <a:ea typeface="Arial"/>
                <a:cs typeface="Arial"/>
                <a:sym typeface="Arial"/>
              </a:defRPr>
            </a:lvl2pPr>
            <a:lvl3pPr marL="1371600" lvl="2" indent="-381000" algn="l">
              <a:spcBef>
                <a:spcPts val="480"/>
              </a:spcBef>
              <a:spcAft>
                <a:spcPts val="0"/>
              </a:spcAft>
              <a:buClr>
                <a:schemeClr val="dk1"/>
              </a:buClr>
              <a:buSzPts val="2400"/>
              <a:buFont typeface="Arial"/>
              <a:buChar char="•"/>
              <a:defRPr>
                <a:solidFill>
                  <a:srgbClr val="595959"/>
                </a:solidFill>
                <a:latin typeface="Arial"/>
                <a:ea typeface="Arial"/>
                <a:cs typeface="Arial"/>
                <a:sym typeface="Arial"/>
              </a:defRPr>
            </a:lvl3pPr>
            <a:lvl4pPr marL="1828800" lvl="3"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4pPr>
            <a:lvl5pPr marL="2286000" lvl="4"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8" name="Google Shape;38;p13" descr="Clean Coalition Logo_no tagline_updated_slideshowedit_zf2 yellow_final2.pdf"/>
          <p:cNvPicPr preferRelativeResize="0"/>
          <p:nvPr/>
        </p:nvPicPr>
        <p:blipFill rotWithShape="1">
          <a:blip r:embed="rId2">
            <a:alphaModFix/>
          </a:blip>
          <a:srcRect/>
          <a:stretch/>
        </p:blipFill>
        <p:spPr>
          <a:xfrm>
            <a:off x="7531219" y="46181"/>
            <a:ext cx="1612783" cy="676656"/>
          </a:xfrm>
          <a:prstGeom prst="rect">
            <a:avLst/>
          </a:prstGeom>
          <a:noFill/>
          <a:ln>
            <a:noFill/>
          </a:ln>
        </p:spPr>
      </p:pic>
      <p:sp>
        <p:nvSpPr>
          <p:cNvPr id="39" name="Google Shape;39;p13"/>
          <p:cNvSpPr txBox="1"/>
          <p:nvPr/>
        </p:nvSpPr>
        <p:spPr>
          <a:xfrm>
            <a:off x="8416636" y="6492875"/>
            <a:ext cx="574964"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rgbClr val="013D2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1_Title, Text and Chart">
  <p:cSld name="21_Title, Text and Chart">
    <p:spTree>
      <p:nvGrpSpPr>
        <p:cNvPr id="1" name="Shape 40"/>
        <p:cNvGrpSpPr/>
        <p:nvPr/>
      </p:nvGrpSpPr>
      <p:grpSpPr>
        <a:xfrm>
          <a:off x="0" y="0"/>
          <a:ext cx="0" cy="0"/>
          <a:chOff x="0" y="0"/>
          <a:chExt cx="0" cy="0"/>
        </a:xfrm>
      </p:grpSpPr>
      <p:sp>
        <p:nvSpPr>
          <p:cNvPr id="41" name="Google Shape;41;p14"/>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 name="Google Shape;42;p14"/>
          <p:cNvSpPr/>
          <p:nvPr/>
        </p:nvSpPr>
        <p:spPr>
          <a:xfrm>
            <a:off x="0" y="0"/>
            <a:ext cx="7391400" cy="7620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 </a:t>
            </a:r>
            <a:endParaRPr/>
          </a:p>
        </p:txBody>
      </p:sp>
      <p:sp>
        <p:nvSpPr>
          <p:cNvPr id="43" name="Google Shape;43;p14"/>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400" b="1">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Font typeface="Arial"/>
              <a:buChar char="•"/>
              <a:defRPr>
                <a:solidFill>
                  <a:srgbClr val="595959"/>
                </a:solidFill>
                <a:latin typeface="Arial"/>
                <a:ea typeface="Arial"/>
                <a:cs typeface="Arial"/>
                <a:sym typeface="Arial"/>
              </a:defRPr>
            </a:lvl1pPr>
            <a:lvl2pPr marL="914400" lvl="1" indent="-406400" algn="l">
              <a:spcBef>
                <a:spcPts val="560"/>
              </a:spcBef>
              <a:spcAft>
                <a:spcPts val="0"/>
              </a:spcAft>
              <a:buClr>
                <a:schemeClr val="dk1"/>
              </a:buClr>
              <a:buSzPts val="2800"/>
              <a:buFont typeface="Arial"/>
              <a:buChar char="•"/>
              <a:defRPr>
                <a:solidFill>
                  <a:srgbClr val="595959"/>
                </a:solidFill>
                <a:latin typeface="Arial"/>
                <a:ea typeface="Arial"/>
                <a:cs typeface="Arial"/>
                <a:sym typeface="Arial"/>
              </a:defRPr>
            </a:lvl2pPr>
            <a:lvl3pPr marL="1371600" lvl="2" indent="-381000" algn="l">
              <a:spcBef>
                <a:spcPts val="480"/>
              </a:spcBef>
              <a:spcAft>
                <a:spcPts val="0"/>
              </a:spcAft>
              <a:buClr>
                <a:schemeClr val="dk1"/>
              </a:buClr>
              <a:buSzPts val="2400"/>
              <a:buFont typeface="Arial"/>
              <a:buChar char="•"/>
              <a:defRPr>
                <a:solidFill>
                  <a:srgbClr val="595959"/>
                </a:solidFill>
                <a:latin typeface="Arial"/>
                <a:ea typeface="Arial"/>
                <a:cs typeface="Arial"/>
                <a:sym typeface="Arial"/>
              </a:defRPr>
            </a:lvl3pPr>
            <a:lvl4pPr marL="1828800" lvl="3"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4pPr>
            <a:lvl5pPr marL="2286000" lvl="4"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 name="Google Shape;45;p14"/>
          <p:cNvSpPr txBox="1"/>
          <p:nvPr/>
        </p:nvSpPr>
        <p:spPr>
          <a:xfrm>
            <a:off x="0" y="6488113"/>
            <a:ext cx="8331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595959"/>
                </a:solidFill>
                <a:latin typeface="Arial"/>
                <a:ea typeface="Arial"/>
                <a:cs typeface="Arial"/>
                <a:sym typeface="Arial"/>
              </a:rPr>
              <a:t>Making Clean Local Energy Accessible Now</a:t>
            </a:r>
            <a:r>
              <a:rPr lang="en-US" sz="1600">
                <a:solidFill>
                  <a:srgbClr val="595959"/>
                </a:solidFill>
                <a:latin typeface="Arial"/>
                <a:ea typeface="Arial"/>
                <a:cs typeface="Arial"/>
                <a:sym typeface="Arial"/>
              </a:rPr>
              <a:t>						</a:t>
            </a:r>
            <a:endParaRPr/>
          </a:p>
        </p:txBody>
      </p:sp>
      <p:pic>
        <p:nvPicPr>
          <p:cNvPr id="46" name="Google Shape;46;p14" descr="Clean Coalition Logo_no tagline_updated_slideshowedit_zf2 yellow_final2.pdf"/>
          <p:cNvPicPr preferRelativeResize="0"/>
          <p:nvPr/>
        </p:nvPicPr>
        <p:blipFill rotWithShape="1">
          <a:blip r:embed="rId2">
            <a:alphaModFix/>
          </a:blip>
          <a:srcRect/>
          <a:stretch/>
        </p:blipFill>
        <p:spPr>
          <a:xfrm>
            <a:off x="7531219" y="46181"/>
            <a:ext cx="1612783" cy="676656"/>
          </a:xfrm>
          <a:prstGeom prst="rect">
            <a:avLst/>
          </a:prstGeom>
          <a:noFill/>
          <a:ln>
            <a:noFill/>
          </a:ln>
        </p:spPr>
      </p:pic>
      <p:sp>
        <p:nvSpPr>
          <p:cNvPr id="47" name="Google Shape;47;p14"/>
          <p:cNvSpPr txBox="1"/>
          <p:nvPr/>
        </p:nvSpPr>
        <p:spPr>
          <a:xfrm>
            <a:off x="8416636" y="6492875"/>
            <a:ext cx="574964"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rgbClr val="013D2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4E605-9197-4F44-8769-529F8B18EF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E750FB-66C9-4989-952C-3F02C286A6C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0841FB-1F50-4A0C-8AA2-44FB1EC24C40}"/>
              </a:ext>
            </a:extLst>
          </p:cNvPr>
          <p:cNvSpPr>
            <a:spLocks noGrp="1"/>
          </p:cNvSpPr>
          <p:nvPr>
            <p:ph type="dt" sz="half" idx="10"/>
          </p:nvPr>
        </p:nvSpPr>
        <p:spPr/>
        <p:txBody>
          <a:bodyPr/>
          <a:lstStyle/>
          <a:p>
            <a:fld id="{0606110B-0C75-41D6-A74F-0299FDA64CD5}" type="datetimeFigureOut">
              <a:rPr lang="en-US" smtClean="0"/>
              <a:t>2/28/2024</a:t>
            </a:fld>
            <a:endParaRPr lang="en-US"/>
          </a:p>
        </p:txBody>
      </p:sp>
      <p:sp>
        <p:nvSpPr>
          <p:cNvPr id="5" name="Footer Placeholder 4">
            <a:extLst>
              <a:ext uri="{FF2B5EF4-FFF2-40B4-BE49-F238E27FC236}">
                <a16:creationId xmlns:a16="http://schemas.microsoft.com/office/drawing/2014/main" id="{9B8A6640-8B37-4727-9ABB-8429B43A5E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2D607-8558-4E67-913D-FEA0B30688C3}"/>
              </a:ext>
            </a:extLst>
          </p:cNvPr>
          <p:cNvSpPr>
            <a:spLocks noGrp="1"/>
          </p:cNvSpPr>
          <p:nvPr>
            <p:ph type="sldNum" sz="quarter" idx="12"/>
          </p:nvPr>
        </p:nvSpPr>
        <p:spPr/>
        <p:txBody>
          <a:bodyPr/>
          <a:lstStyle/>
          <a:p>
            <a:fld id="{06747864-3975-4661-A67F-1F52FFC2B016}" type="slidenum">
              <a:rPr lang="en-US" smtClean="0"/>
              <a:t>‹#›</a:t>
            </a:fld>
            <a:endParaRPr lang="en-US"/>
          </a:p>
        </p:txBody>
      </p:sp>
    </p:spTree>
    <p:extLst>
      <p:ext uri="{BB962C8B-B14F-4D97-AF65-F5344CB8AC3E}">
        <p14:creationId xmlns:p14="http://schemas.microsoft.com/office/powerpoint/2010/main" val="17207086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381000" y="0"/>
            <a:ext cx="5257800" cy="73183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4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6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6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6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600" b="1" i="0" u="none" strike="noStrike" cap="none">
                <a:solidFill>
                  <a:schemeClr val="dk2"/>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rgbClr val="33CC33"/>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rgbClr val="66FF33"/>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
          <p:cNvSpPr txBox="1"/>
          <p:nvPr/>
        </p:nvSpPr>
        <p:spPr>
          <a:xfrm>
            <a:off x="-76200" y="1839796"/>
            <a:ext cx="9220200" cy="20312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i="0" u="none" strike="noStrike" cap="none" dirty="0">
                <a:solidFill>
                  <a:schemeClr val="tx1"/>
                </a:solidFill>
                <a:latin typeface="Helvetica Neue"/>
                <a:ea typeface="Helvetica Neue"/>
                <a:cs typeface="Helvetica Neue"/>
                <a:sym typeface="Helvetica Neue"/>
              </a:rPr>
              <a:t>SB 1148: Allowing Master Metering is critical for provisioning solar-driven resilience and economic optimization to Multi-Unit Housing (MUH) facilities.</a:t>
            </a:r>
          </a:p>
          <a:p>
            <a:pPr marL="0" marR="0" lvl="0" indent="0" algn="ctr" rtl="0">
              <a:spcBef>
                <a:spcPts val="0"/>
              </a:spcBef>
              <a:spcAft>
                <a:spcPts val="0"/>
              </a:spcAft>
              <a:buNone/>
            </a:pPr>
            <a:r>
              <a:rPr lang="en-US" sz="2600" b="1" i="0" u="none" strike="noStrike" cap="none" dirty="0">
                <a:solidFill>
                  <a:schemeClr val="tx1"/>
                </a:solidFill>
                <a:latin typeface="Helvetica Neue"/>
                <a:ea typeface="Helvetica Neue"/>
                <a:cs typeface="Helvetica Neue"/>
                <a:sym typeface="Helvetica Neue"/>
              </a:rPr>
              <a:t> </a:t>
            </a:r>
            <a:r>
              <a:rPr lang="en-US" sz="2200" dirty="0">
                <a:solidFill>
                  <a:schemeClr val="lt1"/>
                </a:solidFill>
                <a:latin typeface="Helvetica Neue"/>
                <a:ea typeface="Helvetica Neue"/>
                <a:cs typeface="Helvetica Neue"/>
                <a:sym typeface="Helvetica Neue"/>
              </a:rPr>
              <a:t>California must eliminate the existing statute that requires a utility grade meter for all residences, including for each unit in MUH facilities. </a:t>
            </a:r>
            <a:endParaRPr sz="2200" b="0" i="0" u="none" strike="noStrike" cap="none" dirty="0">
              <a:solidFill>
                <a:schemeClr val="dk1"/>
              </a:solidFill>
              <a:latin typeface="Helvetica Neue"/>
              <a:ea typeface="Helvetica Neue"/>
              <a:cs typeface="Helvetica Neue"/>
              <a:sym typeface="Helvetica Neue"/>
            </a:endParaRPr>
          </a:p>
        </p:txBody>
      </p:sp>
      <p:pic>
        <p:nvPicPr>
          <p:cNvPr id="54" name="Google Shape;54;p1" descr="Clean Coalition Logo_no tagline_updated yellow.eps"/>
          <p:cNvPicPr preferRelativeResize="0"/>
          <p:nvPr/>
        </p:nvPicPr>
        <p:blipFill rotWithShape="1">
          <a:blip r:embed="rId3">
            <a:alphaModFix/>
          </a:blip>
          <a:srcRect/>
          <a:stretch/>
        </p:blipFill>
        <p:spPr>
          <a:xfrm>
            <a:off x="1726776" y="484305"/>
            <a:ext cx="5709752" cy="850165"/>
          </a:xfrm>
          <a:prstGeom prst="rect">
            <a:avLst/>
          </a:prstGeom>
          <a:noFill/>
          <a:ln>
            <a:noFill/>
          </a:ln>
        </p:spPr>
      </p:pic>
      <p:sp>
        <p:nvSpPr>
          <p:cNvPr id="55" name="Google Shape;55;p1"/>
          <p:cNvSpPr txBox="1"/>
          <p:nvPr/>
        </p:nvSpPr>
        <p:spPr>
          <a:xfrm>
            <a:off x="6786390" y="6469964"/>
            <a:ext cx="2332895" cy="36929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0" i="0" u="none" strike="noStrike" cap="none" dirty="0">
                <a:solidFill>
                  <a:srgbClr val="595959"/>
                </a:solidFill>
                <a:latin typeface="Arial"/>
                <a:ea typeface="Arial"/>
                <a:cs typeface="Arial"/>
                <a:sym typeface="Arial"/>
              </a:rPr>
              <a:t>27 February 2024</a:t>
            </a:r>
            <a:endParaRPr dirty="0"/>
          </a:p>
        </p:txBody>
      </p:sp>
      <p:sp>
        <p:nvSpPr>
          <p:cNvPr id="56" name="Google Shape;56;p1"/>
          <p:cNvSpPr txBox="1"/>
          <p:nvPr/>
        </p:nvSpPr>
        <p:spPr>
          <a:xfrm>
            <a:off x="4675414" y="4554989"/>
            <a:ext cx="4562348" cy="15696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dirty="0">
                <a:solidFill>
                  <a:schemeClr val="lt1"/>
                </a:solidFill>
                <a:latin typeface="Arial"/>
                <a:ea typeface="Arial"/>
                <a:cs typeface="Arial"/>
                <a:sym typeface="Arial"/>
              </a:rPr>
              <a:t>Ben Schwartz</a:t>
            </a:r>
            <a:endParaRPr sz="2400" dirty="0"/>
          </a:p>
          <a:p>
            <a:pPr marL="0" marR="0" lvl="0" indent="0" algn="ctr" rtl="0">
              <a:spcBef>
                <a:spcPts val="0"/>
              </a:spcBef>
              <a:spcAft>
                <a:spcPts val="0"/>
              </a:spcAft>
              <a:buNone/>
            </a:pPr>
            <a:r>
              <a:rPr lang="en-US" sz="1800" dirty="0">
                <a:solidFill>
                  <a:schemeClr val="lt1"/>
                </a:solidFill>
              </a:rPr>
              <a:t>Policy Manager</a:t>
            </a:r>
            <a:endParaRPr sz="1800" dirty="0"/>
          </a:p>
          <a:p>
            <a:pPr marL="0" marR="0" lvl="0" indent="0" algn="ctr" rtl="0">
              <a:spcBef>
                <a:spcPts val="0"/>
              </a:spcBef>
              <a:spcAft>
                <a:spcPts val="0"/>
              </a:spcAft>
              <a:buNone/>
            </a:pPr>
            <a:r>
              <a:rPr lang="en-US" sz="1800" dirty="0">
                <a:solidFill>
                  <a:schemeClr val="lt1"/>
                </a:solidFill>
                <a:latin typeface="Arial"/>
                <a:ea typeface="Arial"/>
                <a:cs typeface="Arial"/>
                <a:sym typeface="Arial"/>
              </a:rPr>
              <a:t>Clean Coalition</a:t>
            </a:r>
            <a:endParaRPr sz="1800" dirty="0"/>
          </a:p>
          <a:p>
            <a:pPr marL="0" marR="0" lvl="0" indent="0" algn="ctr" rtl="0">
              <a:spcBef>
                <a:spcPts val="0"/>
              </a:spcBef>
              <a:spcAft>
                <a:spcPts val="0"/>
              </a:spcAft>
              <a:buNone/>
            </a:pPr>
            <a:r>
              <a:rPr lang="en-US" sz="1800" dirty="0">
                <a:solidFill>
                  <a:schemeClr val="lt1"/>
                </a:solidFill>
              </a:rPr>
              <a:t>626</a:t>
            </a:r>
            <a:r>
              <a:rPr lang="en-US" sz="1800" dirty="0">
                <a:solidFill>
                  <a:schemeClr val="lt1"/>
                </a:solidFill>
                <a:latin typeface="Arial"/>
                <a:ea typeface="Arial"/>
                <a:cs typeface="Arial"/>
                <a:sym typeface="Arial"/>
              </a:rPr>
              <a:t>-232-7573 mobile</a:t>
            </a:r>
            <a:endParaRPr sz="1800" dirty="0"/>
          </a:p>
          <a:p>
            <a:pPr marL="0" marR="0" lvl="0" indent="0" algn="ctr" rtl="0">
              <a:spcBef>
                <a:spcPts val="0"/>
              </a:spcBef>
              <a:spcAft>
                <a:spcPts val="0"/>
              </a:spcAft>
              <a:buNone/>
            </a:pPr>
            <a:r>
              <a:rPr lang="en-US" sz="1800" dirty="0">
                <a:solidFill>
                  <a:schemeClr val="lt1"/>
                </a:solidFill>
              </a:rPr>
              <a:t>ben</a:t>
            </a:r>
            <a:r>
              <a:rPr lang="en-US" sz="1800" dirty="0">
                <a:solidFill>
                  <a:schemeClr val="lt1"/>
                </a:solidFill>
                <a:latin typeface="Arial"/>
                <a:ea typeface="Arial"/>
                <a:cs typeface="Arial"/>
                <a:sym typeface="Arial"/>
              </a:rPr>
              <a:t>@clean-coalition.org</a:t>
            </a:r>
            <a:endParaRPr sz="1800" dirty="0">
              <a:solidFill>
                <a:schemeClr val="lt1"/>
              </a:solidFill>
              <a:latin typeface="Arial"/>
              <a:ea typeface="Arial"/>
              <a:cs typeface="Arial"/>
              <a:sym typeface="Arial"/>
            </a:endParaRPr>
          </a:p>
        </p:txBody>
      </p:sp>
      <p:sp>
        <p:nvSpPr>
          <p:cNvPr id="2" name="Google Shape;56;p1">
            <a:extLst>
              <a:ext uri="{FF2B5EF4-FFF2-40B4-BE49-F238E27FC236}">
                <a16:creationId xmlns:a16="http://schemas.microsoft.com/office/drawing/2014/main" id="{8D879FD9-778B-3B09-F802-AF5E09D3A98E}"/>
              </a:ext>
            </a:extLst>
          </p:cNvPr>
          <p:cNvSpPr txBox="1"/>
          <p:nvPr/>
        </p:nvSpPr>
        <p:spPr>
          <a:xfrm>
            <a:off x="357448" y="4554989"/>
            <a:ext cx="3311038" cy="15696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chemeClr val="lt1"/>
                </a:solidFill>
                <a:latin typeface="Arial"/>
                <a:ea typeface="Arial"/>
                <a:cs typeface="Arial"/>
                <a:sym typeface="Arial"/>
              </a:rPr>
              <a:t>Craig Lewis</a:t>
            </a:r>
            <a:endParaRPr sz="2400" dirty="0"/>
          </a:p>
          <a:p>
            <a:pPr marL="0" marR="0" lvl="0" indent="0" algn="ctr" rtl="0">
              <a:spcBef>
                <a:spcPts val="0"/>
              </a:spcBef>
              <a:spcAft>
                <a:spcPts val="0"/>
              </a:spcAft>
              <a:buNone/>
            </a:pPr>
            <a:r>
              <a:rPr lang="en-US" sz="1800" dirty="0">
                <a:solidFill>
                  <a:schemeClr val="lt1"/>
                </a:solidFill>
              </a:rPr>
              <a:t>Founder &amp; Executive Director </a:t>
            </a:r>
            <a:endParaRPr sz="1800" dirty="0"/>
          </a:p>
          <a:p>
            <a:pPr marL="0" marR="0" lvl="0" indent="0" algn="ctr" rtl="0">
              <a:spcBef>
                <a:spcPts val="0"/>
              </a:spcBef>
              <a:spcAft>
                <a:spcPts val="0"/>
              </a:spcAft>
              <a:buNone/>
            </a:pPr>
            <a:r>
              <a:rPr lang="en-US" sz="1800" dirty="0">
                <a:solidFill>
                  <a:schemeClr val="lt1"/>
                </a:solidFill>
                <a:latin typeface="Arial"/>
                <a:ea typeface="Arial"/>
                <a:cs typeface="Arial"/>
                <a:sym typeface="Arial"/>
              </a:rPr>
              <a:t>Clean Coalition</a:t>
            </a:r>
            <a:endParaRPr sz="1800" dirty="0"/>
          </a:p>
          <a:p>
            <a:pPr marL="0" marR="0" lvl="0" indent="0" algn="ctr" rtl="0">
              <a:spcBef>
                <a:spcPts val="0"/>
              </a:spcBef>
              <a:spcAft>
                <a:spcPts val="0"/>
              </a:spcAft>
              <a:buNone/>
            </a:pPr>
            <a:r>
              <a:rPr lang="en-US" sz="1800" dirty="0">
                <a:solidFill>
                  <a:schemeClr val="lt1"/>
                </a:solidFill>
              </a:rPr>
              <a:t>650-796-2353</a:t>
            </a:r>
            <a:r>
              <a:rPr lang="en-US" sz="1800" dirty="0">
                <a:solidFill>
                  <a:schemeClr val="lt1"/>
                </a:solidFill>
                <a:latin typeface="Arial"/>
                <a:ea typeface="Arial"/>
                <a:cs typeface="Arial"/>
                <a:sym typeface="Arial"/>
              </a:rPr>
              <a:t> mobile</a:t>
            </a:r>
            <a:endParaRPr sz="1800" dirty="0"/>
          </a:p>
          <a:p>
            <a:pPr marL="0" marR="0" lvl="0" indent="0" algn="ctr" rtl="0">
              <a:spcBef>
                <a:spcPts val="0"/>
              </a:spcBef>
              <a:spcAft>
                <a:spcPts val="0"/>
              </a:spcAft>
              <a:buNone/>
            </a:pPr>
            <a:r>
              <a:rPr lang="en-US" sz="1800" dirty="0">
                <a:solidFill>
                  <a:schemeClr val="lt1"/>
                </a:solidFill>
              </a:rPr>
              <a:t>craig</a:t>
            </a:r>
            <a:r>
              <a:rPr lang="en-US" sz="1800" dirty="0">
                <a:solidFill>
                  <a:schemeClr val="lt1"/>
                </a:solidFill>
                <a:latin typeface="Arial"/>
                <a:ea typeface="Arial"/>
                <a:cs typeface="Arial"/>
                <a:sym typeface="Arial"/>
              </a:rPr>
              <a:t>@clean-coalition.org</a:t>
            </a:r>
            <a:endParaRPr sz="1800" dirty="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18F02-6CD0-3154-9DD2-2AF4DAEE56B4}"/>
              </a:ext>
            </a:extLst>
          </p:cNvPr>
          <p:cNvSpPr>
            <a:spLocks noGrp="1"/>
          </p:cNvSpPr>
          <p:nvPr>
            <p:ph type="title"/>
          </p:nvPr>
        </p:nvSpPr>
        <p:spPr/>
        <p:txBody>
          <a:bodyPr>
            <a:normAutofit/>
          </a:bodyPr>
          <a:lstStyle/>
          <a:p>
            <a:r>
              <a:rPr lang="en-US" sz="2000" dirty="0"/>
              <a:t>Existing limits make a chaotic/complicated design the only way to achieve the CEC-grant requirements for BERMUS</a:t>
            </a:r>
          </a:p>
        </p:txBody>
      </p:sp>
      <p:sp>
        <p:nvSpPr>
          <p:cNvPr id="6" name="TextBox 5">
            <a:extLst>
              <a:ext uri="{FF2B5EF4-FFF2-40B4-BE49-F238E27FC236}">
                <a16:creationId xmlns:a16="http://schemas.microsoft.com/office/drawing/2014/main" id="{5D5F9833-D279-A080-634E-9A1658D454E3}"/>
              </a:ext>
            </a:extLst>
          </p:cNvPr>
          <p:cNvSpPr txBox="1"/>
          <p:nvPr/>
        </p:nvSpPr>
        <p:spPr>
          <a:xfrm>
            <a:off x="0" y="762000"/>
            <a:ext cx="8860536" cy="1692771"/>
          </a:xfrm>
          <a:prstGeom prst="rect">
            <a:avLst/>
          </a:prstGeom>
          <a:noFill/>
        </p:spPr>
        <p:txBody>
          <a:bodyPr wrap="square" rtlCol="0">
            <a:spAutoFit/>
          </a:bodyPr>
          <a:lstStyle/>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Note the need for both a BTM NEM array (Solar Microgrid for the non-residential loads) and a FOM VNEM array to financially benefit the residential loads.</a:t>
            </a:r>
          </a:p>
          <a:p>
            <a:pPr marL="285750" indent="-285750" rtl="0" fontAlgn="base">
              <a:spcBef>
                <a:spcPts val="0"/>
              </a:spcBef>
              <a:spcAft>
                <a:spcPts val="0"/>
              </a:spcAft>
              <a:buFont typeface="Arial" panose="020B0604020202020204" pitchFamily="34" charset="0"/>
              <a:buChar char="•"/>
            </a:pPr>
            <a:r>
              <a:rPr lang="en-US" sz="1800" i="1" strike="noStrike" dirty="0">
                <a:solidFill>
                  <a:srgbClr val="000000"/>
                </a:solidFill>
                <a:effectLst/>
                <a:highlight>
                  <a:srgbClr val="C0C0C0"/>
                </a:highlight>
                <a:latin typeface="Arial" panose="020B0604020202020204" pitchFamily="34" charset="0"/>
              </a:rPr>
              <a:t>Complicated wiring </a:t>
            </a:r>
            <a:r>
              <a:rPr lang="en-US" sz="1800" i="1" dirty="0">
                <a:highlight>
                  <a:srgbClr val="C0C0C0"/>
                </a:highlight>
                <a:latin typeface="Arial" panose="020B0604020202020204" pitchFamily="34" charset="0"/>
              </a:rPr>
              <a:t>+</a:t>
            </a:r>
            <a:r>
              <a:rPr lang="en-US" sz="1800" i="1" strike="noStrike" dirty="0">
                <a:solidFill>
                  <a:srgbClr val="000000"/>
                </a:solidFill>
                <a:effectLst/>
                <a:highlight>
                  <a:srgbClr val="C0C0C0"/>
                </a:highlight>
                <a:latin typeface="Arial" panose="020B0604020202020204" pitchFamily="34" charset="0"/>
              </a:rPr>
              <a:t> load management for common loads and residential loads. Critical loads (e.g., fridge, </a:t>
            </a:r>
            <a:r>
              <a:rPr lang="en-US" sz="1800" i="1" strike="noStrike" dirty="0" err="1">
                <a:solidFill>
                  <a:srgbClr val="000000"/>
                </a:solidFill>
                <a:effectLst/>
                <a:highlight>
                  <a:srgbClr val="C0C0C0"/>
                </a:highlight>
                <a:latin typeface="Arial" panose="020B0604020202020204" pitchFamily="34" charset="0"/>
              </a:rPr>
              <a:t>Wifi</a:t>
            </a:r>
            <a:r>
              <a:rPr lang="en-US" sz="1800" i="1" strike="noStrike" dirty="0">
                <a:solidFill>
                  <a:srgbClr val="000000"/>
                </a:solidFill>
                <a:effectLst/>
                <a:highlight>
                  <a:srgbClr val="C0C0C0"/>
                </a:highlight>
                <a:latin typeface="Arial" panose="020B0604020202020204" pitchFamily="34" charset="0"/>
              </a:rPr>
              <a:t>, etc.…) are wired to common meters to provide resilience during outages.</a:t>
            </a:r>
          </a:p>
          <a:p>
            <a:pPr marL="285750"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F56F6FEF-6241-C60A-E96A-C56ED69D5DB0}"/>
              </a:ext>
            </a:extLst>
          </p:cNvPr>
          <p:cNvSpPr txBox="1"/>
          <p:nvPr/>
        </p:nvSpPr>
        <p:spPr>
          <a:xfrm>
            <a:off x="0" y="2140327"/>
            <a:ext cx="3282696" cy="4462760"/>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Arial" panose="020B0604020202020204" pitchFamily="34" charset="0"/>
              </a:rPr>
              <a:t>Solar microgrid behind the Common Meter allows resilience for the HVAC, fridges, </a:t>
            </a:r>
            <a:r>
              <a:rPr lang="en-US" sz="1800" dirty="0" err="1">
                <a:latin typeface="Arial" panose="020B0604020202020204" pitchFamily="34" charset="0"/>
              </a:rPr>
              <a:t>Wifi</a:t>
            </a:r>
            <a:r>
              <a:rPr lang="en-US" sz="1800" dirty="0">
                <a:latin typeface="Arial" panose="020B0604020202020204" pitchFamily="34" charset="0"/>
              </a:rPr>
              <a:t>, and a plug load.</a:t>
            </a:r>
          </a:p>
          <a:p>
            <a:pPr marL="285750" indent="-285750">
              <a:buFont typeface="Arial" panose="020B0604020202020204" pitchFamily="34" charset="0"/>
              <a:buChar char="•"/>
            </a:pPr>
            <a:r>
              <a:rPr lang="en-US" sz="1800" b="0" i="1" u="none" strike="noStrike" dirty="0">
                <a:solidFill>
                  <a:srgbClr val="000000"/>
                </a:solidFill>
                <a:effectLst/>
                <a:highlight>
                  <a:srgbClr val="C0C0C0"/>
                </a:highlight>
                <a:latin typeface="Arial" panose="020B0604020202020204" pitchFamily="34" charset="0"/>
              </a:rPr>
              <a:t>Unable to fully optimize energy at the site (in the way we want to) from both a technical and economic perspective.</a:t>
            </a:r>
          </a:p>
          <a:p>
            <a:pPr marL="285750" indent="-285750">
              <a:buFont typeface="Arial" panose="020B0604020202020204" pitchFamily="34" charset="0"/>
              <a:buChar char="•"/>
            </a:pPr>
            <a:r>
              <a:rPr lang="en-US" sz="1800" b="0" i="0" u="none" strike="noStrike" dirty="0">
                <a:solidFill>
                  <a:srgbClr val="000000"/>
                </a:solidFill>
                <a:effectLst/>
                <a:latin typeface="Arial" panose="020B0604020202020204" pitchFamily="34" charset="0"/>
              </a:rPr>
              <a:t>Grid isolation switch is located on the low voltage side of the transformer, near where a master meter would be sited.</a:t>
            </a:r>
          </a:p>
          <a:p>
            <a:pPr marL="285750" indent="-28575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23A744CE-3CDE-BD88-D597-58E3A203BA54}"/>
              </a:ext>
            </a:extLst>
          </p:cNvPr>
          <p:cNvSpPr txBox="1"/>
          <p:nvPr/>
        </p:nvSpPr>
        <p:spPr>
          <a:xfrm>
            <a:off x="4014216" y="6172200"/>
            <a:ext cx="3776472" cy="307777"/>
          </a:xfrm>
          <a:prstGeom prst="rect">
            <a:avLst/>
          </a:prstGeom>
          <a:noFill/>
        </p:spPr>
        <p:txBody>
          <a:bodyPr wrap="square" rtlCol="0">
            <a:spAutoFit/>
          </a:bodyPr>
          <a:lstStyle/>
          <a:p>
            <a:pPr algn="ctr"/>
            <a:r>
              <a:rPr lang="en-US" i="1" dirty="0"/>
              <a:t>Block Diagram for BERMUS</a:t>
            </a:r>
          </a:p>
        </p:txBody>
      </p:sp>
      <p:pic>
        <p:nvPicPr>
          <p:cNvPr id="11" name="Picture 10">
            <a:extLst>
              <a:ext uri="{FF2B5EF4-FFF2-40B4-BE49-F238E27FC236}">
                <a16:creationId xmlns:a16="http://schemas.microsoft.com/office/drawing/2014/main" id="{DD6FF168-41C1-375F-B675-33CCD522B7CE}"/>
              </a:ext>
            </a:extLst>
          </p:cNvPr>
          <p:cNvPicPr>
            <a:picLocks noChangeAspect="1"/>
          </p:cNvPicPr>
          <p:nvPr/>
        </p:nvPicPr>
        <p:blipFill>
          <a:blip r:embed="rId3"/>
          <a:stretch>
            <a:fillRect/>
          </a:stretch>
        </p:blipFill>
        <p:spPr>
          <a:xfrm>
            <a:off x="3200400" y="1924304"/>
            <a:ext cx="5902440" cy="4247896"/>
          </a:xfrm>
          <a:prstGeom prst="rect">
            <a:avLst/>
          </a:prstGeom>
        </p:spPr>
      </p:pic>
    </p:spTree>
    <p:extLst>
      <p:ext uri="{BB962C8B-B14F-4D97-AF65-F5344CB8AC3E}">
        <p14:creationId xmlns:p14="http://schemas.microsoft.com/office/powerpoint/2010/main" val="4043860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61ACA-8649-581B-0CE8-7FA2578EAFC7}"/>
              </a:ext>
            </a:extLst>
          </p:cNvPr>
          <p:cNvSpPr>
            <a:spLocks noGrp="1"/>
          </p:cNvSpPr>
          <p:nvPr>
            <p:ph type="title"/>
          </p:nvPr>
        </p:nvSpPr>
        <p:spPr/>
        <p:txBody>
          <a:bodyPr>
            <a:normAutofit/>
          </a:bodyPr>
          <a:lstStyle/>
          <a:p>
            <a:r>
              <a:rPr lang="en-US" sz="2000" dirty="0"/>
              <a:t>BERMUS block diagram if a master meter is allowed</a:t>
            </a:r>
          </a:p>
        </p:txBody>
      </p:sp>
      <p:pic>
        <p:nvPicPr>
          <p:cNvPr id="39" name="Picture 38" descr="A close up of a logo&#10;&#10;Description automatically generated">
            <a:extLst>
              <a:ext uri="{FF2B5EF4-FFF2-40B4-BE49-F238E27FC236}">
                <a16:creationId xmlns:a16="http://schemas.microsoft.com/office/drawing/2014/main" id="{3289C8CA-BBD6-C45D-DACA-B902EF8B95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3765" y="4371948"/>
            <a:ext cx="1108704" cy="1272040"/>
          </a:xfrm>
          <a:prstGeom prst="rect">
            <a:avLst/>
          </a:prstGeom>
        </p:spPr>
      </p:pic>
      <p:cxnSp>
        <p:nvCxnSpPr>
          <p:cNvPr id="41" name="Straight Connector 40">
            <a:extLst>
              <a:ext uri="{FF2B5EF4-FFF2-40B4-BE49-F238E27FC236}">
                <a16:creationId xmlns:a16="http://schemas.microsoft.com/office/drawing/2014/main" id="{C00193A3-6FB5-33F1-9649-D5851B8139D0}"/>
              </a:ext>
            </a:extLst>
          </p:cNvPr>
          <p:cNvCxnSpPr>
            <a:cxnSpLocks/>
          </p:cNvCxnSpPr>
          <p:nvPr/>
        </p:nvCxnSpPr>
        <p:spPr>
          <a:xfrm>
            <a:off x="4489497" y="2342452"/>
            <a:ext cx="0" cy="20294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1347BEA5-6D25-118B-99B6-893406F87C57}"/>
              </a:ext>
            </a:extLst>
          </p:cNvPr>
          <p:cNvGrpSpPr/>
          <p:nvPr/>
        </p:nvGrpSpPr>
        <p:grpSpPr>
          <a:xfrm>
            <a:off x="4329421" y="3026853"/>
            <a:ext cx="279129" cy="300082"/>
            <a:chOff x="2837325" y="3783064"/>
            <a:chExt cx="279129" cy="300082"/>
          </a:xfrm>
        </p:grpSpPr>
        <p:sp>
          <p:nvSpPr>
            <p:cNvPr id="45" name="Oval 44">
              <a:extLst>
                <a:ext uri="{FF2B5EF4-FFF2-40B4-BE49-F238E27FC236}">
                  <a16:creationId xmlns:a16="http://schemas.microsoft.com/office/drawing/2014/main" id="{8730C0BC-EE4C-FA80-E5D0-9D21A56887AF}"/>
                </a:ext>
              </a:extLst>
            </p:cNvPr>
            <p:cNvSpPr/>
            <p:nvPr/>
          </p:nvSpPr>
          <p:spPr>
            <a:xfrm>
              <a:off x="2879890" y="3824852"/>
              <a:ext cx="236564" cy="236222"/>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TextBox 45">
              <a:extLst>
                <a:ext uri="{FF2B5EF4-FFF2-40B4-BE49-F238E27FC236}">
                  <a16:creationId xmlns:a16="http://schemas.microsoft.com/office/drawing/2014/main" id="{52685193-6F42-FBE2-1FCD-F9F6D94C3052}"/>
                </a:ext>
              </a:extLst>
            </p:cNvPr>
            <p:cNvSpPr txBox="1"/>
            <p:nvPr/>
          </p:nvSpPr>
          <p:spPr>
            <a:xfrm>
              <a:off x="2837325" y="3783064"/>
              <a:ext cx="247193" cy="300082"/>
            </a:xfrm>
            <a:prstGeom prst="rect">
              <a:avLst/>
            </a:prstGeom>
            <a:noFill/>
            <a:ln w="19050">
              <a:noFill/>
            </a:ln>
          </p:spPr>
          <p:txBody>
            <a:bodyPr wrap="square" rtlCol="0">
              <a:spAutoFit/>
            </a:bodyPr>
            <a:lstStyle/>
            <a:p>
              <a:endParaRPr lang="en-US" sz="1350" dirty="0"/>
            </a:p>
          </p:txBody>
        </p:sp>
      </p:grpSp>
      <p:pic>
        <p:nvPicPr>
          <p:cNvPr id="61" name="Graphic 60">
            <a:extLst>
              <a:ext uri="{FF2B5EF4-FFF2-40B4-BE49-F238E27FC236}">
                <a16:creationId xmlns:a16="http://schemas.microsoft.com/office/drawing/2014/main" id="{3B3B6032-323C-D52D-776B-A210A2EA4AB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4264201" y="2037271"/>
            <a:ext cx="441960" cy="441960"/>
          </a:xfrm>
          <a:prstGeom prst="rect">
            <a:avLst/>
          </a:prstGeom>
        </p:spPr>
      </p:pic>
      <p:cxnSp>
        <p:nvCxnSpPr>
          <p:cNvPr id="134" name="Straight Connector 133">
            <a:extLst>
              <a:ext uri="{FF2B5EF4-FFF2-40B4-BE49-F238E27FC236}">
                <a16:creationId xmlns:a16="http://schemas.microsoft.com/office/drawing/2014/main" id="{B68B29BB-7569-D5E0-6635-98388BEC01E1}"/>
              </a:ext>
            </a:extLst>
          </p:cNvPr>
          <p:cNvCxnSpPr>
            <a:cxnSpLocks/>
          </p:cNvCxnSpPr>
          <p:nvPr/>
        </p:nvCxnSpPr>
        <p:spPr>
          <a:xfrm>
            <a:off x="4482456" y="1476939"/>
            <a:ext cx="0" cy="6901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BDCFF65-B50B-0E88-5637-8ADDBDADC123}"/>
              </a:ext>
            </a:extLst>
          </p:cNvPr>
          <p:cNvSpPr txBox="1"/>
          <p:nvPr/>
        </p:nvSpPr>
        <p:spPr>
          <a:xfrm>
            <a:off x="3568160" y="1120609"/>
            <a:ext cx="1697262" cy="276999"/>
          </a:xfrm>
          <a:prstGeom prst="rect">
            <a:avLst/>
          </a:prstGeom>
          <a:noFill/>
          <a:ln w="28575">
            <a:noFill/>
          </a:ln>
        </p:spPr>
        <p:txBody>
          <a:bodyPr wrap="square" rtlCol="0">
            <a:spAutoFit/>
          </a:bodyPr>
          <a:lstStyle/>
          <a:p>
            <a:pPr algn="ctr"/>
            <a:r>
              <a:rPr lang="en-US" sz="1200" dirty="0"/>
              <a:t>Primary Utility Grid</a:t>
            </a:r>
          </a:p>
        </p:txBody>
      </p:sp>
      <p:sp>
        <p:nvSpPr>
          <p:cNvPr id="5" name="TextBox 4">
            <a:extLst>
              <a:ext uri="{FF2B5EF4-FFF2-40B4-BE49-F238E27FC236}">
                <a16:creationId xmlns:a16="http://schemas.microsoft.com/office/drawing/2014/main" id="{AC6930DA-0079-540F-8948-5902AD720A4F}"/>
              </a:ext>
            </a:extLst>
          </p:cNvPr>
          <p:cNvSpPr txBox="1"/>
          <p:nvPr/>
        </p:nvSpPr>
        <p:spPr>
          <a:xfrm>
            <a:off x="4329421" y="3028860"/>
            <a:ext cx="247193" cy="300082"/>
          </a:xfrm>
          <a:prstGeom prst="rect">
            <a:avLst/>
          </a:prstGeom>
          <a:noFill/>
          <a:ln w="19050">
            <a:noFill/>
          </a:ln>
        </p:spPr>
        <p:txBody>
          <a:bodyPr wrap="square" rtlCol="0">
            <a:spAutoFit/>
          </a:bodyPr>
          <a:lstStyle/>
          <a:p>
            <a:r>
              <a:rPr lang="en-US" sz="1350" dirty="0"/>
              <a:t>M</a:t>
            </a:r>
          </a:p>
        </p:txBody>
      </p:sp>
      <p:cxnSp>
        <p:nvCxnSpPr>
          <p:cNvPr id="3" name="Straight Connector 2">
            <a:extLst>
              <a:ext uri="{FF2B5EF4-FFF2-40B4-BE49-F238E27FC236}">
                <a16:creationId xmlns:a16="http://schemas.microsoft.com/office/drawing/2014/main" id="{8D22A45A-A015-FC4A-7DCE-E1D2639C20D0}"/>
              </a:ext>
            </a:extLst>
          </p:cNvPr>
          <p:cNvCxnSpPr>
            <a:cxnSpLocks/>
          </p:cNvCxnSpPr>
          <p:nvPr/>
        </p:nvCxnSpPr>
        <p:spPr>
          <a:xfrm flipH="1">
            <a:off x="2935224" y="3931920"/>
            <a:ext cx="15471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103">
            <a:extLst>
              <a:ext uri="{FF2B5EF4-FFF2-40B4-BE49-F238E27FC236}">
                <a16:creationId xmlns:a16="http://schemas.microsoft.com/office/drawing/2014/main" id="{A1668753-4070-B31A-4FC3-C6858A94F483}"/>
              </a:ext>
            </a:extLst>
          </p:cNvPr>
          <p:cNvCxnSpPr>
            <a:cxnSpLocks/>
          </p:cNvCxnSpPr>
          <p:nvPr/>
        </p:nvCxnSpPr>
        <p:spPr>
          <a:xfrm flipH="1">
            <a:off x="2432805" y="4355931"/>
            <a:ext cx="1050960" cy="0"/>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E5EA7A2-B795-10C8-3652-C751FD32DC9D}"/>
              </a:ext>
            </a:extLst>
          </p:cNvPr>
          <p:cNvCxnSpPr>
            <a:cxnSpLocks/>
          </p:cNvCxnSpPr>
          <p:nvPr/>
        </p:nvCxnSpPr>
        <p:spPr>
          <a:xfrm>
            <a:off x="2944368" y="3922218"/>
            <a:ext cx="0" cy="4216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03">
            <a:extLst>
              <a:ext uri="{FF2B5EF4-FFF2-40B4-BE49-F238E27FC236}">
                <a16:creationId xmlns:a16="http://schemas.microsoft.com/office/drawing/2014/main" id="{D48AD040-0644-096F-E2EB-C1C98D71B673}"/>
              </a:ext>
            </a:extLst>
          </p:cNvPr>
          <p:cNvCxnSpPr>
            <a:cxnSpLocks/>
          </p:cNvCxnSpPr>
          <p:nvPr/>
        </p:nvCxnSpPr>
        <p:spPr>
          <a:xfrm flipV="1">
            <a:off x="3483765" y="4348968"/>
            <a:ext cx="0" cy="341064"/>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3391655-6419-F222-4C96-5BF7203FC98A}"/>
              </a:ext>
            </a:extLst>
          </p:cNvPr>
          <p:cNvSpPr txBox="1"/>
          <p:nvPr/>
        </p:nvSpPr>
        <p:spPr>
          <a:xfrm>
            <a:off x="2177924" y="5205704"/>
            <a:ext cx="1532888" cy="276999"/>
          </a:xfrm>
          <a:prstGeom prst="rect">
            <a:avLst/>
          </a:prstGeom>
          <a:noFill/>
        </p:spPr>
        <p:txBody>
          <a:bodyPr wrap="square" rtlCol="0">
            <a:spAutoFit/>
          </a:bodyPr>
          <a:lstStyle/>
          <a:p>
            <a:pPr algn="ctr"/>
            <a:r>
              <a:rPr lang="en-US" sz="1200" dirty="0"/>
              <a:t>BTM Solar Microgrid</a:t>
            </a:r>
          </a:p>
        </p:txBody>
      </p:sp>
      <p:cxnSp>
        <p:nvCxnSpPr>
          <p:cNvPr id="20" name="Straight Connector 19">
            <a:extLst>
              <a:ext uri="{FF2B5EF4-FFF2-40B4-BE49-F238E27FC236}">
                <a16:creationId xmlns:a16="http://schemas.microsoft.com/office/drawing/2014/main" id="{A086CC34-884F-63BC-95CE-C4EF3970B6E0}"/>
              </a:ext>
            </a:extLst>
          </p:cNvPr>
          <p:cNvCxnSpPr>
            <a:cxnSpLocks/>
          </p:cNvCxnSpPr>
          <p:nvPr/>
        </p:nvCxnSpPr>
        <p:spPr>
          <a:xfrm>
            <a:off x="2432805" y="4348292"/>
            <a:ext cx="0" cy="3331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Picture 22" descr="A picture containing building&#10;&#10;Description automatically generated">
            <a:extLst>
              <a:ext uri="{FF2B5EF4-FFF2-40B4-BE49-F238E27FC236}">
                <a16:creationId xmlns:a16="http://schemas.microsoft.com/office/drawing/2014/main" id="{F28254AA-6E9B-8B9B-8AE0-2AFECD48FEC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6567"/>
          <a:stretch/>
        </p:blipFill>
        <p:spPr>
          <a:xfrm>
            <a:off x="2100564" y="4668517"/>
            <a:ext cx="678723" cy="493961"/>
          </a:xfrm>
          <a:prstGeom prst="rect">
            <a:avLst/>
          </a:prstGeom>
        </p:spPr>
      </p:pic>
      <p:pic>
        <p:nvPicPr>
          <p:cNvPr id="24" name="Picture 23">
            <a:extLst>
              <a:ext uri="{FF2B5EF4-FFF2-40B4-BE49-F238E27FC236}">
                <a16:creationId xmlns:a16="http://schemas.microsoft.com/office/drawing/2014/main" id="{87C726E0-ABA7-9798-0670-1910A1BB6A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51510" y="4671754"/>
            <a:ext cx="464510" cy="505185"/>
          </a:xfrm>
          <a:prstGeom prst="rect">
            <a:avLst/>
          </a:prstGeom>
        </p:spPr>
      </p:pic>
      <p:cxnSp>
        <p:nvCxnSpPr>
          <p:cNvPr id="8" name="Straight Connector 7">
            <a:extLst>
              <a:ext uri="{FF2B5EF4-FFF2-40B4-BE49-F238E27FC236}">
                <a16:creationId xmlns:a16="http://schemas.microsoft.com/office/drawing/2014/main" id="{08F44B6A-B50C-D3B0-EA51-6393659240E6}"/>
              </a:ext>
            </a:extLst>
          </p:cNvPr>
          <p:cNvCxnSpPr/>
          <p:nvPr/>
        </p:nvCxnSpPr>
        <p:spPr>
          <a:xfrm flipH="1">
            <a:off x="1424120" y="1472324"/>
            <a:ext cx="632084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9B603615-3AD4-A049-232B-452B4C2246B9}"/>
              </a:ext>
            </a:extLst>
          </p:cNvPr>
          <p:cNvCxnSpPr>
            <a:cxnSpLocks/>
          </p:cNvCxnSpPr>
          <p:nvPr/>
        </p:nvCxnSpPr>
        <p:spPr>
          <a:xfrm>
            <a:off x="2194770" y="1470629"/>
            <a:ext cx="0" cy="1167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6ECC1AD-67A6-2667-2BB6-367E28DAA07B}"/>
              </a:ext>
            </a:extLst>
          </p:cNvPr>
          <p:cNvCxnSpPr>
            <a:cxnSpLocks/>
          </p:cNvCxnSpPr>
          <p:nvPr/>
        </p:nvCxnSpPr>
        <p:spPr>
          <a:xfrm>
            <a:off x="6955746" y="1487744"/>
            <a:ext cx="0" cy="1167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oogle Shape;270;p13">
            <a:extLst>
              <a:ext uri="{FF2B5EF4-FFF2-40B4-BE49-F238E27FC236}">
                <a16:creationId xmlns:a16="http://schemas.microsoft.com/office/drawing/2014/main" id="{4B9CC018-8FF5-7F37-729C-D47429B1DA7A}"/>
              </a:ext>
            </a:extLst>
          </p:cNvPr>
          <p:cNvGrpSpPr/>
          <p:nvPr/>
        </p:nvGrpSpPr>
        <p:grpSpPr>
          <a:xfrm>
            <a:off x="6493783" y="1548481"/>
            <a:ext cx="910894" cy="781700"/>
            <a:chOff x="3915517" y="6170561"/>
            <a:chExt cx="1073139" cy="888868"/>
          </a:xfrm>
        </p:grpSpPr>
        <p:sp>
          <p:nvSpPr>
            <p:cNvPr id="14" name="Google Shape;269;p13">
              <a:extLst>
                <a:ext uri="{FF2B5EF4-FFF2-40B4-BE49-F238E27FC236}">
                  <a16:creationId xmlns:a16="http://schemas.microsoft.com/office/drawing/2014/main" id="{A3A80D5F-9441-934D-F811-93304F88BCE0}"/>
                </a:ext>
              </a:extLst>
            </p:cNvPr>
            <p:cNvSpPr/>
            <p:nvPr/>
          </p:nvSpPr>
          <p:spPr>
            <a:xfrm>
              <a:off x="3915517" y="6170561"/>
              <a:ext cx="1073139" cy="888868"/>
            </a:xfrm>
            <a:prstGeom prst="cloud">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 name="Google Shape;271;p13">
              <a:extLst>
                <a:ext uri="{FF2B5EF4-FFF2-40B4-BE49-F238E27FC236}">
                  <a16:creationId xmlns:a16="http://schemas.microsoft.com/office/drawing/2014/main" id="{6838C5E2-7E75-5B99-4264-F8B09DC7DACC}"/>
                </a:ext>
              </a:extLst>
            </p:cNvPr>
            <p:cNvSpPr txBox="1"/>
            <p:nvPr/>
          </p:nvSpPr>
          <p:spPr>
            <a:xfrm>
              <a:off x="3927553" y="6358628"/>
              <a:ext cx="1023541" cy="41991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dirty="0">
                  <a:solidFill>
                    <a:schemeClr val="dk1"/>
                  </a:solidFill>
                  <a:latin typeface="Arial"/>
                  <a:ea typeface="Arial"/>
                  <a:cs typeface="Arial"/>
                  <a:sym typeface="Arial"/>
                </a:rPr>
                <a:t>Other customers</a:t>
              </a:r>
              <a:endParaRPr sz="1100" dirty="0"/>
            </a:p>
          </p:txBody>
        </p:sp>
      </p:grpSp>
      <p:sp>
        <p:nvSpPr>
          <p:cNvPr id="26" name="TextBox 25">
            <a:extLst>
              <a:ext uri="{FF2B5EF4-FFF2-40B4-BE49-F238E27FC236}">
                <a16:creationId xmlns:a16="http://schemas.microsoft.com/office/drawing/2014/main" id="{9E25CD57-E223-F6BF-8D8A-39E93A632970}"/>
              </a:ext>
            </a:extLst>
          </p:cNvPr>
          <p:cNvSpPr txBox="1"/>
          <p:nvPr/>
        </p:nvSpPr>
        <p:spPr>
          <a:xfrm>
            <a:off x="5265422" y="3959209"/>
            <a:ext cx="2156931" cy="2492990"/>
          </a:xfrm>
          <a:prstGeom prst="rect">
            <a:avLst/>
          </a:prstGeom>
          <a:noFill/>
          <a:ln w="19050">
            <a:solidFill>
              <a:schemeClr val="tx1"/>
            </a:solidFill>
          </a:ln>
        </p:spPr>
        <p:txBody>
          <a:bodyPr wrap="square" rtlCol="0">
            <a:spAutoFit/>
          </a:bodyPr>
          <a:lstStyle/>
          <a:p>
            <a:r>
              <a:rPr lang="en-US" sz="1200" b="1" u="sng" dirty="0"/>
              <a:t>Legend</a:t>
            </a:r>
          </a:p>
          <a:p>
            <a:endParaRPr lang="en-US" sz="1200" dirty="0"/>
          </a:p>
          <a:p>
            <a:r>
              <a:rPr lang="en-US" sz="1100" dirty="0"/>
              <a:t>Main Transformer</a:t>
            </a:r>
          </a:p>
          <a:p>
            <a:endParaRPr lang="en-US" sz="1100" dirty="0"/>
          </a:p>
          <a:p>
            <a:pPr lvl="1"/>
            <a:r>
              <a:rPr lang="en-US" sz="1100" dirty="0"/>
              <a:t>Master Meter (site can be islanded from this point)</a:t>
            </a:r>
          </a:p>
          <a:p>
            <a:pPr lvl="1"/>
            <a:endParaRPr lang="en-US" sz="1100" dirty="0"/>
          </a:p>
          <a:p>
            <a:pPr lvl="1"/>
            <a:r>
              <a:rPr lang="en-US" sz="1100" dirty="0"/>
              <a:t>Solar PV</a:t>
            </a:r>
          </a:p>
          <a:p>
            <a:pPr lvl="1"/>
            <a:endParaRPr lang="en-US" sz="1100" dirty="0"/>
          </a:p>
          <a:p>
            <a:pPr lvl="1"/>
            <a:r>
              <a:rPr lang="en-US" sz="1100" dirty="0"/>
              <a:t>BESS</a:t>
            </a:r>
          </a:p>
          <a:p>
            <a:endParaRPr lang="en-US" sz="1100" dirty="0"/>
          </a:p>
          <a:p>
            <a:r>
              <a:rPr lang="en-US" sz="1100" dirty="0"/>
              <a:t>Multi-family housing </a:t>
            </a:r>
          </a:p>
          <a:p>
            <a:r>
              <a:rPr lang="en-US" sz="1100" dirty="0"/>
              <a:t>(one meter for the </a:t>
            </a:r>
          </a:p>
          <a:p>
            <a:r>
              <a:rPr lang="en-US" sz="1100" dirty="0"/>
              <a:t>entire site)</a:t>
            </a:r>
          </a:p>
        </p:txBody>
      </p:sp>
      <p:grpSp>
        <p:nvGrpSpPr>
          <p:cNvPr id="27" name="Group 26">
            <a:extLst>
              <a:ext uri="{FF2B5EF4-FFF2-40B4-BE49-F238E27FC236}">
                <a16:creationId xmlns:a16="http://schemas.microsoft.com/office/drawing/2014/main" id="{F0147661-0516-9044-2506-60EBAF44E0A2}"/>
              </a:ext>
            </a:extLst>
          </p:cNvPr>
          <p:cNvGrpSpPr/>
          <p:nvPr/>
        </p:nvGrpSpPr>
        <p:grpSpPr>
          <a:xfrm>
            <a:off x="6969587" y="4779605"/>
            <a:ext cx="279129" cy="300082"/>
            <a:chOff x="2837325" y="3783064"/>
            <a:chExt cx="279129" cy="300082"/>
          </a:xfrm>
        </p:grpSpPr>
        <p:sp>
          <p:nvSpPr>
            <p:cNvPr id="28" name="Oval 27">
              <a:extLst>
                <a:ext uri="{FF2B5EF4-FFF2-40B4-BE49-F238E27FC236}">
                  <a16:creationId xmlns:a16="http://schemas.microsoft.com/office/drawing/2014/main" id="{8691C95D-6A6A-4BD0-C51C-31C43E9BB91A}"/>
                </a:ext>
              </a:extLst>
            </p:cNvPr>
            <p:cNvSpPr/>
            <p:nvPr/>
          </p:nvSpPr>
          <p:spPr>
            <a:xfrm>
              <a:off x="2879890" y="3824852"/>
              <a:ext cx="236564" cy="236222"/>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a:extLst>
                <a:ext uri="{FF2B5EF4-FFF2-40B4-BE49-F238E27FC236}">
                  <a16:creationId xmlns:a16="http://schemas.microsoft.com/office/drawing/2014/main" id="{400480A5-3D4A-EFDF-2E90-2EAAF2D8AAC5}"/>
                </a:ext>
              </a:extLst>
            </p:cNvPr>
            <p:cNvSpPr txBox="1"/>
            <p:nvPr/>
          </p:nvSpPr>
          <p:spPr>
            <a:xfrm>
              <a:off x="2837325" y="3783064"/>
              <a:ext cx="247193" cy="300082"/>
            </a:xfrm>
            <a:prstGeom prst="rect">
              <a:avLst/>
            </a:prstGeom>
            <a:noFill/>
            <a:ln w="19050">
              <a:noFill/>
            </a:ln>
          </p:spPr>
          <p:txBody>
            <a:bodyPr wrap="square" rtlCol="0">
              <a:spAutoFit/>
            </a:bodyPr>
            <a:lstStyle/>
            <a:p>
              <a:endParaRPr lang="en-US" sz="1350" dirty="0"/>
            </a:p>
          </p:txBody>
        </p:sp>
      </p:grpSp>
      <p:sp>
        <p:nvSpPr>
          <p:cNvPr id="30" name="TextBox 29">
            <a:extLst>
              <a:ext uri="{FF2B5EF4-FFF2-40B4-BE49-F238E27FC236}">
                <a16:creationId xmlns:a16="http://schemas.microsoft.com/office/drawing/2014/main" id="{8C01AD75-1430-9DAF-0868-B217E7C02DDC}"/>
              </a:ext>
            </a:extLst>
          </p:cNvPr>
          <p:cNvSpPr txBox="1"/>
          <p:nvPr/>
        </p:nvSpPr>
        <p:spPr>
          <a:xfrm>
            <a:off x="6960443" y="4781612"/>
            <a:ext cx="247193" cy="300082"/>
          </a:xfrm>
          <a:prstGeom prst="rect">
            <a:avLst/>
          </a:prstGeom>
          <a:noFill/>
          <a:ln w="19050">
            <a:noFill/>
          </a:ln>
        </p:spPr>
        <p:txBody>
          <a:bodyPr wrap="square" rtlCol="0">
            <a:spAutoFit/>
          </a:bodyPr>
          <a:lstStyle/>
          <a:p>
            <a:r>
              <a:rPr lang="en-US" sz="1350" dirty="0"/>
              <a:t>M</a:t>
            </a:r>
          </a:p>
        </p:txBody>
      </p:sp>
      <p:pic>
        <p:nvPicPr>
          <p:cNvPr id="42" name="Graphic 41">
            <a:extLst>
              <a:ext uri="{FF2B5EF4-FFF2-40B4-BE49-F238E27FC236}">
                <a16:creationId xmlns:a16="http://schemas.microsoft.com/office/drawing/2014/main" id="{10B055E4-A88B-0818-0193-5B337768D9C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7006789" y="4437443"/>
            <a:ext cx="247193" cy="247193"/>
          </a:xfrm>
          <a:prstGeom prst="rect">
            <a:avLst/>
          </a:prstGeom>
        </p:spPr>
      </p:pic>
      <p:pic>
        <p:nvPicPr>
          <p:cNvPr id="43" name="Picture 42" descr="A picture containing building&#10;&#10;Description automatically generated">
            <a:extLst>
              <a:ext uri="{FF2B5EF4-FFF2-40B4-BE49-F238E27FC236}">
                <a16:creationId xmlns:a16="http://schemas.microsoft.com/office/drawing/2014/main" id="{C5763990-5888-763E-E26A-3B54005A31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6567"/>
          <a:stretch/>
        </p:blipFill>
        <p:spPr>
          <a:xfrm>
            <a:off x="6952865" y="5250237"/>
            <a:ext cx="339655" cy="247194"/>
          </a:xfrm>
          <a:prstGeom prst="rect">
            <a:avLst/>
          </a:prstGeom>
        </p:spPr>
      </p:pic>
      <p:pic>
        <p:nvPicPr>
          <p:cNvPr id="47" name="Picture 46">
            <a:extLst>
              <a:ext uri="{FF2B5EF4-FFF2-40B4-BE49-F238E27FC236}">
                <a16:creationId xmlns:a16="http://schemas.microsoft.com/office/drawing/2014/main" id="{AA5EE212-56AF-8B18-79C4-A4DB89A025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10027" y="5582049"/>
            <a:ext cx="225330" cy="245061"/>
          </a:xfrm>
          <a:prstGeom prst="rect">
            <a:avLst/>
          </a:prstGeom>
        </p:spPr>
      </p:pic>
      <p:pic>
        <p:nvPicPr>
          <p:cNvPr id="48" name="Picture 47" descr="A close up of a logo&#10;&#10;Description automatically generated">
            <a:extLst>
              <a:ext uri="{FF2B5EF4-FFF2-40B4-BE49-F238E27FC236}">
                <a16:creationId xmlns:a16="http://schemas.microsoft.com/office/drawing/2014/main" id="{68ED18BB-14AD-4966-FEEE-8FE2737EAC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027" y="5984690"/>
            <a:ext cx="225330" cy="258525"/>
          </a:xfrm>
          <a:prstGeom prst="rect">
            <a:avLst/>
          </a:prstGeom>
        </p:spPr>
      </p:pic>
      <p:grpSp>
        <p:nvGrpSpPr>
          <p:cNvPr id="35" name="Google Shape;270;p13">
            <a:extLst>
              <a:ext uri="{FF2B5EF4-FFF2-40B4-BE49-F238E27FC236}">
                <a16:creationId xmlns:a16="http://schemas.microsoft.com/office/drawing/2014/main" id="{6BDDA32D-B812-C32E-4327-8DE91F54FF08}"/>
              </a:ext>
            </a:extLst>
          </p:cNvPr>
          <p:cNvGrpSpPr/>
          <p:nvPr/>
        </p:nvGrpSpPr>
        <p:grpSpPr>
          <a:xfrm>
            <a:off x="1739323" y="1522940"/>
            <a:ext cx="910894" cy="781700"/>
            <a:chOff x="3915517" y="6170561"/>
            <a:chExt cx="1073139" cy="888868"/>
          </a:xfrm>
        </p:grpSpPr>
        <p:sp>
          <p:nvSpPr>
            <p:cNvPr id="36" name="Google Shape;269;p13">
              <a:extLst>
                <a:ext uri="{FF2B5EF4-FFF2-40B4-BE49-F238E27FC236}">
                  <a16:creationId xmlns:a16="http://schemas.microsoft.com/office/drawing/2014/main" id="{3B330740-E318-F9F2-FAB2-99264E51AB98}"/>
                </a:ext>
              </a:extLst>
            </p:cNvPr>
            <p:cNvSpPr/>
            <p:nvPr/>
          </p:nvSpPr>
          <p:spPr>
            <a:xfrm>
              <a:off x="3915517" y="6170561"/>
              <a:ext cx="1073139" cy="888868"/>
            </a:xfrm>
            <a:prstGeom prst="cloud">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 name="Google Shape;271;p13">
              <a:extLst>
                <a:ext uri="{FF2B5EF4-FFF2-40B4-BE49-F238E27FC236}">
                  <a16:creationId xmlns:a16="http://schemas.microsoft.com/office/drawing/2014/main" id="{70E563F2-6F41-864F-B647-727B113FD0EE}"/>
                </a:ext>
              </a:extLst>
            </p:cNvPr>
            <p:cNvSpPr txBox="1"/>
            <p:nvPr/>
          </p:nvSpPr>
          <p:spPr>
            <a:xfrm>
              <a:off x="3927553" y="6358628"/>
              <a:ext cx="1023541" cy="41991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dirty="0">
                  <a:solidFill>
                    <a:schemeClr val="dk1"/>
                  </a:solidFill>
                  <a:latin typeface="Arial"/>
                  <a:ea typeface="Arial"/>
                  <a:cs typeface="Arial"/>
                  <a:sym typeface="Arial"/>
                </a:rPr>
                <a:t>Other customers</a:t>
              </a:r>
              <a:endParaRPr sz="1100" dirty="0"/>
            </a:p>
          </p:txBody>
        </p:sp>
      </p:grpSp>
    </p:spTree>
    <p:extLst>
      <p:ext uri="{BB962C8B-B14F-4D97-AF65-F5344CB8AC3E}">
        <p14:creationId xmlns:p14="http://schemas.microsoft.com/office/powerpoint/2010/main" val="52643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123FB-1E6F-B47F-BFDD-5C22A7F31A73}"/>
              </a:ext>
            </a:extLst>
          </p:cNvPr>
          <p:cNvSpPr>
            <a:spLocks noGrp="1"/>
          </p:cNvSpPr>
          <p:nvPr>
            <p:ph type="title"/>
          </p:nvPr>
        </p:nvSpPr>
        <p:spPr/>
        <p:txBody>
          <a:bodyPr>
            <a:normAutofit fontScale="90000"/>
          </a:bodyPr>
          <a:lstStyle/>
          <a:p>
            <a:r>
              <a:rPr lang="en-US" dirty="0"/>
              <a:t>Master Metering with private submeters can work</a:t>
            </a:r>
          </a:p>
        </p:txBody>
      </p:sp>
      <p:sp>
        <p:nvSpPr>
          <p:cNvPr id="3" name="Text Placeholder 2">
            <a:extLst>
              <a:ext uri="{FF2B5EF4-FFF2-40B4-BE49-F238E27FC236}">
                <a16:creationId xmlns:a16="http://schemas.microsoft.com/office/drawing/2014/main" id="{6DC77171-16B4-50F0-8BEC-D1235FC68328}"/>
              </a:ext>
            </a:extLst>
          </p:cNvPr>
          <p:cNvSpPr>
            <a:spLocks noGrp="1"/>
          </p:cNvSpPr>
          <p:nvPr>
            <p:ph type="body" idx="1"/>
          </p:nvPr>
        </p:nvSpPr>
        <p:spPr>
          <a:xfrm>
            <a:off x="-73153" y="762000"/>
            <a:ext cx="4227556" cy="5730240"/>
          </a:xfrm>
        </p:spPr>
        <p:txBody>
          <a:bodyPr>
            <a:noAutofit/>
          </a:bodyPr>
          <a:lstStyle/>
          <a:p>
            <a:pPr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Arial" panose="020B0604020202020204" pitchFamily="34" charset="0"/>
              </a:rPr>
              <a:t>Most MUH facilities have residential units billed on residential rate tariffs and common areas billed on commercial rate tariffs. </a:t>
            </a:r>
          </a:p>
          <a:p>
            <a:pPr fontAlgn="base">
              <a:spcBef>
                <a:spcPts val="0"/>
              </a:spcBef>
              <a:buFont typeface="Arial" panose="020B0604020202020204" pitchFamily="34" charset="0"/>
              <a:buChar char="•"/>
            </a:pPr>
            <a:r>
              <a:rPr lang="en-US" sz="1600" b="1" i="0" u="none" strike="noStrike" dirty="0">
                <a:solidFill>
                  <a:srgbClr val="000000"/>
                </a:solidFill>
                <a:effectLst/>
                <a:highlight>
                  <a:srgbClr val="C0C0C0"/>
                </a:highlight>
                <a:latin typeface="Arial" panose="020B0604020202020204" pitchFamily="34" charset="0"/>
              </a:rPr>
              <a:t>Today, the utilities require exemptions for both types of master metering and struggle with the billing. They are not used to </a:t>
            </a:r>
            <a:r>
              <a:rPr lang="en-US" sz="1600" b="1" dirty="0">
                <a:solidFill>
                  <a:srgbClr val="000000"/>
                </a:solidFill>
                <a:highlight>
                  <a:srgbClr val="C0C0C0"/>
                </a:highlight>
                <a:latin typeface="Arial" panose="020B0604020202020204" pitchFamily="34" charset="0"/>
              </a:rPr>
              <a:t>m</a:t>
            </a:r>
            <a:r>
              <a:rPr lang="en-US" sz="1600" b="1" i="0" u="none" strike="noStrike" dirty="0">
                <a:solidFill>
                  <a:srgbClr val="000000"/>
                </a:solidFill>
                <a:effectLst/>
                <a:highlight>
                  <a:srgbClr val="C0C0C0"/>
                </a:highlight>
                <a:latin typeface="Arial" panose="020B0604020202020204" pitchFamily="34" charset="0"/>
              </a:rPr>
              <a:t>ixed-</a:t>
            </a:r>
            <a:r>
              <a:rPr lang="en-US" sz="1600" b="1" dirty="0">
                <a:solidFill>
                  <a:srgbClr val="000000"/>
                </a:solidFill>
                <a:highlight>
                  <a:srgbClr val="C0C0C0"/>
                </a:highlight>
                <a:latin typeface="Arial" panose="020B0604020202020204" pitchFamily="34" charset="0"/>
              </a:rPr>
              <a:t>u</a:t>
            </a:r>
            <a:r>
              <a:rPr lang="en-US" sz="1600" b="1" i="0" u="none" strike="noStrike" dirty="0">
                <a:solidFill>
                  <a:srgbClr val="000000"/>
                </a:solidFill>
                <a:effectLst/>
                <a:highlight>
                  <a:srgbClr val="C0C0C0"/>
                </a:highlight>
                <a:latin typeface="Arial" panose="020B0604020202020204" pitchFamily="34" charset="0"/>
              </a:rPr>
              <a:t>se properties.</a:t>
            </a:r>
          </a:p>
          <a:p>
            <a:pPr rtl="0" fontAlgn="base">
              <a:spcBef>
                <a:spcPts val="0"/>
              </a:spcBef>
              <a:spcAft>
                <a:spcPts val="0"/>
              </a:spcAft>
              <a:buFont typeface="Arial" panose="020B0604020202020204" pitchFamily="34" charset="0"/>
              <a:buChar char="•"/>
            </a:pPr>
            <a:r>
              <a:rPr lang="en-US" sz="1600" b="0" i="1" u="sng" strike="noStrike" dirty="0">
                <a:solidFill>
                  <a:srgbClr val="000000"/>
                </a:solidFill>
                <a:effectLst/>
                <a:latin typeface="Arial" panose="020B0604020202020204" pitchFamily="34" charset="0"/>
              </a:rPr>
              <a:t>With private submeters, different types of loads would continue to be billed on the applicable tariff (ensuring that the percentage of residential loads and non-residential loads does not change after the master meter is installed).</a:t>
            </a:r>
          </a:p>
          <a:p>
            <a:pPr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Arial" panose="020B0604020202020204" pitchFamily="34" charset="0"/>
              </a:rPr>
              <a:t>In this case, residential and commercial loads can be metered separately using private submeters / utility meters to ensure billing stays the same.</a:t>
            </a:r>
          </a:p>
          <a:p>
            <a:pPr fontAlgn="base">
              <a:spcBef>
                <a:spcPts val="0"/>
              </a:spcBef>
              <a:buFont typeface="Arial" panose="020B0604020202020204" pitchFamily="34" charset="0"/>
              <a:buChar char="•"/>
            </a:pPr>
            <a:r>
              <a:rPr lang="en-US" sz="1600" b="0" i="0" u="none" strike="noStrike" dirty="0">
                <a:solidFill>
                  <a:srgbClr val="000000"/>
                </a:solidFill>
                <a:effectLst/>
                <a:latin typeface="Arial" panose="020B0604020202020204" pitchFamily="34" charset="0"/>
              </a:rPr>
              <a:t>The future of urban planning includes more Mixed-Use properties so that people can access essential services nearby.</a:t>
            </a:r>
          </a:p>
          <a:p>
            <a:pPr rtl="0" fontAlgn="base">
              <a:spcBef>
                <a:spcPts val="0"/>
              </a:spcBef>
              <a:spcAft>
                <a:spcPts val="0"/>
              </a:spcAft>
              <a:buFont typeface="Arial" panose="020B0604020202020204" pitchFamily="34" charset="0"/>
              <a:buChar char="•"/>
            </a:pPr>
            <a:endParaRPr lang="en-US" sz="1600" dirty="0"/>
          </a:p>
        </p:txBody>
      </p:sp>
      <p:pic>
        <p:nvPicPr>
          <p:cNvPr id="6" name="Picture 5">
            <a:extLst>
              <a:ext uri="{FF2B5EF4-FFF2-40B4-BE49-F238E27FC236}">
                <a16:creationId xmlns:a16="http://schemas.microsoft.com/office/drawing/2014/main" id="{123EADA6-54FF-3144-7792-F2CBB1981BBF}"/>
              </a:ext>
            </a:extLst>
          </p:cNvPr>
          <p:cNvPicPr>
            <a:picLocks noChangeAspect="1"/>
          </p:cNvPicPr>
          <p:nvPr/>
        </p:nvPicPr>
        <p:blipFill>
          <a:blip r:embed="rId2"/>
          <a:stretch>
            <a:fillRect/>
          </a:stretch>
        </p:blipFill>
        <p:spPr>
          <a:xfrm>
            <a:off x="4154403" y="1333041"/>
            <a:ext cx="4897443" cy="4191918"/>
          </a:xfrm>
          <a:prstGeom prst="rect">
            <a:avLst/>
          </a:prstGeom>
        </p:spPr>
      </p:pic>
      <p:sp>
        <p:nvSpPr>
          <p:cNvPr id="7" name="TextBox 6">
            <a:extLst>
              <a:ext uri="{FF2B5EF4-FFF2-40B4-BE49-F238E27FC236}">
                <a16:creationId xmlns:a16="http://schemas.microsoft.com/office/drawing/2014/main" id="{2353D3F8-1805-AC87-98E0-9F5AB20563DD}"/>
              </a:ext>
            </a:extLst>
          </p:cNvPr>
          <p:cNvSpPr txBox="1"/>
          <p:nvPr/>
        </p:nvSpPr>
        <p:spPr>
          <a:xfrm>
            <a:off x="4826718" y="5583716"/>
            <a:ext cx="3552812" cy="461665"/>
          </a:xfrm>
          <a:prstGeom prst="rect">
            <a:avLst/>
          </a:prstGeom>
          <a:noFill/>
        </p:spPr>
        <p:txBody>
          <a:bodyPr wrap="square" rtlCol="0">
            <a:spAutoFit/>
          </a:bodyPr>
          <a:lstStyle/>
          <a:p>
            <a:pPr algn="ctr"/>
            <a:r>
              <a:rPr lang="en-US" sz="1200" i="1" dirty="0"/>
              <a:t>MUH facility with a Master Meter design and private submeters</a:t>
            </a:r>
          </a:p>
        </p:txBody>
      </p:sp>
    </p:spTree>
    <p:extLst>
      <p:ext uri="{BB962C8B-B14F-4D97-AF65-F5344CB8AC3E}">
        <p14:creationId xmlns:p14="http://schemas.microsoft.com/office/powerpoint/2010/main" val="1782950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F3500-5EF0-C19B-D2D2-20DE6AD240A9}"/>
              </a:ext>
            </a:extLst>
          </p:cNvPr>
          <p:cNvSpPr>
            <a:spLocks noGrp="1"/>
          </p:cNvSpPr>
          <p:nvPr>
            <p:ph type="title"/>
          </p:nvPr>
        </p:nvSpPr>
        <p:spPr/>
        <p:txBody>
          <a:bodyPr/>
          <a:lstStyle/>
          <a:p>
            <a:r>
              <a:rPr lang="en-US" dirty="0"/>
              <a:t>Master meter with private submeters</a:t>
            </a:r>
          </a:p>
        </p:txBody>
      </p:sp>
      <p:sp>
        <p:nvSpPr>
          <p:cNvPr id="4" name="Oval 3">
            <a:extLst>
              <a:ext uri="{FF2B5EF4-FFF2-40B4-BE49-F238E27FC236}">
                <a16:creationId xmlns:a16="http://schemas.microsoft.com/office/drawing/2014/main" id="{DCB7E047-A609-5CA8-4ECC-A26ED63101D3}"/>
              </a:ext>
            </a:extLst>
          </p:cNvPr>
          <p:cNvSpPr/>
          <p:nvPr/>
        </p:nvSpPr>
        <p:spPr>
          <a:xfrm>
            <a:off x="3831770" y="1616528"/>
            <a:ext cx="489857" cy="50074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0000"/>
                </a:solidFill>
              </a:rPr>
              <a:t>M</a:t>
            </a:r>
          </a:p>
        </p:txBody>
      </p:sp>
      <p:sp>
        <p:nvSpPr>
          <p:cNvPr id="5" name="Oval 4">
            <a:extLst>
              <a:ext uri="{FF2B5EF4-FFF2-40B4-BE49-F238E27FC236}">
                <a16:creationId xmlns:a16="http://schemas.microsoft.com/office/drawing/2014/main" id="{BECD9A96-ED88-747F-02AF-6C6422FF382D}"/>
              </a:ext>
            </a:extLst>
          </p:cNvPr>
          <p:cNvSpPr/>
          <p:nvPr/>
        </p:nvSpPr>
        <p:spPr>
          <a:xfrm>
            <a:off x="1926771" y="3298372"/>
            <a:ext cx="489857" cy="50074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0000"/>
                </a:solidFill>
              </a:rPr>
              <a:t>R</a:t>
            </a:r>
          </a:p>
        </p:txBody>
      </p:sp>
      <p:sp>
        <p:nvSpPr>
          <p:cNvPr id="6" name="Oval 5">
            <a:extLst>
              <a:ext uri="{FF2B5EF4-FFF2-40B4-BE49-F238E27FC236}">
                <a16:creationId xmlns:a16="http://schemas.microsoft.com/office/drawing/2014/main" id="{81D52649-C4B8-8AB7-96D6-C85FDA6303AB}"/>
              </a:ext>
            </a:extLst>
          </p:cNvPr>
          <p:cNvSpPr/>
          <p:nvPr/>
        </p:nvSpPr>
        <p:spPr>
          <a:xfrm>
            <a:off x="3897085" y="3298371"/>
            <a:ext cx="489857" cy="50074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0000"/>
                </a:solidFill>
              </a:rPr>
              <a:t>R</a:t>
            </a:r>
          </a:p>
        </p:txBody>
      </p:sp>
      <p:sp>
        <p:nvSpPr>
          <p:cNvPr id="7" name="Oval 6">
            <a:extLst>
              <a:ext uri="{FF2B5EF4-FFF2-40B4-BE49-F238E27FC236}">
                <a16:creationId xmlns:a16="http://schemas.microsoft.com/office/drawing/2014/main" id="{8681AED3-9431-DF0D-5A15-97E5EDB69A38}"/>
              </a:ext>
            </a:extLst>
          </p:cNvPr>
          <p:cNvSpPr/>
          <p:nvPr/>
        </p:nvSpPr>
        <p:spPr>
          <a:xfrm>
            <a:off x="5867400" y="3298372"/>
            <a:ext cx="489857" cy="50074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0000"/>
                </a:solidFill>
              </a:rPr>
              <a:t>R</a:t>
            </a:r>
          </a:p>
        </p:txBody>
      </p:sp>
      <p:sp>
        <p:nvSpPr>
          <p:cNvPr id="8" name="Oval 7">
            <a:extLst>
              <a:ext uri="{FF2B5EF4-FFF2-40B4-BE49-F238E27FC236}">
                <a16:creationId xmlns:a16="http://schemas.microsoft.com/office/drawing/2014/main" id="{3733DE35-2B34-FFA9-A3F5-EC0625F8622D}"/>
              </a:ext>
            </a:extLst>
          </p:cNvPr>
          <p:cNvSpPr/>
          <p:nvPr/>
        </p:nvSpPr>
        <p:spPr>
          <a:xfrm>
            <a:off x="1494064" y="4419600"/>
            <a:ext cx="489857" cy="50074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0000"/>
                </a:solidFill>
              </a:rPr>
              <a:t>U</a:t>
            </a:r>
          </a:p>
        </p:txBody>
      </p:sp>
      <p:sp>
        <p:nvSpPr>
          <p:cNvPr id="9" name="Oval 8">
            <a:extLst>
              <a:ext uri="{FF2B5EF4-FFF2-40B4-BE49-F238E27FC236}">
                <a16:creationId xmlns:a16="http://schemas.microsoft.com/office/drawing/2014/main" id="{6298EBD2-9F5E-B7C7-332E-53AF7B770E72}"/>
              </a:ext>
            </a:extLst>
          </p:cNvPr>
          <p:cNvSpPr/>
          <p:nvPr/>
        </p:nvSpPr>
        <p:spPr>
          <a:xfrm>
            <a:off x="2334983" y="4419600"/>
            <a:ext cx="489857" cy="50074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0000"/>
                </a:solidFill>
              </a:rPr>
              <a:t>U</a:t>
            </a:r>
          </a:p>
        </p:txBody>
      </p:sp>
      <p:sp>
        <p:nvSpPr>
          <p:cNvPr id="10" name="Oval 9">
            <a:extLst>
              <a:ext uri="{FF2B5EF4-FFF2-40B4-BE49-F238E27FC236}">
                <a16:creationId xmlns:a16="http://schemas.microsoft.com/office/drawing/2014/main" id="{D82EFF60-FFE2-E0DE-0B92-561F2CA865EB}"/>
              </a:ext>
            </a:extLst>
          </p:cNvPr>
          <p:cNvSpPr/>
          <p:nvPr/>
        </p:nvSpPr>
        <p:spPr>
          <a:xfrm>
            <a:off x="3513360" y="4419600"/>
            <a:ext cx="489857" cy="50074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0000"/>
                </a:solidFill>
              </a:rPr>
              <a:t>U</a:t>
            </a:r>
          </a:p>
        </p:txBody>
      </p:sp>
      <p:sp>
        <p:nvSpPr>
          <p:cNvPr id="11" name="Oval 10">
            <a:extLst>
              <a:ext uri="{FF2B5EF4-FFF2-40B4-BE49-F238E27FC236}">
                <a16:creationId xmlns:a16="http://schemas.microsoft.com/office/drawing/2014/main" id="{573BA3D3-ACC0-7083-750D-94B1F5071574}"/>
              </a:ext>
            </a:extLst>
          </p:cNvPr>
          <p:cNvSpPr/>
          <p:nvPr/>
        </p:nvSpPr>
        <p:spPr>
          <a:xfrm>
            <a:off x="4348833" y="4419600"/>
            <a:ext cx="489857" cy="50074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0000"/>
                </a:solidFill>
              </a:rPr>
              <a:t>U</a:t>
            </a:r>
            <a:endParaRPr lang="en-US" sz="1800" dirty="0"/>
          </a:p>
        </p:txBody>
      </p:sp>
      <p:sp>
        <p:nvSpPr>
          <p:cNvPr id="12" name="Oval 11">
            <a:extLst>
              <a:ext uri="{FF2B5EF4-FFF2-40B4-BE49-F238E27FC236}">
                <a16:creationId xmlns:a16="http://schemas.microsoft.com/office/drawing/2014/main" id="{C5E17E7E-4A2E-906B-0EB4-28DCB2C08DF3}"/>
              </a:ext>
            </a:extLst>
          </p:cNvPr>
          <p:cNvSpPr/>
          <p:nvPr/>
        </p:nvSpPr>
        <p:spPr>
          <a:xfrm>
            <a:off x="6419843" y="4408566"/>
            <a:ext cx="489857" cy="50074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0000"/>
                </a:solidFill>
              </a:rPr>
              <a:t>U</a:t>
            </a:r>
            <a:endParaRPr lang="en-US" sz="1800" dirty="0"/>
          </a:p>
        </p:txBody>
      </p:sp>
      <p:sp>
        <p:nvSpPr>
          <p:cNvPr id="13" name="Oval 12">
            <a:extLst>
              <a:ext uri="{FF2B5EF4-FFF2-40B4-BE49-F238E27FC236}">
                <a16:creationId xmlns:a16="http://schemas.microsoft.com/office/drawing/2014/main" id="{AD7F3C29-0947-0CA7-A96A-CEE766F73F3B}"/>
              </a:ext>
            </a:extLst>
          </p:cNvPr>
          <p:cNvSpPr/>
          <p:nvPr/>
        </p:nvSpPr>
        <p:spPr>
          <a:xfrm>
            <a:off x="5584370" y="4419601"/>
            <a:ext cx="489857" cy="50074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0000"/>
                </a:solidFill>
              </a:rPr>
              <a:t>U</a:t>
            </a:r>
            <a:endParaRPr lang="en-US" sz="1800" dirty="0"/>
          </a:p>
        </p:txBody>
      </p:sp>
      <p:cxnSp>
        <p:nvCxnSpPr>
          <p:cNvPr id="15" name="Straight Connector 14">
            <a:extLst>
              <a:ext uri="{FF2B5EF4-FFF2-40B4-BE49-F238E27FC236}">
                <a16:creationId xmlns:a16="http://schemas.microsoft.com/office/drawing/2014/main" id="{97748721-A876-DECE-2F36-773607B7F492}"/>
              </a:ext>
            </a:extLst>
          </p:cNvPr>
          <p:cNvCxnSpPr>
            <a:stCxn id="8" idx="0"/>
            <a:endCxn id="5" idx="3"/>
          </p:cNvCxnSpPr>
          <p:nvPr/>
        </p:nvCxnSpPr>
        <p:spPr>
          <a:xfrm flipV="1">
            <a:off x="1738993" y="3725783"/>
            <a:ext cx="259516" cy="693817"/>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B54D1E0E-C267-D8C9-A80D-96A8B95DEF10}"/>
              </a:ext>
            </a:extLst>
          </p:cNvPr>
          <p:cNvCxnSpPr>
            <a:cxnSpLocks/>
            <a:stCxn id="9" idx="0"/>
          </p:cNvCxnSpPr>
          <p:nvPr/>
        </p:nvCxnSpPr>
        <p:spPr>
          <a:xfrm flipH="1" flipV="1">
            <a:off x="2344125" y="3725783"/>
            <a:ext cx="235787" cy="693817"/>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120982DD-6FBA-6E84-8ACB-1AE5FDF702FD}"/>
              </a:ext>
            </a:extLst>
          </p:cNvPr>
          <p:cNvCxnSpPr/>
          <p:nvPr/>
        </p:nvCxnSpPr>
        <p:spPr>
          <a:xfrm flipV="1">
            <a:off x="3716477" y="3725783"/>
            <a:ext cx="259516" cy="693817"/>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A798F740-8213-916F-132B-A98A15E46BF3}"/>
              </a:ext>
            </a:extLst>
          </p:cNvPr>
          <p:cNvCxnSpPr>
            <a:cxnSpLocks/>
            <a:stCxn id="11" idx="0"/>
            <a:endCxn id="6" idx="5"/>
          </p:cNvCxnSpPr>
          <p:nvPr/>
        </p:nvCxnSpPr>
        <p:spPr>
          <a:xfrm flipH="1" flipV="1">
            <a:off x="4315204" y="3725782"/>
            <a:ext cx="278558" cy="693818"/>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88F27999-B1F9-7AD1-2926-CD5D31781FA8}"/>
              </a:ext>
            </a:extLst>
          </p:cNvPr>
          <p:cNvCxnSpPr>
            <a:cxnSpLocks/>
            <a:stCxn id="13" idx="0"/>
            <a:endCxn id="7" idx="3"/>
          </p:cNvCxnSpPr>
          <p:nvPr/>
        </p:nvCxnSpPr>
        <p:spPr>
          <a:xfrm flipV="1">
            <a:off x="5829299" y="3725783"/>
            <a:ext cx="109839" cy="693818"/>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3D1FFE6C-0FB0-6AC5-67FD-95BF34026F72}"/>
              </a:ext>
            </a:extLst>
          </p:cNvPr>
          <p:cNvCxnSpPr>
            <a:cxnSpLocks/>
            <a:stCxn id="12" idx="0"/>
          </p:cNvCxnSpPr>
          <p:nvPr/>
        </p:nvCxnSpPr>
        <p:spPr>
          <a:xfrm flipH="1" flipV="1">
            <a:off x="6294774" y="3714749"/>
            <a:ext cx="369998" cy="693817"/>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DDB386BA-1006-121A-814A-64A0B97FABF8}"/>
              </a:ext>
            </a:extLst>
          </p:cNvPr>
          <p:cNvCxnSpPr>
            <a:cxnSpLocks/>
            <a:endCxn id="4" idx="2"/>
          </p:cNvCxnSpPr>
          <p:nvPr/>
        </p:nvCxnSpPr>
        <p:spPr>
          <a:xfrm flipV="1">
            <a:off x="2214367" y="1866900"/>
            <a:ext cx="1617403" cy="1422020"/>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62EF5E42-BC64-9B8F-DE37-A0C44D3B7224}"/>
              </a:ext>
            </a:extLst>
          </p:cNvPr>
          <p:cNvCxnSpPr>
            <a:cxnSpLocks/>
            <a:stCxn id="7" idx="0"/>
            <a:endCxn id="4" idx="6"/>
          </p:cNvCxnSpPr>
          <p:nvPr/>
        </p:nvCxnSpPr>
        <p:spPr>
          <a:xfrm flipH="1" flipV="1">
            <a:off x="4321627" y="1866900"/>
            <a:ext cx="1790702" cy="1431472"/>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00747F04-DEDE-2C51-3947-C0A54D0B4AE1}"/>
              </a:ext>
            </a:extLst>
          </p:cNvPr>
          <p:cNvCxnSpPr>
            <a:cxnSpLocks/>
            <a:stCxn id="6" idx="0"/>
            <a:endCxn id="4" idx="4"/>
          </p:cNvCxnSpPr>
          <p:nvPr/>
        </p:nvCxnSpPr>
        <p:spPr>
          <a:xfrm flipH="1" flipV="1">
            <a:off x="4076699" y="2117271"/>
            <a:ext cx="65315" cy="1181100"/>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a:extLst>
              <a:ext uri="{FF2B5EF4-FFF2-40B4-BE49-F238E27FC236}">
                <a16:creationId xmlns:a16="http://schemas.microsoft.com/office/drawing/2014/main" id="{27358E0C-122C-B799-A2C6-E732F406E2B5}"/>
              </a:ext>
            </a:extLst>
          </p:cNvPr>
          <p:cNvCxnSpPr>
            <a:cxnSpLocks/>
          </p:cNvCxnSpPr>
          <p:nvPr/>
        </p:nvCxnSpPr>
        <p:spPr>
          <a:xfrm>
            <a:off x="1000808" y="1174185"/>
            <a:ext cx="6314392" cy="26442"/>
          </a:xfrm>
          <a:prstGeom prst="line">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6F5D59F-CDCF-E7C1-C675-D8226B6262F8}"/>
              </a:ext>
            </a:extLst>
          </p:cNvPr>
          <p:cNvSpPr txBox="1"/>
          <p:nvPr/>
        </p:nvSpPr>
        <p:spPr>
          <a:xfrm>
            <a:off x="7315200" y="954005"/>
            <a:ext cx="910895" cy="461665"/>
          </a:xfrm>
          <a:prstGeom prst="rect">
            <a:avLst/>
          </a:prstGeom>
          <a:noFill/>
        </p:spPr>
        <p:txBody>
          <a:bodyPr wrap="square" rtlCol="0">
            <a:spAutoFit/>
          </a:bodyPr>
          <a:lstStyle/>
          <a:p>
            <a:pPr algn="ctr"/>
            <a:r>
              <a:rPr lang="en-US" sz="1200" dirty="0"/>
              <a:t>To other customers</a:t>
            </a:r>
          </a:p>
        </p:txBody>
      </p:sp>
      <p:cxnSp>
        <p:nvCxnSpPr>
          <p:cNvPr id="35" name="Straight Connector 34">
            <a:extLst>
              <a:ext uri="{FF2B5EF4-FFF2-40B4-BE49-F238E27FC236}">
                <a16:creationId xmlns:a16="http://schemas.microsoft.com/office/drawing/2014/main" id="{3B3547F0-5B65-1779-EE38-8FEA33C7DA95}"/>
              </a:ext>
            </a:extLst>
          </p:cNvPr>
          <p:cNvCxnSpPr>
            <a:cxnSpLocks/>
            <a:endCxn id="4" idx="0"/>
          </p:cNvCxnSpPr>
          <p:nvPr/>
        </p:nvCxnSpPr>
        <p:spPr>
          <a:xfrm>
            <a:off x="4068460" y="1184838"/>
            <a:ext cx="8239" cy="4316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24B718E-E391-633E-466B-739BCEC2834A}"/>
              </a:ext>
            </a:extLst>
          </p:cNvPr>
          <p:cNvSpPr txBox="1"/>
          <p:nvPr/>
        </p:nvSpPr>
        <p:spPr>
          <a:xfrm>
            <a:off x="3091543" y="892004"/>
            <a:ext cx="1685663" cy="276999"/>
          </a:xfrm>
          <a:prstGeom prst="rect">
            <a:avLst/>
          </a:prstGeom>
          <a:noFill/>
        </p:spPr>
        <p:txBody>
          <a:bodyPr wrap="square" rtlCol="0">
            <a:spAutoFit/>
          </a:bodyPr>
          <a:lstStyle/>
          <a:p>
            <a:pPr algn="ctr"/>
            <a:r>
              <a:rPr lang="en-US" sz="1200" dirty="0"/>
              <a:t>Primary Utility Grid</a:t>
            </a:r>
          </a:p>
        </p:txBody>
      </p:sp>
      <p:sp>
        <p:nvSpPr>
          <p:cNvPr id="39" name="TextBox 38">
            <a:extLst>
              <a:ext uri="{FF2B5EF4-FFF2-40B4-BE49-F238E27FC236}">
                <a16:creationId xmlns:a16="http://schemas.microsoft.com/office/drawing/2014/main" id="{83744B2D-52F3-0D7B-03F6-4AFF7BBA4053}"/>
              </a:ext>
            </a:extLst>
          </p:cNvPr>
          <p:cNvSpPr txBox="1"/>
          <p:nvPr/>
        </p:nvSpPr>
        <p:spPr>
          <a:xfrm>
            <a:off x="72458" y="931342"/>
            <a:ext cx="910895" cy="461665"/>
          </a:xfrm>
          <a:prstGeom prst="rect">
            <a:avLst/>
          </a:prstGeom>
          <a:noFill/>
        </p:spPr>
        <p:txBody>
          <a:bodyPr wrap="square" rtlCol="0">
            <a:spAutoFit/>
          </a:bodyPr>
          <a:lstStyle/>
          <a:p>
            <a:pPr algn="ctr"/>
            <a:r>
              <a:rPr lang="en-US" sz="1200" dirty="0"/>
              <a:t>To other customers</a:t>
            </a:r>
          </a:p>
        </p:txBody>
      </p:sp>
      <p:cxnSp>
        <p:nvCxnSpPr>
          <p:cNvPr id="41" name="Straight Arrow Connector 40">
            <a:extLst>
              <a:ext uri="{FF2B5EF4-FFF2-40B4-BE49-F238E27FC236}">
                <a16:creationId xmlns:a16="http://schemas.microsoft.com/office/drawing/2014/main" id="{ED798007-C156-BF50-080A-DED6315EF65C}"/>
              </a:ext>
            </a:extLst>
          </p:cNvPr>
          <p:cNvCxnSpPr/>
          <p:nvPr/>
        </p:nvCxnSpPr>
        <p:spPr>
          <a:xfrm>
            <a:off x="4572000" y="1866899"/>
            <a:ext cx="2743200" cy="0"/>
          </a:xfrm>
          <a:prstGeom prst="straightConnector1">
            <a:avLst/>
          </a:prstGeom>
          <a:ln>
            <a:solidFill>
              <a:srgbClr val="00B0F0"/>
            </a:solidFill>
            <a:tailEnd type="triangle"/>
          </a:ln>
        </p:spPr>
        <p:style>
          <a:lnRef idx="3">
            <a:schemeClr val="dk1"/>
          </a:lnRef>
          <a:fillRef idx="0">
            <a:schemeClr val="dk1"/>
          </a:fillRef>
          <a:effectRef idx="2">
            <a:schemeClr val="dk1"/>
          </a:effectRef>
          <a:fontRef idx="minor">
            <a:schemeClr val="tx1"/>
          </a:fontRef>
        </p:style>
      </p:cxnSp>
      <p:sp>
        <p:nvSpPr>
          <p:cNvPr id="42" name="TextBox 41">
            <a:extLst>
              <a:ext uri="{FF2B5EF4-FFF2-40B4-BE49-F238E27FC236}">
                <a16:creationId xmlns:a16="http://schemas.microsoft.com/office/drawing/2014/main" id="{039404A7-B392-1D72-21F1-1062EAE7085F}"/>
              </a:ext>
            </a:extLst>
          </p:cNvPr>
          <p:cNvSpPr txBox="1"/>
          <p:nvPr/>
        </p:nvSpPr>
        <p:spPr>
          <a:xfrm>
            <a:off x="7413171" y="1713010"/>
            <a:ext cx="1643743" cy="307777"/>
          </a:xfrm>
          <a:prstGeom prst="rect">
            <a:avLst/>
          </a:prstGeom>
          <a:noFill/>
        </p:spPr>
        <p:txBody>
          <a:bodyPr wrap="square" rtlCol="0">
            <a:spAutoFit/>
          </a:bodyPr>
          <a:lstStyle/>
          <a:p>
            <a:r>
              <a:rPr lang="en-US" dirty="0"/>
              <a:t>Master Meter</a:t>
            </a:r>
          </a:p>
        </p:txBody>
      </p:sp>
      <p:cxnSp>
        <p:nvCxnSpPr>
          <p:cNvPr id="43" name="Straight Arrow Connector 42">
            <a:extLst>
              <a:ext uri="{FF2B5EF4-FFF2-40B4-BE49-F238E27FC236}">
                <a16:creationId xmlns:a16="http://schemas.microsoft.com/office/drawing/2014/main" id="{6516F4C8-3ED9-ABCE-DE1F-0560BF51A4EC}"/>
              </a:ext>
            </a:extLst>
          </p:cNvPr>
          <p:cNvCxnSpPr>
            <a:cxnSpLocks/>
          </p:cNvCxnSpPr>
          <p:nvPr/>
        </p:nvCxnSpPr>
        <p:spPr>
          <a:xfrm flipV="1">
            <a:off x="6395358" y="2903764"/>
            <a:ext cx="1017813" cy="467938"/>
          </a:xfrm>
          <a:prstGeom prst="straightConnector1">
            <a:avLst/>
          </a:prstGeom>
          <a:ln>
            <a:solidFill>
              <a:srgbClr val="00B0F0"/>
            </a:solidFill>
            <a:tailEnd type="triangle"/>
          </a:ln>
        </p:spPr>
        <p:style>
          <a:lnRef idx="3">
            <a:schemeClr val="dk1"/>
          </a:lnRef>
          <a:fillRef idx="0">
            <a:schemeClr val="dk1"/>
          </a:fillRef>
          <a:effectRef idx="2">
            <a:schemeClr val="dk1"/>
          </a:effectRef>
          <a:fontRef idx="minor">
            <a:schemeClr val="tx1"/>
          </a:fontRef>
        </p:style>
      </p:cxnSp>
      <p:sp>
        <p:nvSpPr>
          <p:cNvPr id="46" name="TextBox 45">
            <a:extLst>
              <a:ext uri="{FF2B5EF4-FFF2-40B4-BE49-F238E27FC236}">
                <a16:creationId xmlns:a16="http://schemas.microsoft.com/office/drawing/2014/main" id="{9BE948E1-FEF4-37ED-0E9E-91FC846FC494}"/>
              </a:ext>
            </a:extLst>
          </p:cNvPr>
          <p:cNvSpPr txBox="1"/>
          <p:nvPr/>
        </p:nvSpPr>
        <p:spPr>
          <a:xfrm>
            <a:off x="7532914" y="2449286"/>
            <a:ext cx="1611086" cy="1600438"/>
          </a:xfrm>
          <a:prstGeom prst="rect">
            <a:avLst/>
          </a:prstGeom>
          <a:noFill/>
        </p:spPr>
        <p:txBody>
          <a:bodyPr wrap="square" rtlCol="0">
            <a:spAutoFit/>
          </a:bodyPr>
          <a:lstStyle/>
          <a:p>
            <a:r>
              <a:rPr lang="en-US" dirty="0"/>
              <a:t>Rate schedule-level submeters:</a:t>
            </a:r>
          </a:p>
          <a:p>
            <a:pPr marL="342900" indent="-342900">
              <a:buAutoNum type="arabicPeriod"/>
            </a:pPr>
            <a:r>
              <a:rPr lang="en-US" dirty="0"/>
              <a:t>Commercial</a:t>
            </a:r>
          </a:p>
          <a:p>
            <a:pPr marL="342900" indent="-342900">
              <a:buAutoNum type="arabicPeriod"/>
            </a:pPr>
            <a:r>
              <a:rPr lang="en-US" dirty="0"/>
              <a:t>Residential</a:t>
            </a:r>
          </a:p>
          <a:p>
            <a:pPr marL="342900" indent="-342900">
              <a:buAutoNum type="arabicPeriod"/>
            </a:pPr>
            <a:r>
              <a:rPr lang="en-US" dirty="0"/>
              <a:t>CARE/FERA</a:t>
            </a:r>
          </a:p>
          <a:p>
            <a:pPr marL="342900" indent="-342900">
              <a:buAutoNum type="arabicPeriod"/>
            </a:pPr>
            <a:endParaRPr lang="en-US" dirty="0"/>
          </a:p>
          <a:p>
            <a:endParaRPr lang="en-US" dirty="0"/>
          </a:p>
        </p:txBody>
      </p:sp>
      <p:cxnSp>
        <p:nvCxnSpPr>
          <p:cNvPr id="47" name="Straight Arrow Connector 46">
            <a:extLst>
              <a:ext uri="{FF2B5EF4-FFF2-40B4-BE49-F238E27FC236}">
                <a16:creationId xmlns:a16="http://schemas.microsoft.com/office/drawing/2014/main" id="{B31090CF-FAF9-6722-E969-E90D18EA7E11}"/>
              </a:ext>
            </a:extLst>
          </p:cNvPr>
          <p:cNvCxnSpPr>
            <a:cxnSpLocks/>
          </p:cNvCxnSpPr>
          <p:nvPr/>
        </p:nvCxnSpPr>
        <p:spPr>
          <a:xfrm>
            <a:off x="6909700" y="4859796"/>
            <a:ext cx="884471" cy="285194"/>
          </a:xfrm>
          <a:prstGeom prst="straightConnector1">
            <a:avLst/>
          </a:prstGeom>
          <a:ln>
            <a:solidFill>
              <a:srgbClr val="00B0F0"/>
            </a:solidFill>
            <a:tailEnd type="triangle"/>
          </a:ln>
        </p:spPr>
        <p:style>
          <a:lnRef idx="3">
            <a:schemeClr val="dk1"/>
          </a:lnRef>
          <a:fillRef idx="0">
            <a:schemeClr val="dk1"/>
          </a:fillRef>
          <a:effectRef idx="2">
            <a:schemeClr val="dk1"/>
          </a:effectRef>
          <a:fontRef idx="minor">
            <a:schemeClr val="tx1"/>
          </a:fontRef>
        </p:style>
      </p:cxnSp>
      <p:sp>
        <p:nvSpPr>
          <p:cNvPr id="49" name="TextBox 48">
            <a:extLst>
              <a:ext uri="{FF2B5EF4-FFF2-40B4-BE49-F238E27FC236}">
                <a16:creationId xmlns:a16="http://schemas.microsoft.com/office/drawing/2014/main" id="{74337F2F-D6FE-032B-2AF1-09B5EEEC98F1}"/>
              </a:ext>
            </a:extLst>
          </p:cNvPr>
          <p:cNvSpPr txBox="1"/>
          <p:nvPr/>
        </p:nvSpPr>
        <p:spPr>
          <a:xfrm>
            <a:off x="7598220" y="4953148"/>
            <a:ext cx="1458694" cy="523220"/>
          </a:xfrm>
          <a:prstGeom prst="rect">
            <a:avLst/>
          </a:prstGeom>
          <a:noFill/>
        </p:spPr>
        <p:txBody>
          <a:bodyPr wrap="square" rtlCol="0">
            <a:spAutoFit/>
          </a:bodyPr>
          <a:lstStyle/>
          <a:p>
            <a:pPr algn="ctr"/>
            <a:r>
              <a:rPr lang="en-US" dirty="0"/>
              <a:t>Unit-level submeters</a:t>
            </a:r>
          </a:p>
        </p:txBody>
      </p:sp>
    </p:spTree>
    <p:extLst>
      <p:ext uri="{BB962C8B-B14F-4D97-AF65-F5344CB8AC3E}">
        <p14:creationId xmlns:p14="http://schemas.microsoft.com/office/powerpoint/2010/main" val="1818769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EDC7B4-3EF1-1C7C-E5AB-E0C8E9E14FF4}"/>
              </a:ext>
            </a:extLst>
          </p:cNvPr>
          <p:cNvPicPr>
            <a:picLocks noChangeAspect="1"/>
          </p:cNvPicPr>
          <p:nvPr/>
        </p:nvPicPr>
        <p:blipFill>
          <a:blip r:embed="rId2"/>
          <a:stretch>
            <a:fillRect/>
          </a:stretch>
        </p:blipFill>
        <p:spPr>
          <a:xfrm>
            <a:off x="4419770" y="2386584"/>
            <a:ext cx="4724230" cy="4060317"/>
          </a:xfrm>
          <a:prstGeom prst="rect">
            <a:avLst/>
          </a:prstGeom>
        </p:spPr>
      </p:pic>
      <p:sp>
        <p:nvSpPr>
          <p:cNvPr id="2" name="Title 1">
            <a:extLst>
              <a:ext uri="{FF2B5EF4-FFF2-40B4-BE49-F238E27FC236}">
                <a16:creationId xmlns:a16="http://schemas.microsoft.com/office/drawing/2014/main" id="{C9314F1C-DA26-B8E2-2A5D-87E6DBF37B2C}"/>
              </a:ext>
            </a:extLst>
          </p:cNvPr>
          <p:cNvSpPr>
            <a:spLocks noGrp="1"/>
          </p:cNvSpPr>
          <p:nvPr>
            <p:ph type="title"/>
          </p:nvPr>
        </p:nvSpPr>
        <p:spPr/>
        <p:txBody>
          <a:bodyPr>
            <a:noAutofit/>
          </a:bodyPr>
          <a:lstStyle/>
          <a:p>
            <a:pPr rtl="0">
              <a:spcBef>
                <a:spcPts val="0"/>
              </a:spcBef>
              <a:spcAft>
                <a:spcPts val="0"/>
              </a:spcAft>
            </a:pPr>
            <a:r>
              <a:rPr lang="en-US" sz="1800" b="1" i="0" u="none" strike="noStrike" dirty="0">
                <a:solidFill>
                  <a:schemeClr val="tx2"/>
                </a:solidFill>
                <a:effectLst/>
                <a:latin typeface="Arial" panose="020B0604020202020204" pitchFamily="34" charset="0"/>
              </a:rPr>
              <a:t>Allow residential master metering through a legislative solution</a:t>
            </a:r>
            <a:endParaRPr lang="en-US" sz="1800" dirty="0">
              <a:solidFill>
                <a:schemeClr val="tx2"/>
              </a:solidFill>
            </a:endParaRPr>
          </a:p>
        </p:txBody>
      </p:sp>
      <p:sp>
        <p:nvSpPr>
          <p:cNvPr id="3" name="Text Placeholder 2">
            <a:extLst>
              <a:ext uri="{FF2B5EF4-FFF2-40B4-BE49-F238E27FC236}">
                <a16:creationId xmlns:a16="http://schemas.microsoft.com/office/drawing/2014/main" id="{AF27D22A-856C-E57C-D5C6-5F45564F416E}"/>
              </a:ext>
            </a:extLst>
          </p:cNvPr>
          <p:cNvSpPr>
            <a:spLocks noGrp="1"/>
          </p:cNvSpPr>
          <p:nvPr>
            <p:ph type="body" idx="1"/>
          </p:nvPr>
        </p:nvSpPr>
        <p:spPr>
          <a:xfrm>
            <a:off x="-76115" y="2649882"/>
            <a:ext cx="4572000" cy="3597609"/>
          </a:xfrm>
        </p:spPr>
        <p:txBody>
          <a:bodyPr>
            <a:normAutofit fontScale="92500" lnSpcReduction="10000"/>
          </a:bodyPr>
          <a:lstStyle/>
          <a:p>
            <a:pPr fontAlgn="base">
              <a:lnSpc>
                <a:spcPct val="110000"/>
              </a:lnSpc>
              <a:spcBef>
                <a:spcPts val="0"/>
              </a:spcBef>
            </a:pPr>
            <a:r>
              <a:rPr lang="en-US" sz="1750" b="0" i="0" u="none" strike="noStrike" dirty="0">
                <a:solidFill>
                  <a:srgbClr val="000000"/>
                </a:solidFill>
                <a:effectLst/>
                <a:latin typeface="Arial" panose="020B0604020202020204" pitchFamily="34" charset="0"/>
              </a:rPr>
              <a:t>Greener, streamlined and cost-effective.</a:t>
            </a:r>
          </a:p>
          <a:p>
            <a:pPr fontAlgn="base">
              <a:lnSpc>
                <a:spcPct val="110000"/>
              </a:lnSpc>
              <a:spcBef>
                <a:spcPts val="0"/>
              </a:spcBef>
            </a:pPr>
            <a:r>
              <a:rPr lang="en-US" sz="1750" b="0" i="0" u="none" strike="noStrike" dirty="0">
                <a:solidFill>
                  <a:srgbClr val="000000"/>
                </a:solidFill>
                <a:effectLst/>
                <a:latin typeface="Arial" panose="020B0604020202020204" pitchFamily="34" charset="0"/>
              </a:rPr>
              <a:t>Provides substantial resilience benefits and improves project economics.</a:t>
            </a:r>
          </a:p>
          <a:p>
            <a:pPr fontAlgn="base">
              <a:lnSpc>
                <a:spcPct val="110000"/>
              </a:lnSpc>
              <a:spcBef>
                <a:spcPts val="0"/>
              </a:spcBef>
            </a:pPr>
            <a:r>
              <a:rPr lang="en-US" sz="1750" b="0" i="0" u="none" strike="noStrike" dirty="0">
                <a:solidFill>
                  <a:srgbClr val="000000"/>
                </a:solidFill>
                <a:effectLst/>
                <a:latin typeface="Arial" panose="020B0604020202020204" pitchFamily="34" charset="0"/>
              </a:rPr>
              <a:t>Optimizes sizing of assets and maximizes space efficiency by deployin</a:t>
            </a:r>
            <a:r>
              <a:rPr lang="en-US" sz="1750" dirty="0">
                <a:solidFill>
                  <a:srgbClr val="000000"/>
                </a:solidFill>
                <a:latin typeface="Arial" panose="020B0604020202020204" pitchFamily="34" charset="0"/>
              </a:rPr>
              <a:t>g a single Solar Microgrid to serve the entire site (one solar array, BESS, set of wiring, etc.…).</a:t>
            </a:r>
            <a:endParaRPr lang="en-US" sz="1750" b="0" i="0" u="none" strike="noStrike" dirty="0">
              <a:solidFill>
                <a:srgbClr val="000000"/>
              </a:solidFill>
              <a:effectLst/>
              <a:latin typeface="Arial" panose="020B0604020202020204" pitchFamily="34" charset="0"/>
            </a:endParaRPr>
          </a:p>
          <a:p>
            <a:pPr fontAlgn="base">
              <a:lnSpc>
                <a:spcPct val="110000"/>
              </a:lnSpc>
              <a:spcBef>
                <a:spcPts val="0"/>
              </a:spcBef>
            </a:pPr>
            <a:r>
              <a:rPr lang="en-US" sz="1750" b="0" i="0" u="none" strike="noStrike" dirty="0">
                <a:solidFill>
                  <a:srgbClr val="000000"/>
                </a:solidFill>
                <a:effectLst/>
                <a:latin typeface="Arial" panose="020B0604020202020204" pitchFamily="34" charset="0"/>
              </a:rPr>
              <a:t>Simplifies the customer/utility interface &amp; streamlines design requirements.</a:t>
            </a:r>
          </a:p>
          <a:p>
            <a:pPr fontAlgn="base">
              <a:lnSpc>
                <a:spcPct val="110000"/>
              </a:lnSpc>
              <a:spcBef>
                <a:spcPts val="0"/>
              </a:spcBef>
            </a:pPr>
            <a:r>
              <a:rPr lang="en-US" sz="1750" b="0" i="0" u="none" strike="noStrike" dirty="0">
                <a:solidFill>
                  <a:srgbClr val="000000"/>
                </a:solidFill>
                <a:effectLst/>
                <a:latin typeface="Arial" panose="020B0604020202020204" pitchFamily="34" charset="0"/>
              </a:rPr>
              <a:t>Avoids serving PG&amp;E meters with FOM solar.</a:t>
            </a:r>
          </a:p>
          <a:p>
            <a:pPr fontAlgn="base">
              <a:lnSpc>
                <a:spcPct val="110000"/>
              </a:lnSpc>
              <a:spcBef>
                <a:spcPts val="0"/>
              </a:spcBef>
            </a:pPr>
            <a:r>
              <a:rPr lang="en-US" sz="1750" dirty="0">
                <a:solidFill>
                  <a:srgbClr val="000000"/>
                </a:solidFill>
                <a:latin typeface="Arial" panose="020B0604020202020204" pitchFamily="34" charset="0"/>
              </a:rPr>
              <a:t>Promotes green building and electrification.</a:t>
            </a:r>
          </a:p>
          <a:p>
            <a:pPr fontAlgn="base">
              <a:lnSpc>
                <a:spcPct val="110000"/>
              </a:lnSpc>
              <a:spcBef>
                <a:spcPts val="0"/>
              </a:spcBef>
            </a:pPr>
            <a:r>
              <a:rPr lang="en-US" sz="1750" b="0" i="0" u="none" strike="noStrike" dirty="0">
                <a:solidFill>
                  <a:srgbClr val="000000"/>
                </a:solidFill>
                <a:effectLst/>
                <a:latin typeface="Arial" panose="020B0604020202020204" pitchFamily="34" charset="0"/>
              </a:rPr>
              <a:t>Lower energy costs for residents.</a:t>
            </a:r>
          </a:p>
          <a:p>
            <a:pPr fontAlgn="base">
              <a:lnSpc>
                <a:spcPct val="110000"/>
              </a:lnSpc>
              <a:spcBef>
                <a:spcPts val="0"/>
              </a:spcBef>
            </a:pPr>
            <a:r>
              <a:rPr lang="en-US" sz="1750" b="0" i="0" u="none" strike="noStrike" dirty="0">
                <a:solidFill>
                  <a:srgbClr val="000000"/>
                </a:solidFill>
                <a:effectLst/>
                <a:latin typeface="Arial" panose="020B0604020202020204" pitchFamily="34" charset="0"/>
              </a:rPr>
              <a:t>Cost-effe</a:t>
            </a:r>
            <a:r>
              <a:rPr lang="en-US" sz="1750" dirty="0">
                <a:solidFill>
                  <a:srgbClr val="000000"/>
                </a:solidFill>
                <a:latin typeface="Arial" panose="020B0604020202020204" pitchFamily="34" charset="0"/>
              </a:rPr>
              <a:t>ctive for residents/ratepayers:</a:t>
            </a:r>
            <a:endParaRPr lang="en-US" sz="1750" b="0" i="0" u="none" strike="noStrike" dirty="0">
              <a:solidFill>
                <a:srgbClr val="000000"/>
              </a:solidFill>
              <a:effectLst/>
              <a:latin typeface="Arial" panose="020B0604020202020204" pitchFamily="34" charset="0"/>
            </a:endParaRPr>
          </a:p>
          <a:p>
            <a:pPr fontAlgn="base">
              <a:lnSpc>
                <a:spcPct val="110000"/>
              </a:lnSpc>
              <a:spcBef>
                <a:spcPts val="0"/>
              </a:spcBef>
            </a:pPr>
            <a:endParaRPr lang="en-US" sz="1800" b="0" i="0" u="none" strike="noStrike" dirty="0">
              <a:solidFill>
                <a:srgbClr val="000000"/>
              </a:solidFill>
              <a:effectLst/>
              <a:latin typeface="Arial" panose="020B0604020202020204" pitchFamily="34" charset="0"/>
            </a:endParaRPr>
          </a:p>
        </p:txBody>
      </p:sp>
      <p:sp>
        <p:nvSpPr>
          <p:cNvPr id="7" name="TextBox 6">
            <a:extLst>
              <a:ext uri="{FF2B5EF4-FFF2-40B4-BE49-F238E27FC236}">
                <a16:creationId xmlns:a16="http://schemas.microsoft.com/office/drawing/2014/main" id="{8A146C0C-3CD8-3B35-40A2-5DBB0566D6DD}"/>
              </a:ext>
            </a:extLst>
          </p:cNvPr>
          <p:cNvSpPr txBox="1"/>
          <p:nvPr/>
        </p:nvSpPr>
        <p:spPr>
          <a:xfrm>
            <a:off x="0" y="3099816"/>
            <a:ext cx="4041648" cy="307777"/>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id="{C9BB69AA-6FB5-B168-0A7A-B4F3F0EC94F9}"/>
              </a:ext>
            </a:extLst>
          </p:cNvPr>
          <p:cNvSpPr txBox="1"/>
          <p:nvPr/>
        </p:nvSpPr>
        <p:spPr>
          <a:xfrm>
            <a:off x="0" y="762000"/>
            <a:ext cx="9220820" cy="2062103"/>
          </a:xfrm>
          <a:prstGeom prst="rect">
            <a:avLst/>
          </a:prstGeom>
          <a:noFill/>
        </p:spPr>
        <p:txBody>
          <a:bodyPr wrap="square" rtlCol="0">
            <a:spAutoFit/>
          </a:bodyPr>
          <a:lstStyle/>
          <a:p>
            <a:pPr lvl="4">
              <a:buSzPct val="100000"/>
            </a:pPr>
            <a:r>
              <a:rPr lang="en-US" sz="1600" b="0" i="0" u="none" strike="noStrike" dirty="0">
                <a:solidFill>
                  <a:srgbClr val="000000"/>
                </a:solidFill>
                <a:effectLst/>
                <a:latin typeface="Arial" panose="020B0604020202020204" pitchFamily="34" charset="0"/>
              </a:rPr>
              <a:t>Cost-effe</a:t>
            </a:r>
            <a:r>
              <a:rPr lang="en-US" sz="1600" dirty="0">
                <a:solidFill>
                  <a:srgbClr val="000000"/>
                </a:solidFill>
                <a:latin typeface="Arial" panose="020B0604020202020204" pitchFamily="34" charset="0"/>
              </a:rPr>
              <a:t>ctive for residents and ratepayers alike:</a:t>
            </a:r>
            <a:endParaRPr lang="en-US" sz="1600" dirty="0"/>
          </a:p>
          <a:p>
            <a:pPr marL="342900" lvl="4" indent="-342900">
              <a:buSzPct val="100000"/>
              <a:buFont typeface="+mj-lt"/>
              <a:buAutoNum type="arabicPeriod"/>
            </a:pPr>
            <a:r>
              <a:rPr lang="en-US" sz="1600" dirty="0"/>
              <a:t>Residents realize resilience benefits for free, in addition to monthly energy bill savings.</a:t>
            </a:r>
          </a:p>
          <a:p>
            <a:pPr marL="342900" lvl="4" indent="-342900">
              <a:buSzPct val="100000"/>
              <a:buFont typeface="+mj-lt"/>
              <a:buAutoNum type="arabicPeriod"/>
            </a:pPr>
            <a:r>
              <a:rPr lang="en-US" sz="1600" dirty="0"/>
              <a:t>On-site energy optimization reduces the need for costly distribution upgrades even when electrification leads to increased loads.</a:t>
            </a:r>
          </a:p>
          <a:p>
            <a:pPr marL="342900" lvl="4" indent="-342900">
              <a:buSzPct val="100000"/>
              <a:buFont typeface="+mj-lt"/>
              <a:buAutoNum type="arabicPeriod"/>
            </a:pPr>
            <a:r>
              <a:rPr lang="en-US" sz="1600" dirty="0"/>
              <a:t>Fewer grid connections will lower utility costs (metering, connection, billing, etc.….).</a:t>
            </a:r>
          </a:p>
          <a:p>
            <a:pPr marL="342900" lvl="4" indent="-342900">
              <a:buSzPct val="100000"/>
              <a:buFont typeface="+mj-lt"/>
              <a:buAutoNum type="arabicPeriod"/>
            </a:pPr>
            <a:r>
              <a:rPr lang="en-US" sz="1600" dirty="0"/>
              <a:t>Fewer imports during peak periods reduces the amount of transmission required to deliver energy, helping to save ratepayers billions over 20 years.</a:t>
            </a:r>
          </a:p>
          <a:p>
            <a:pPr marL="285750" lvl="2" indent="-285750">
              <a:buSzPct val="165000"/>
              <a:buFont typeface="Arial" panose="020B0604020202020204" pitchFamily="34" charset="0"/>
              <a:buChar char="•"/>
            </a:pPr>
            <a:endParaRPr lang="en-US" sz="1600" dirty="0"/>
          </a:p>
        </p:txBody>
      </p:sp>
    </p:spTree>
    <p:extLst>
      <p:ext uri="{BB962C8B-B14F-4D97-AF65-F5344CB8AC3E}">
        <p14:creationId xmlns:p14="http://schemas.microsoft.com/office/powerpoint/2010/main" val="3498010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C2D4-D380-98C2-07CC-F6B431D5FC04}"/>
              </a:ext>
            </a:extLst>
          </p:cNvPr>
          <p:cNvSpPr>
            <a:spLocks noGrp="1"/>
          </p:cNvSpPr>
          <p:nvPr>
            <p:ph type="title"/>
          </p:nvPr>
        </p:nvSpPr>
        <p:spPr/>
        <p:txBody>
          <a:bodyPr/>
          <a:lstStyle/>
          <a:p>
            <a:r>
              <a:rPr lang="en-US" dirty="0"/>
              <a:t>SB 1148 – Enabling Residential Master Metering</a:t>
            </a:r>
          </a:p>
        </p:txBody>
      </p:sp>
      <p:sp>
        <p:nvSpPr>
          <p:cNvPr id="3" name="Text Placeholder 2">
            <a:extLst>
              <a:ext uri="{FF2B5EF4-FFF2-40B4-BE49-F238E27FC236}">
                <a16:creationId xmlns:a16="http://schemas.microsoft.com/office/drawing/2014/main" id="{14BA3C6C-7581-F29E-95BA-51E711A31D1B}"/>
              </a:ext>
            </a:extLst>
          </p:cNvPr>
          <p:cNvSpPr>
            <a:spLocks noGrp="1"/>
          </p:cNvSpPr>
          <p:nvPr>
            <p:ph type="body" idx="1"/>
          </p:nvPr>
        </p:nvSpPr>
        <p:spPr>
          <a:xfrm>
            <a:off x="265175" y="2570000"/>
            <a:ext cx="8541367" cy="3526000"/>
          </a:xfrm>
        </p:spPr>
        <p:txBody>
          <a:bodyPr>
            <a:normAutofit fontScale="92500" lnSpcReduction="10000"/>
          </a:bodyPr>
          <a:lstStyle/>
          <a:p>
            <a:pPr>
              <a:spcBef>
                <a:spcPts val="0"/>
              </a:spcBef>
            </a:pPr>
            <a:r>
              <a:rPr lang="en-US" sz="2500" dirty="0">
                <a:solidFill>
                  <a:srgbClr val="000000"/>
                </a:solidFill>
                <a:latin typeface="Arial" panose="020B0604020202020204" pitchFamily="34" charset="0"/>
              </a:rPr>
              <a:t>Authored by Senators </a:t>
            </a:r>
            <a:r>
              <a:rPr lang="en-US" sz="2500" dirty="0" err="1">
                <a:solidFill>
                  <a:srgbClr val="000000"/>
                </a:solidFill>
                <a:latin typeface="Arial" panose="020B0604020202020204" pitchFamily="34" charset="0"/>
              </a:rPr>
              <a:t>Blakespear</a:t>
            </a:r>
            <a:r>
              <a:rPr lang="en-US" sz="2500" dirty="0">
                <a:solidFill>
                  <a:srgbClr val="000000"/>
                </a:solidFill>
                <a:latin typeface="Arial" panose="020B0604020202020204" pitchFamily="34" charset="0"/>
              </a:rPr>
              <a:t> and Wahab.</a:t>
            </a:r>
          </a:p>
          <a:p>
            <a:pPr>
              <a:spcBef>
                <a:spcPts val="0"/>
              </a:spcBef>
            </a:pPr>
            <a:r>
              <a:rPr lang="en-US" sz="2500" dirty="0">
                <a:solidFill>
                  <a:srgbClr val="000000"/>
                </a:solidFill>
                <a:latin typeface="Arial" panose="020B0604020202020204" pitchFamily="34" charset="0"/>
              </a:rPr>
              <a:t>Makes a change to Public Utilities Code Section </a:t>
            </a:r>
            <a:r>
              <a:rPr lang="en-US" sz="2500" b="0" i="0" u="none" strike="noStrike" dirty="0">
                <a:solidFill>
                  <a:srgbClr val="000000"/>
                </a:solidFill>
                <a:effectLst/>
                <a:latin typeface="Arial" panose="020B0604020202020204" pitchFamily="34" charset="0"/>
              </a:rPr>
              <a:t>780.5.</a:t>
            </a:r>
            <a:endParaRPr lang="en-US" sz="2500" dirty="0"/>
          </a:p>
          <a:p>
            <a:pPr fontAlgn="base">
              <a:spcBef>
                <a:spcPts val="0"/>
              </a:spcBef>
            </a:pPr>
            <a:r>
              <a:rPr lang="en-US" sz="2500" b="0" i="0" u="none" strike="noStrike" dirty="0">
                <a:solidFill>
                  <a:srgbClr val="000000"/>
                </a:solidFill>
                <a:effectLst/>
                <a:latin typeface="Arial" panose="020B0604020202020204" pitchFamily="34" charset="0"/>
              </a:rPr>
              <a:t>Creates a specific exemption for instances where resilience is being pursued (and the economic benefits are an additional benefit).</a:t>
            </a:r>
          </a:p>
          <a:p>
            <a:pPr lvl="1" fontAlgn="base">
              <a:spcBef>
                <a:spcPts val="0"/>
              </a:spcBef>
            </a:pPr>
            <a:r>
              <a:rPr lang="en-US" sz="2400" dirty="0">
                <a:solidFill>
                  <a:srgbClr val="000000"/>
                </a:solidFill>
                <a:latin typeface="Arial" panose="020B0604020202020204" pitchFamily="34" charset="0"/>
              </a:rPr>
              <a:t>Add qualifiers to ensure consumer protection, require prevailing wages, grid optimal performance for large facilities.</a:t>
            </a:r>
          </a:p>
          <a:p>
            <a:pPr fontAlgn="base">
              <a:spcBef>
                <a:spcPts val="0"/>
              </a:spcBef>
            </a:pPr>
            <a:r>
              <a:rPr lang="en-US" sz="2500" b="1" dirty="0">
                <a:solidFill>
                  <a:srgbClr val="000000"/>
                </a:solidFill>
                <a:latin typeface="Arial" panose="020B0604020202020204" pitchFamily="34" charset="0"/>
              </a:rPr>
              <a:t>Adds a code section allowing government facilities (including schools) and places of worship to deploy a master meter for resilience.</a:t>
            </a:r>
            <a:endParaRPr lang="en-US" sz="2500" b="1" i="0" u="none" strike="noStrike" dirty="0">
              <a:solidFill>
                <a:srgbClr val="000000"/>
              </a:solidFill>
              <a:effectLst/>
              <a:latin typeface="Arial" panose="020B0604020202020204" pitchFamily="34" charset="0"/>
            </a:endParaRPr>
          </a:p>
        </p:txBody>
      </p:sp>
      <p:sp>
        <p:nvSpPr>
          <p:cNvPr id="4" name="TextBox 3">
            <a:extLst>
              <a:ext uri="{FF2B5EF4-FFF2-40B4-BE49-F238E27FC236}">
                <a16:creationId xmlns:a16="http://schemas.microsoft.com/office/drawing/2014/main" id="{462F1D7B-BEE6-AEB9-42FF-433F0BC22D96}"/>
              </a:ext>
            </a:extLst>
          </p:cNvPr>
          <p:cNvSpPr txBox="1"/>
          <p:nvPr/>
        </p:nvSpPr>
        <p:spPr>
          <a:xfrm>
            <a:off x="265176" y="850392"/>
            <a:ext cx="8421624" cy="1631216"/>
          </a:xfrm>
          <a:prstGeom prst="rect">
            <a:avLst/>
          </a:prstGeom>
          <a:noFill/>
        </p:spPr>
        <p:txBody>
          <a:bodyPr wrap="square" rtlCol="0">
            <a:spAutoFit/>
          </a:bodyPr>
          <a:lstStyle/>
          <a:p>
            <a:pPr algn="ctr"/>
            <a:r>
              <a:rPr lang="en-US" sz="1200" b="1" dirty="0">
                <a:solidFill>
                  <a:schemeClr val="bg2"/>
                </a:solidFill>
                <a:effectLst/>
                <a:latin typeface="+mj-lt"/>
                <a:ea typeface="Calibri" panose="020F0502020204030204" pitchFamily="34" charset="0"/>
                <a:cs typeface="Times New Roman" panose="02020603050405020304" pitchFamily="18" charset="0"/>
              </a:rPr>
              <a:t>PUC </a:t>
            </a:r>
            <a:r>
              <a:rPr lang="en-US" sz="1200" b="1" i="0" dirty="0">
                <a:solidFill>
                  <a:schemeClr val="bg2"/>
                </a:solidFill>
                <a:effectLst/>
                <a:latin typeface="+mj-lt"/>
              </a:rPr>
              <a:t>§ 780.5:</a:t>
            </a:r>
            <a:r>
              <a:rPr lang="en-US" sz="1200" b="0" i="0" dirty="0">
                <a:solidFill>
                  <a:schemeClr val="bg2"/>
                </a:solidFill>
                <a:effectLst/>
                <a:latin typeface="+mj-lt"/>
              </a:rPr>
              <a:t> </a:t>
            </a:r>
            <a:r>
              <a:rPr lang="en-US" sz="1200" dirty="0">
                <a:solidFill>
                  <a:schemeClr val="bg2"/>
                </a:solidFill>
                <a:effectLst/>
                <a:highlight>
                  <a:srgbClr val="FFFF00"/>
                </a:highlight>
                <a:latin typeface="+mj-lt"/>
                <a:ea typeface="Calibri" panose="020F0502020204030204" pitchFamily="34" charset="0"/>
                <a:cs typeface="Times New Roman" panose="02020603050405020304" pitchFamily="18" charset="0"/>
              </a:rPr>
              <a:t>The commission shall require every residential unit</a:t>
            </a:r>
            <a:r>
              <a:rPr lang="en-US" sz="1200" i="1" dirty="0">
                <a:solidFill>
                  <a:schemeClr val="bg2"/>
                </a:solidFill>
                <a:effectLst/>
                <a:latin typeface="+mj-lt"/>
                <a:ea typeface="Calibri" panose="020F0502020204030204" pitchFamily="34" charset="0"/>
                <a:cs typeface="Times New Roman" panose="02020603050405020304" pitchFamily="18" charset="0"/>
              </a:rPr>
              <a:t> in an apartment house or similar multiunit residential structure, condominium, and </a:t>
            </a:r>
            <a:r>
              <a:rPr lang="en-US" sz="1200" i="1" dirty="0" err="1">
                <a:solidFill>
                  <a:schemeClr val="bg2"/>
                </a:solidFill>
                <a:effectLst/>
                <a:latin typeface="+mj-lt"/>
                <a:ea typeface="Calibri" panose="020F0502020204030204" pitchFamily="34" charset="0"/>
                <a:cs typeface="Times New Roman" panose="02020603050405020304" pitchFamily="18" charset="0"/>
              </a:rPr>
              <a:t>mobilehome</a:t>
            </a:r>
            <a:r>
              <a:rPr lang="en-US" sz="1200" i="1" dirty="0">
                <a:solidFill>
                  <a:schemeClr val="bg2"/>
                </a:solidFill>
                <a:effectLst/>
                <a:latin typeface="+mj-lt"/>
                <a:ea typeface="Calibri" panose="020F0502020204030204" pitchFamily="34" charset="0"/>
                <a:cs typeface="Times New Roman" panose="02020603050405020304" pitchFamily="18" charset="0"/>
              </a:rPr>
              <a:t> park for which a building permit has been obtained on or after July 1, 1982, other than a dormitory or other housing accommodation provided by any postsecondary educational institution for its students or employees and other than farmworker housing, </a:t>
            </a:r>
            <a:r>
              <a:rPr lang="en-US" sz="1200" dirty="0">
                <a:solidFill>
                  <a:schemeClr val="bg2"/>
                </a:solidFill>
                <a:effectLst/>
                <a:highlight>
                  <a:srgbClr val="FFFF00"/>
                </a:highlight>
                <a:latin typeface="+mj-lt"/>
                <a:ea typeface="Calibri" panose="020F0502020204030204" pitchFamily="34" charset="0"/>
                <a:cs typeface="Times New Roman" panose="02020603050405020304" pitchFamily="18" charset="0"/>
              </a:rPr>
              <a:t>to be individually metered for electrical and gas service</a:t>
            </a:r>
            <a:r>
              <a:rPr lang="en-US" sz="1200" i="1" dirty="0">
                <a:solidFill>
                  <a:schemeClr val="bg2"/>
                </a:solidFill>
                <a:effectLst/>
                <a:latin typeface="+mj-lt"/>
                <a:ea typeface="Calibri" panose="020F0502020204030204" pitchFamily="34" charset="0"/>
                <a:cs typeface="Times New Roman" panose="02020603050405020304" pitchFamily="18" charset="0"/>
              </a:rPr>
              <a:t>, except that separate metering for gas service is not required for residential units which are not equipped with gas appliances requiring venting or are equipped with only vented decorative appliances or which receive the majority of energy used for water or space heating from a solar energy system or through cogeneration technology. </a:t>
            </a:r>
          </a:p>
          <a:p>
            <a:endParaRPr lang="en-US" sz="1200" dirty="0">
              <a:solidFill>
                <a:schemeClr val="bg2"/>
              </a:solidFill>
              <a:latin typeface="+mj-lt"/>
            </a:endParaRPr>
          </a:p>
        </p:txBody>
      </p:sp>
    </p:spTree>
    <p:extLst>
      <p:ext uri="{BB962C8B-B14F-4D97-AF65-F5344CB8AC3E}">
        <p14:creationId xmlns:p14="http://schemas.microsoft.com/office/powerpoint/2010/main" val="1578992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3B0C-E2FF-B7E6-FEF7-B1C7E13312E3}"/>
              </a:ext>
            </a:extLst>
          </p:cNvPr>
          <p:cNvSpPr>
            <a:spLocks noGrp="1"/>
          </p:cNvSpPr>
          <p:nvPr>
            <p:ph type="title"/>
          </p:nvPr>
        </p:nvSpPr>
        <p:spPr/>
        <p:txBody>
          <a:bodyPr/>
          <a:lstStyle/>
          <a:p>
            <a:r>
              <a:rPr lang="en-US" dirty="0"/>
              <a:t>Backup Slides</a:t>
            </a:r>
          </a:p>
        </p:txBody>
      </p:sp>
      <p:sp>
        <p:nvSpPr>
          <p:cNvPr id="3" name="Text Placeholder 2">
            <a:extLst>
              <a:ext uri="{FF2B5EF4-FFF2-40B4-BE49-F238E27FC236}">
                <a16:creationId xmlns:a16="http://schemas.microsoft.com/office/drawing/2014/main" id="{115186C7-3DD8-FB15-6ABB-9E6FAB30BEAA}"/>
              </a:ext>
            </a:extLst>
          </p:cNvPr>
          <p:cNvSpPr>
            <a:spLocks noGrp="1"/>
          </p:cNvSpPr>
          <p:nvPr>
            <p:ph type="body" idx="1"/>
          </p:nvPr>
        </p:nvSpPr>
        <p:spPr/>
        <p:txBody>
          <a:bodyPr/>
          <a:lstStyle/>
          <a:p>
            <a:pPr marL="25400" indent="0" algn="ctr">
              <a:buNone/>
            </a:pPr>
            <a:endParaRPr lang="en-US" dirty="0"/>
          </a:p>
          <a:p>
            <a:pPr marL="25400" indent="0" algn="ctr">
              <a:buNone/>
            </a:pPr>
            <a:endParaRPr lang="en-US" dirty="0"/>
          </a:p>
          <a:p>
            <a:pPr marL="25400" indent="0" algn="ctr">
              <a:buNone/>
            </a:pPr>
            <a:r>
              <a:rPr lang="en-US" dirty="0"/>
              <a:t>Backup Slides</a:t>
            </a:r>
          </a:p>
        </p:txBody>
      </p:sp>
    </p:spTree>
    <p:extLst>
      <p:ext uri="{BB962C8B-B14F-4D97-AF65-F5344CB8AC3E}">
        <p14:creationId xmlns:p14="http://schemas.microsoft.com/office/powerpoint/2010/main" val="2249160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1BCA5F-18A7-0862-D41B-D9ADC7C3C78D}"/>
              </a:ext>
            </a:extLst>
          </p:cNvPr>
          <p:cNvPicPr>
            <a:picLocks noChangeAspect="1"/>
          </p:cNvPicPr>
          <p:nvPr/>
        </p:nvPicPr>
        <p:blipFill>
          <a:blip r:embed="rId2"/>
          <a:stretch>
            <a:fillRect/>
          </a:stretch>
        </p:blipFill>
        <p:spPr>
          <a:xfrm>
            <a:off x="5120640" y="1854232"/>
            <a:ext cx="3845420" cy="3172968"/>
          </a:xfrm>
          <a:prstGeom prst="rect">
            <a:avLst/>
          </a:prstGeom>
        </p:spPr>
      </p:pic>
      <p:sp>
        <p:nvSpPr>
          <p:cNvPr id="2" name="Title 1">
            <a:extLst>
              <a:ext uri="{FF2B5EF4-FFF2-40B4-BE49-F238E27FC236}">
                <a16:creationId xmlns:a16="http://schemas.microsoft.com/office/drawing/2014/main" id="{66B068C4-6C92-16C5-9146-AA30EF483CB6}"/>
              </a:ext>
            </a:extLst>
          </p:cNvPr>
          <p:cNvSpPr>
            <a:spLocks noGrp="1"/>
          </p:cNvSpPr>
          <p:nvPr>
            <p:ph type="title"/>
          </p:nvPr>
        </p:nvSpPr>
        <p:spPr/>
        <p:txBody>
          <a:bodyPr>
            <a:normAutofit fontScale="90000"/>
          </a:bodyPr>
          <a:lstStyle/>
          <a:p>
            <a:r>
              <a:rPr lang="en-US" dirty="0"/>
              <a:t>Resilience benefits for MUH facilities (when master metered) </a:t>
            </a:r>
          </a:p>
        </p:txBody>
      </p:sp>
      <p:sp>
        <p:nvSpPr>
          <p:cNvPr id="3" name="Text Placeholder 2">
            <a:extLst>
              <a:ext uri="{FF2B5EF4-FFF2-40B4-BE49-F238E27FC236}">
                <a16:creationId xmlns:a16="http://schemas.microsoft.com/office/drawing/2014/main" id="{F1D40AE0-CA3D-D40E-0FA6-67FCA95FC267}"/>
              </a:ext>
            </a:extLst>
          </p:cNvPr>
          <p:cNvSpPr>
            <a:spLocks noGrp="1"/>
          </p:cNvSpPr>
          <p:nvPr>
            <p:ph type="body" idx="1"/>
          </p:nvPr>
        </p:nvSpPr>
        <p:spPr>
          <a:xfrm>
            <a:off x="0" y="826008"/>
            <a:ext cx="5349240" cy="5547360"/>
          </a:xfrm>
        </p:spPr>
        <p:txBody>
          <a:bodyPr>
            <a:noAutofit/>
          </a:bodyPr>
          <a:lstStyle/>
          <a:p>
            <a:pPr fontAlgn="base">
              <a:spcBef>
                <a:spcPts val="0"/>
              </a:spcBef>
              <a:buFont typeface="Arial" panose="020B0604020202020204" pitchFamily="34" charset="0"/>
              <a:buChar char="•"/>
            </a:pPr>
            <a:r>
              <a:rPr lang="en-US" sz="1500" b="0" i="0" u="none" strike="noStrike" dirty="0">
                <a:solidFill>
                  <a:srgbClr val="000000"/>
                </a:solidFill>
                <a:effectLst/>
                <a:latin typeface="Arial" panose="020B0604020202020204" pitchFamily="34" charset="0"/>
              </a:rPr>
              <a:t>BERMUS is designed to achieve Net Zero Energy (NZE), no net exports during the 4-9 pm system peak (</a:t>
            </a:r>
            <a:r>
              <a:rPr lang="en-US" sz="1500" b="0" i="0" u="none" strike="noStrike" dirty="0" err="1">
                <a:solidFill>
                  <a:srgbClr val="000000"/>
                </a:solidFill>
                <a:effectLst/>
                <a:latin typeface="Arial" panose="020B0604020202020204" pitchFamily="34" charset="0"/>
              </a:rPr>
              <a:t>GridOptimal</a:t>
            </a:r>
            <a:r>
              <a:rPr lang="en-US" sz="1500" b="0" i="0" u="none" strike="noStrike" dirty="0">
                <a:solidFill>
                  <a:srgbClr val="000000"/>
                </a:solidFill>
                <a:effectLst/>
                <a:latin typeface="Arial" panose="020B0604020202020204" pitchFamily="34" charset="0"/>
              </a:rPr>
              <a:t>), and resilience (VOR123 performance).  </a:t>
            </a:r>
          </a:p>
          <a:p>
            <a:pPr lvl="1" fontAlgn="base">
              <a:spcBef>
                <a:spcPts val="0"/>
              </a:spcBef>
              <a:buFont typeface="Arial" panose="020B0604020202020204" pitchFamily="34" charset="0"/>
              <a:buChar char="•"/>
            </a:pPr>
            <a:r>
              <a:rPr lang="en-US" sz="1500" b="0" i="0" u="none" strike="noStrike" dirty="0">
                <a:solidFill>
                  <a:srgbClr val="000000"/>
                </a:solidFill>
                <a:effectLst/>
                <a:highlight>
                  <a:srgbClr val="FFFF00"/>
                </a:highlight>
                <a:latin typeface="Arial" panose="020B0604020202020204" pitchFamily="34" charset="0"/>
              </a:rPr>
              <a:t>The ratepayers benefit from the </a:t>
            </a:r>
            <a:r>
              <a:rPr lang="en-US" sz="1500" b="0" i="0" u="none" strike="noStrike" dirty="0" err="1">
                <a:solidFill>
                  <a:srgbClr val="000000"/>
                </a:solidFill>
                <a:effectLst/>
                <a:highlight>
                  <a:srgbClr val="FFFF00"/>
                </a:highlight>
                <a:latin typeface="Arial" panose="020B0604020202020204" pitchFamily="34" charset="0"/>
              </a:rPr>
              <a:t>GridOptimal</a:t>
            </a:r>
            <a:r>
              <a:rPr lang="en-US" sz="1500" b="0" i="0" u="none" strike="noStrike" dirty="0">
                <a:solidFill>
                  <a:srgbClr val="000000"/>
                </a:solidFill>
                <a:effectLst/>
                <a:highlight>
                  <a:srgbClr val="FFFF00"/>
                </a:highlight>
                <a:latin typeface="Arial" panose="020B0604020202020204" pitchFamily="34" charset="0"/>
              </a:rPr>
              <a:t> performance,</a:t>
            </a:r>
            <a:r>
              <a:rPr lang="en-US" sz="1500" dirty="0">
                <a:solidFill>
                  <a:srgbClr val="000000"/>
                </a:solidFill>
                <a:highlight>
                  <a:srgbClr val="FFFF00"/>
                </a:highlight>
                <a:latin typeface="Arial" panose="020B0604020202020204" pitchFamily="34" charset="0"/>
              </a:rPr>
              <a:t> which reduces the need for grid energy during peak periods and helps to reduce electricity rates in the long-term</a:t>
            </a:r>
            <a:r>
              <a:rPr lang="en-US" sz="1500" b="0" i="0" u="none" strike="noStrike" dirty="0">
                <a:solidFill>
                  <a:srgbClr val="000000"/>
                </a:solidFill>
                <a:effectLst/>
                <a:highlight>
                  <a:srgbClr val="FFFF00"/>
                </a:highlight>
                <a:latin typeface="Arial" panose="020B0604020202020204" pitchFamily="34" charset="0"/>
              </a:rPr>
              <a:t>.</a:t>
            </a:r>
          </a:p>
          <a:p>
            <a:pPr rtl="0" fontAlgn="base">
              <a:spcBef>
                <a:spcPts val="0"/>
              </a:spcBef>
              <a:spcAft>
                <a:spcPts val="0"/>
              </a:spcAft>
              <a:buFont typeface="Arial" panose="020B0604020202020204" pitchFamily="34" charset="0"/>
              <a:buChar char="•"/>
            </a:pPr>
            <a:r>
              <a:rPr lang="en-US" sz="1500" b="0" i="0" u="none" strike="noStrike" dirty="0">
                <a:solidFill>
                  <a:srgbClr val="000000"/>
                </a:solidFill>
                <a:effectLst/>
                <a:latin typeface="Arial" panose="020B0604020202020204" pitchFamily="34" charset="0"/>
              </a:rPr>
              <a:t>A single comprehensive Solar Microgrid serves the entire site in a technically viable manner – and in a cost-effective manner.</a:t>
            </a:r>
          </a:p>
          <a:p>
            <a:pPr rtl="0" fontAlgn="base">
              <a:spcBef>
                <a:spcPts val="0"/>
              </a:spcBef>
              <a:spcAft>
                <a:spcPts val="0"/>
              </a:spcAft>
              <a:buFont typeface="Arial" panose="020B0604020202020204" pitchFamily="34" charset="0"/>
              <a:buChar char="•"/>
            </a:pPr>
            <a:r>
              <a:rPr lang="en-US" sz="1500" b="0" i="0" u="none" strike="noStrike" dirty="0">
                <a:solidFill>
                  <a:srgbClr val="000000"/>
                </a:solidFill>
                <a:effectLst/>
                <a:latin typeface="Arial" panose="020B0604020202020204" pitchFamily="34" charset="0"/>
              </a:rPr>
              <a:t>The site is capable of islanding from the grid during all grid outages, typically ensuring indefinite solar-driven resilience for the most critical loads and significant resilience for the rest of the loads.</a:t>
            </a:r>
          </a:p>
          <a:p>
            <a:pPr marL="742950" lvl="1" indent="-285750" rtl="0" fontAlgn="base">
              <a:spcBef>
                <a:spcPts val="0"/>
              </a:spcBef>
              <a:spcAft>
                <a:spcPts val="0"/>
              </a:spcAft>
              <a:buFont typeface="Arial" panose="020B0604020202020204" pitchFamily="34" charset="0"/>
              <a:buChar char="•"/>
            </a:pPr>
            <a:r>
              <a:rPr lang="en-US" sz="1500" b="0" i="0" u="none" strike="noStrike" dirty="0">
                <a:solidFill>
                  <a:srgbClr val="000000"/>
                </a:solidFill>
                <a:effectLst/>
                <a:latin typeface="Arial" panose="020B0604020202020204" pitchFamily="34" charset="0"/>
              </a:rPr>
              <a:t>Resilience is an additional value stream, on top of the reduced price of energy (which is enough to pay for the system by itself). </a:t>
            </a:r>
          </a:p>
          <a:p>
            <a:pPr marL="742950" lvl="1" indent="-285750" fontAlgn="base">
              <a:spcBef>
                <a:spcPts val="0"/>
              </a:spcBef>
              <a:buFont typeface="Arial" panose="020B0604020202020204" pitchFamily="34" charset="0"/>
              <a:buChar char="•"/>
            </a:pPr>
            <a:r>
              <a:rPr lang="en-US" sz="1500" b="0" i="0" u="none" strike="noStrike" dirty="0">
                <a:solidFill>
                  <a:srgbClr val="000000"/>
                </a:solidFill>
                <a:effectLst/>
                <a:latin typeface="Arial" panose="020B0604020202020204" pitchFamily="34" charset="0"/>
              </a:rPr>
              <a:t>For the Santa Barbara Unified School District (SBUSD), deploying Solar Microgrids and </a:t>
            </a:r>
            <a:r>
              <a:rPr lang="en-US" sz="1500" b="0" i="0" u="none" strike="noStrike" dirty="0" err="1">
                <a:solidFill>
                  <a:srgbClr val="000000"/>
                </a:solidFill>
                <a:effectLst/>
                <a:latin typeface="Arial" panose="020B0604020202020204" pitchFamily="34" charset="0"/>
              </a:rPr>
              <a:t>Solar+Storage</a:t>
            </a:r>
            <a:r>
              <a:rPr lang="en-US" sz="1500" b="0" i="0" u="none" strike="noStrike" dirty="0">
                <a:solidFill>
                  <a:srgbClr val="000000"/>
                </a:solidFill>
                <a:effectLst/>
                <a:latin typeface="Arial" panose="020B0604020202020204" pitchFamily="34" charset="0"/>
              </a:rPr>
              <a:t> led to around $8 million in energy savings and $6.5 million in</a:t>
            </a:r>
            <a:r>
              <a:rPr lang="en-US" sz="1500" dirty="0">
                <a:solidFill>
                  <a:srgbClr val="000000"/>
                </a:solidFill>
                <a:latin typeface="Arial" panose="020B0604020202020204" pitchFamily="34" charset="0"/>
              </a:rPr>
              <a:t> additional</a:t>
            </a:r>
            <a:r>
              <a:rPr lang="en-US" sz="1500" b="0" i="0" u="none" strike="noStrike" dirty="0">
                <a:solidFill>
                  <a:srgbClr val="000000"/>
                </a:solidFill>
                <a:effectLst/>
                <a:latin typeface="Arial" panose="020B0604020202020204" pitchFamily="34" charset="0"/>
              </a:rPr>
              <a:t> resilience savings.</a:t>
            </a:r>
          </a:p>
          <a:p>
            <a:pPr rtl="0" fontAlgn="base">
              <a:spcBef>
                <a:spcPts val="0"/>
              </a:spcBef>
              <a:spcAft>
                <a:spcPts val="0"/>
              </a:spcAft>
              <a:buFont typeface="Arial" panose="020B0604020202020204" pitchFamily="34" charset="0"/>
              <a:buChar char="•"/>
            </a:pPr>
            <a:r>
              <a:rPr lang="en-US" sz="1500" b="1" i="0" u="none" strike="noStrike" dirty="0">
                <a:solidFill>
                  <a:srgbClr val="000000"/>
                </a:solidFill>
                <a:effectLst/>
                <a:highlight>
                  <a:srgbClr val="FFFF00"/>
                </a:highlight>
                <a:latin typeface="Arial" panose="020B0604020202020204" pitchFamily="34" charset="0"/>
              </a:rPr>
              <a:t>This solution is technically viable and economically optimal for the facility and ratepayers.</a:t>
            </a:r>
          </a:p>
        </p:txBody>
      </p:sp>
      <p:sp>
        <p:nvSpPr>
          <p:cNvPr id="8" name="TextBox 7">
            <a:extLst>
              <a:ext uri="{FF2B5EF4-FFF2-40B4-BE49-F238E27FC236}">
                <a16:creationId xmlns:a16="http://schemas.microsoft.com/office/drawing/2014/main" id="{7056F2C0-9601-3538-7C79-056BE20359E9}"/>
              </a:ext>
            </a:extLst>
          </p:cNvPr>
          <p:cNvSpPr txBox="1"/>
          <p:nvPr/>
        </p:nvSpPr>
        <p:spPr>
          <a:xfrm>
            <a:off x="5120640" y="1051560"/>
            <a:ext cx="3845420" cy="738664"/>
          </a:xfrm>
          <a:prstGeom prst="rect">
            <a:avLst/>
          </a:prstGeom>
          <a:noFill/>
        </p:spPr>
        <p:txBody>
          <a:bodyPr wrap="square" rtlCol="0">
            <a:spAutoFit/>
          </a:bodyPr>
          <a:lstStyle/>
          <a:p>
            <a:pPr algn="ctr"/>
            <a:r>
              <a:rPr lang="en-US" b="1" dirty="0"/>
              <a:t>This is how we want future MUH to look — streamlined, simplified, and sensible for all parties involved</a:t>
            </a:r>
          </a:p>
        </p:txBody>
      </p:sp>
      <p:sp>
        <p:nvSpPr>
          <p:cNvPr id="9" name="TextBox 8">
            <a:extLst>
              <a:ext uri="{FF2B5EF4-FFF2-40B4-BE49-F238E27FC236}">
                <a16:creationId xmlns:a16="http://schemas.microsoft.com/office/drawing/2014/main" id="{53AD4D60-9BEE-ED9E-64A4-3D2E376CCE25}"/>
              </a:ext>
            </a:extLst>
          </p:cNvPr>
          <p:cNvSpPr txBox="1"/>
          <p:nvPr/>
        </p:nvSpPr>
        <p:spPr>
          <a:xfrm>
            <a:off x="5413248" y="5284785"/>
            <a:ext cx="3552812" cy="276999"/>
          </a:xfrm>
          <a:prstGeom prst="rect">
            <a:avLst/>
          </a:prstGeom>
          <a:noFill/>
        </p:spPr>
        <p:txBody>
          <a:bodyPr wrap="square" rtlCol="0">
            <a:spAutoFit/>
          </a:bodyPr>
          <a:lstStyle/>
          <a:p>
            <a:pPr algn="ctr"/>
            <a:r>
              <a:rPr lang="en-US" sz="1200" i="1" dirty="0"/>
              <a:t>MUH facility with a Master Meter design</a:t>
            </a:r>
          </a:p>
        </p:txBody>
      </p:sp>
    </p:spTree>
    <p:extLst>
      <p:ext uri="{BB962C8B-B14F-4D97-AF65-F5344CB8AC3E}">
        <p14:creationId xmlns:p14="http://schemas.microsoft.com/office/powerpoint/2010/main" val="1665203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068C4-6C92-16C5-9146-AA30EF483CB6}"/>
              </a:ext>
            </a:extLst>
          </p:cNvPr>
          <p:cNvSpPr>
            <a:spLocks noGrp="1"/>
          </p:cNvSpPr>
          <p:nvPr>
            <p:ph type="title"/>
          </p:nvPr>
        </p:nvSpPr>
        <p:spPr/>
        <p:txBody>
          <a:bodyPr>
            <a:normAutofit/>
          </a:bodyPr>
          <a:lstStyle/>
          <a:p>
            <a:r>
              <a:rPr lang="en-US" sz="2000" dirty="0"/>
              <a:t>NEM sizing limitations </a:t>
            </a:r>
            <a:r>
              <a:rPr lang="en-US" sz="1600" i="1" dirty="0"/>
              <a:t>- issues preventing resilience at MUH facilities</a:t>
            </a:r>
            <a:endParaRPr lang="en-US" sz="1600" dirty="0"/>
          </a:p>
        </p:txBody>
      </p:sp>
      <p:sp>
        <p:nvSpPr>
          <p:cNvPr id="3" name="Text Placeholder 2">
            <a:extLst>
              <a:ext uri="{FF2B5EF4-FFF2-40B4-BE49-F238E27FC236}">
                <a16:creationId xmlns:a16="http://schemas.microsoft.com/office/drawing/2014/main" id="{F1D40AE0-CA3D-D40E-0FA6-67FCA95FC267}"/>
              </a:ext>
            </a:extLst>
          </p:cNvPr>
          <p:cNvSpPr>
            <a:spLocks noGrp="1"/>
          </p:cNvSpPr>
          <p:nvPr>
            <p:ph type="body" idx="1"/>
          </p:nvPr>
        </p:nvSpPr>
        <p:spPr>
          <a:xfrm>
            <a:off x="0" y="871728"/>
            <a:ext cx="9144000" cy="5583936"/>
          </a:xfrm>
        </p:spPr>
        <p:txBody>
          <a:bodyPr>
            <a:noAutofit/>
          </a:bodyPr>
          <a:lstStyle/>
          <a:p>
            <a:pPr rtl="0" fontAlgn="base">
              <a:spcBef>
                <a:spcPts val="0"/>
              </a:spcBef>
              <a:spcAft>
                <a:spcPts val="0"/>
              </a:spcAft>
              <a:buFont typeface="Arial" panose="020B0604020202020204" pitchFamily="34" charset="0"/>
              <a:buChar char="•"/>
            </a:pPr>
            <a:r>
              <a:rPr lang="en-US" sz="2050" b="0" i="0" u="none" strike="noStrike" dirty="0">
                <a:solidFill>
                  <a:srgbClr val="000000"/>
                </a:solidFill>
                <a:effectLst/>
                <a:latin typeface="Arial" panose="020B0604020202020204" pitchFamily="34" charset="0"/>
              </a:rPr>
              <a:t>The state Net Energy Metering (NEM) program limits solar deployments to the facility’s on-site load. Anything sized larger is not economically viable.</a:t>
            </a:r>
          </a:p>
          <a:p>
            <a:pPr rtl="0" fontAlgn="base">
              <a:spcBef>
                <a:spcPts val="0"/>
              </a:spcBef>
              <a:spcAft>
                <a:spcPts val="0"/>
              </a:spcAft>
              <a:buFont typeface="Arial" panose="020B0604020202020204" pitchFamily="34" charset="0"/>
              <a:buChar char="•"/>
            </a:pPr>
            <a:r>
              <a:rPr lang="en-US" sz="2050" b="0" i="0" u="none" strike="noStrike" dirty="0">
                <a:solidFill>
                  <a:srgbClr val="000000"/>
                </a:solidFill>
                <a:effectLst/>
                <a:latin typeface="Arial" panose="020B0604020202020204" pitchFamily="34" charset="0"/>
              </a:rPr>
              <a:t>Existing NEM sizing limits make it difficult to provision sites with resilience since each unit would require a fractionally sized Solar Microgrid that would not be technically feasible due to space constraints and horrendous economics –</a:t>
            </a:r>
            <a:r>
              <a:rPr lang="en-US" sz="2050" b="1" i="0" u="none" strike="noStrike" dirty="0">
                <a:solidFill>
                  <a:srgbClr val="000000"/>
                </a:solidFill>
                <a:effectLst/>
                <a:latin typeface="Arial" panose="020B0604020202020204" pitchFamily="34" charset="0"/>
              </a:rPr>
              <a:t> particularly due to individual BESS, solar, and associated inverters being required behind each unit meter.</a:t>
            </a:r>
            <a:endParaRPr lang="en-US" sz="205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2050" b="0" i="0" u="none" strike="noStrike" dirty="0">
                <a:solidFill>
                  <a:srgbClr val="000000"/>
                </a:solidFill>
                <a:effectLst/>
                <a:latin typeface="Arial" panose="020B0604020202020204" pitchFamily="34" charset="0"/>
              </a:rPr>
              <a:t>This solution is not a realistic or scalable solution for resilience, which will continue to become a higher priority as the state electrifies.</a:t>
            </a:r>
          </a:p>
          <a:p>
            <a:pPr marL="742950" lvl="1" indent="-285750" rtl="0" fontAlgn="base">
              <a:spcBef>
                <a:spcPts val="0"/>
              </a:spcBef>
              <a:spcAft>
                <a:spcPts val="0"/>
              </a:spcAft>
              <a:buFont typeface="Arial" panose="020B0604020202020204" pitchFamily="34" charset="0"/>
              <a:buChar char="•"/>
            </a:pPr>
            <a:r>
              <a:rPr lang="en-US" sz="2050" b="0" i="0" u="none" strike="noStrike" dirty="0">
                <a:solidFill>
                  <a:srgbClr val="000000"/>
                </a:solidFill>
                <a:effectLst/>
                <a:latin typeface="Arial" panose="020B0604020202020204" pitchFamily="34" charset="0"/>
              </a:rPr>
              <a:t>Space limitations (cannot have 65 separate batteries, wiring, inverters, etc.….).</a:t>
            </a:r>
          </a:p>
          <a:p>
            <a:pPr rtl="0" fontAlgn="base">
              <a:spcBef>
                <a:spcPts val="0"/>
              </a:spcBef>
              <a:spcAft>
                <a:spcPts val="0"/>
              </a:spcAft>
              <a:buFont typeface="Arial" panose="020B0604020202020204" pitchFamily="34" charset="0"/>
              <a:buChar char="•"/>
            </a:pPr>
            <a:r>
              <a:rPr lang="en-US" sz="2050" b="0" i="1" u="sng" strike="noStrike" dirty="0">
                <a:solidFill>
                  <a:srgbClr val="000000"/>
                </a:solidFill>
                <a:effectLst/>
                <a:latin typeface="Arial" panose="020B0604020202020204" pitchFamily="34" charset="0"/>
              </a:rPr>
              <a:t>NEM storage can either charge from the grid or export energy to the grid, but not both. While understandable, this requirement is very limiting. </a:t>
            </a:r>
            <a:endParaRPr lang="en-US" sz="2050" b="1" i="1" u="sng" strike="noStrike" dirty="0">
              <a:solidFill>
                <a:srgbClr val="000000"/>
              </a:solidFill>
              <a:effectLst/>
              <a:latin typeface="Arial" panose="020B0604020202020204" pitchFamily="34" charset="0"/>
            </a:endParaRPr>
          </a:p>
          <a:p>
            <a:pPr fontAlgn="base">
              <a:spcBef>
                <a:spcPts val="0"/>
              </a:spcBef>
              <a:buFont typeface="Arial" panose="020B0604020202020204" pitchFamily="34" charset="0"/>
              <a:buChar char="•"/>
            </a:pPr>
            <a:r>
              <a:rPr lang="en-US" sz="2050" b="0" i="0" u="none" strike="noStrike" dirty="0">
                <a:solidFill>
                  <a:srgbClr val="000000"/>
                </a:solidFill>
                <a:effectLst/>
                <a:latin typeface="Arial" panose="020B0604020202020204" pitchFamily="34" charset="0"/>
              </a:rPr>
              <a:t>For MUH facilities, requiring every residential unit to be individually metered makes it impossible to effectively manage </a:t>
            </a:r>
            <a:r>
              <a:rPr lang="en-US" sz="2050" dirty="0">
                <a:solidFill>
                  <a:srgbClr val="000000"/>
                </a:solidFill>
                <a:latin typeface="Arial" panose="020B0604020202020204" pitchFamily="34" charset="0"/>
              </a:rPr>
              <a:t>site economics </a:t>
            </a:r>
            <a:r>
              <a:rPr lang="en-US" sz="2050" b="0" i="0" u="none" strike="noStrike" dirty="0">
                <a:solidFill>
                  <a:srgbClr val="000000"/>
                </a:solidFill>
                <a:effectLst/>
                <a:latin typeface="Arial" panose="020B0604020202020204" pitchFamily="34" charset="0"/>
              </a:rPr>
              <a:t>and ensure resilience (at any time of the day).</a:t>
            </a:r>
          </a:p>
          <a:p>
            <a:pPr rtl="0" fontAlgn="base">
              <a:spcBef>
                <a:spcPts val="0"/>
              </a:spcBef>
              <a:spcAft>
                <a:spcPts val="0"/>
              </a:spcAft>
              <a:buFont typeface="Arial" panose="020B0604020202020204" pitchFamily="34" charset="0"/>
              <a:buChar char="•"/>
            </a:pPr>
            <a:endParaRPr lang="en-US" sz="2050" b="0" i="0" u="none" strike="noStrike" dirty="0">
              <a:solidFill>
                <a:srgbClr val="000000"/>
              </a:solidFill>
              <a:effectLst/>
              <a:latin typeface="Arial" panose="020B0604020202020204" pitchFamily="34" charset="0"/>
            </a:endParaRPr>
          </a:p>
          <a:p>
            <a:endParaRPr lang="en-US" sz="2050" dirty="0"/>
          </a:p>
        </p:txBody>
      </p:sp>
    </p:spTree>
    <p:extLst>
      <p:ext uri="{BB962C8B-B14F-4D97-AF65-F5344CB8AC3E}">
        <p14:creationId xmlns:p14="http://schemas.microsoft.com/office/powerpoint/2010/main" val="2062216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18F02-6CD0-3154-9DD2-2AF4DAEE56B4}"/>
              </a:ext>
            </a:extLst>
          </p:cNvPr>
          <p:cNvSpPr>
            <a:spLocks noGrp="1"/>
          </p:cNvSpPr>
          <p:nvPr>
            <p:ph type="title"/>
          </p:nvPr>
        </p:nvSpPr>
        <p:spPr/>
        <p:txBody>
          <a:bodyPr>
            <a:normAutofit/>
          </a:bodyPr>
          <a:lstStyle/>
          <a:p>
            <a:r>
              <a:rPr lang="en-US" sz="2200" dirty="0"/>
              <a:t>NEM economic limitations </a:t>
            </a:r>
            <a:r>
              <a:rPr lang="en-US" sz="1800" i="1" dirty="0"/>
              <a:t>- issues preventing resilience at MUH facilities</a:t>
            </a:r>
            <a:endParaRPr lang="en-US" sz="1800" dirty="0"/>
          </a:p>
        </p:txBody>
      </p:sp>
      <p:sp>
        <p:nvSpPr>
          <p:cNvPr id="3" name="Text Placeholder 2">
            <a:extLst>
              <a:ext uri="{FF2B5EF4-FFF2-40B4-BE49-F238E27FC236}">
                <a16:creationId xmlns:a16="http://schemas.microsoft.com/office/drawing/2014/main" id="{3D86F3E4-FACE-6CAE-E6F7-6EACC8FD7ADE}"/>
              </a:ext>
            </a:extLst>
          </p:cNvPr>
          <p:cNvSpPr>
            <a:spLocks noGrp="1"/>
          </p:cNvSpPr>
          <p:nvPr>
            <p:ph type="body" idx="1"/>
          </p:nvPr>
        </p:nvSpPr>
        <p:spPr>
          <a:xfrm>
            <a:off x="292608" y="1166018"/>
            <a:ext cx="8229600" cy="4525963"/>
          </a:xfrm>
        </p:spPr>
        <p:txBody>
          <a:bodyPr>
            <a:normAutofit/>
          </a:bodyPr>
          <a:lstStyle/>
          <a:p>
            <a:pPr rtl="0" fontAlgn="base">
              <a:spcBef>
                <a:spcPts val="0"/>
              </a:spcBef>
              <a:spcAft>
                <a:spcPts val="0"/>
              </a:spcAft>
              <a:buFont typeface="Arial" panose="020B0604020202020204" pitchFamily="34" charset="0"/>
              <a:buChar char="•"/>
            </a:pPr>
            <a:r>
              <a:rPr lang="en-US" sz="2200" b="0" i="0" u="none" strike="noStrike" dirty="0">
                <a:solidFill>
                  <a:srgbClr val="000000"/>
                </a:solidFill>
                <a:effectLst/>
                <a:latin typeface="Arial" panose="020B0604020202020204" pitchFamily="34" charset="0"/>
              </a:rPr>
              <a:t>NEM3 kills the economics on exported solar. The value of solar was reduced by 75%. </a:t>
            </a:r>
          </a:p>
          <a:p>
            <a:pPr lvl="1" fontAlgn="base">
              <a:spcBef>
                <a:spcPts val="0"/>
              </a:spcBef>
              <a:buFont typeface="Arial" panose="020B0604020202020204" pitchFamily="34" charset="0"/>
              <a:buChar char="•"/>
            </a:pPr>
            <a:r>
              <a:rPr lang="en-US" sz="2200" b="0" i="0" u="none" strike="noStrike" dirty="0">
                <a:solidFill>
                  <a:srgbClr val="000000"/>
                </a:solidFill>
                <a:effectLst/>
                <a:latin typeface="Arial" panose="020B0604020202020204" pitchFamily="34" charset="0"/>
              </a:rPr>
              <a:t>The average rate for export compensation is close to 0.05 $/kWh (down from close to the retail rate).</a:t>
            </a:r>
          </a:p>
          <a:p>
            <a:pPr lvl="1" fontAlgn="base">
              <a:spcBef>
                <a:spcPts val="0"/>
              </a:spcBef>
              <a:buFont typeface="Arial" panose="020B0604020202020204" pitchFamily="34" charset="0"/>
              <a:buChar char="•"/>
            </a:pPr>
            <a:r>
              <a:rPr lang="en-US" sz="2200" b="0" i="0" u="none" strike="noStrike" dirty="0">
                <a:solidFill>
                  <a:srgbClr val="000000"/>
                </a:solidFill>
                <a:effectLst/>
                <a:latin typeface="Arial" panose="020B0604020202020204" pitchFamily="34" charset="0"/>
              </a:rPr>
              <a:t>There is slightly more value for </a:t>
            </a:r>
            <a:r>
              <a:rPr lang="en-US" sz="2200" b="0" i="0" u="none" strike="noStrike" dirty="0" err="1">
                <a:solidFill>
                  <a:srgbClr val="000000"/>
                </a:solidFill>
                <a:effectLst/>
                <a:latin typeface="Arial" panose="020B0604020202020204" pitchFamily="34" charset="0"/>
              </a:rPr>
              <a:t>solar+storage</a:t>
            </a:r>
            <a:r>
              <a:rPr lang="en-US" sz="2200" b="0" i="0" u="none" strike="noStrike" dirty="0">
                <a:solidFill>
                  <a:srgbClr val="000000"/>
                </a:solidFill>
                <a:effectLst/>
                <a:latin typeface="Arial" panose="020B0604020202020204" pitchFamily="34" charset="0"/>
              </a:rPr>
              <a:t> systems. However, storage is the most expensive component, making it less likely that small BESS will be deployed. (not economically/spatially effective)</a:t>
            </a:r>
          </a:p>
          <a:p>
            <a:pPr fontAlgn="base">
              <a:spcBef>
                <a:spcPts val="0"/>
              </a:spcBef>
              <a:buFont typeface="Arial" panose="020B0604020202020204" pitchFamily="34" charset="0"/>
              <a:buChar char="•"/>
            </a:pPr>
            <a:r>
              <a:rPr lang="en-US" sz="2200" b="0" i="0" u="none" strike="noStrike" dirty="0">
                <a:solidFill>
                  <a:srgbClr val="000000"/>
                </a:solidFill>
                <a:effectLst/>
                <a:latin typeface="Arial" panose="020B0604020202020204" pitchFamily="34" charset="0"/>
              </a:rPr>
              <a:t>NEM limits cycling of the storage.</a:t>
            </a:r>
          </a:p>
          <a:p>
            <a:pPr lvl="1" fontAlgn="base">
              <a:spcBef>
                <a:spcPts val="0"/>
              </a:spcBef>
              <a:buFont typeface="Arial" panose="020B0604020202020204" pitchFamily="34" charset="0"/>
              <a:buChar char="•"/>
            </a:pPr>
            <a:r>
              <a:rPr lang="en-US" sz="2200" dirty="0">
                <a:solidFill>
                  <a:srgbClr val="000000"/>
                </a:solidFill>
                <a:latin typeface="Arial" panose="020B0604020202020204" pitchFamily="34" charset="0"/>
              </a:rPr>
              <a:t>Storage can either charge from the grid or export to the grid, but not both.</a:t>
            </a:r>
            <a:endParaRPr lang="en-US" sz="22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200" b="0" i="0" u="none" strike="noStrike" dirty="0">
                <a:solidFill>
                  <a:srgbClr val="000000"/>
                </a:solidFill>
                <a:effectLst/>
                <a:latin typeface="Arial" panose="020B0604020202020204" pitchFamily="34" charset="0"/>
              </a:rPr>
              <a:t>Projects cannot be sized beyond 110% of the BTM load or the economics are reduced from 0.6 $/kWh to 0.02 $/kWh.</a:t>
            </a:r>
          </a:p>
          <a:p>
            <a:endParaRPr lang="en-US" sz="2000" dirty="0"/>
          </a:p>
        </p:txBody>
      </p:sp>
    </p:spTree>
    <p:extLst>
      <p:ext uri="{BB962C8B-B14F-4D97-AF65-F5344CB8AC3E}">
        <p14:creationId xmlns:p14="http://schemas.microsoft.com/office/powerpoint/2010/main" val="1991445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48B74-42CD-0DE5-3412-5BC7D82D496A}"/>
              </a:ext>
            </a:extLst>
          </p:cNvPr>
          <p:cNvSpPr>
            <a:spLocks noGrp="1"/>
          </p:cNvSpPr>
          <p:nvPr>
            <p:ph type="title"/>
          </p:nvPr>
        </p:nvSpPr>
        <p:spPr/>
        <p:txBody>
          <a:bodyPr/>
          <a:lstStyle/>
          <a:p>
            <a:r>
              <a:rPr lang="en-US" dirty="0"/>
              <a:t>California needs more effective housing policies</a:t>
            </a:r>
          </a:p>
        </p:txBody>
      </p:sp>
      <p:pic>
        <p:nvPicPr>
          <p:cNvPr id="5" name="Picture 4">
            <a:extLst>
              <a:ext uri="{FF2B5EF4-FFF2-40B4-BE49-F238E27FC236}">
                <a16:creationId xmlns:a16="http://schemas.microsoft.com/office/drawing/2014/main" id="{D11437E0-167F-E629-8CF5-EF2AE085FE2D}"/>
              </a:ext>
            </a:extLst>
          </p:cNvPr>
          <p:cNvPicPr>
            <a:picLocks noChangeAspect="1"/>
          </p:cNvPicPr>
          <p:nvPr/>
        </p:nvPicPr>
        <p:blipFill>
          <a:blip r:embed="rId3"/>
          <a:stretch>
            <a:fillRect/>
          </a:stretch>
        </p:blipFill>
        <p:spPr>
          <a:xfrm>
            <a:off x="1404651" y="762000"/>
            <a:ext cx="7739349" cy="5663467"/>
          </a:xfrm>
          <a:prstGeom prst="rect">
            <a:avLst/>
          </a:prstGeom>
        </p:spPr>
      </p:pic>
      <p:sp>
        <p:nvSpPr>
          <p:cNvPr id="6" name="TextBox 5">
            <a:extLst>
              <a:ext uri="{FF2B5EF4-FFF2-40B4-BE49-F238E27FC236}">
                <a16:creationId xmlns:a16="http://schemas.microsoft.com/office/drawing/2014/main" id="{2646877E-6CE8-D3B8-9DEF-933C2BCAE19D}"/>
              </a:ext>
            </a:extLst>
          </p:cNvPr>
          <p:cNvSpPr txBox="1"/>
          <p:nvPr/>
        </p:nvSpPr>
        <p:spPr>
          <a:xfrm>
            <a:off x="0" y="1120676"/>
            <a:ext cx="1542362" cy="4616648"/>
          </a:xfrm>
          <a:prstGeom prst="rect">
            <a:avLst/>
          </a:prstGeom>
          <a:noFill/>
        </p:spPr>
        <p:txBody>
          <a:bodyPr wrap="square" rtlCol="0">
            <a:spAutoFit/>
          </a:bodyPr>
          <a:lstStyle/>
          <a:p>
            <a:r>
              <a:rPr lang="en-US" dirty="0"/>
              <a:t>Report card scoring cities and counties based on new housing permits issued through the end of 2021.</a:t>
            </a:r>
          </a:p>
          <a:p>
            <a:endParaRPr lang="en-US" dirty="0"/>
          </a:p>
          <a:p>
            <a:r>
              <a:rPr lang="en-US" dirty="0"/>
              <a:t>The average statewide grade was a C-.</a:t>
            </a:r>
          </a:p>
          <a:p>
            <a:endParaRPr lang="en-US" dirty="0"/>
          </a:p>
          <a:p>
            <a:r>
              <a:rPr lang="en-US" b="1" dirty="0"/>
              <a:t>In 2023, only 29 of 538 municipalities had housing plans approved by the Governor.</a:t>
            </a:r>
          </a:p>
          <a:p>
            <a:endParaRPr lang="en-US" dirty="0"/>
          </a:p>
          <a:p>
            <a:endParaRPr lang="en-US" dirty="0"/>
          </a:p>
        </p:txBody>
      </p:sp>
    </p:spTree>
    <p:extLst>
      <p:ext uri="{BB962C8B-B14F-4D97-AF65-F5344CB8AC3E}">
        <p14:creationId xmlns:p14="http://schemas.microsoft.com/office/powerpoint/2010/main" val="3054854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068C4-6C92-16C5-9146-AA30EF483CB6}"/>
              </a:ext>
            </a:extLst>
          </p:cNvPr>
          <p:cNvSpPr>
            <a:spLocks noGrp="1"/>
          </p:cNvSpPr>
          <p:nvPr>
            <p:ph type="title"/>
          </p:nvPr>
        </p:nvSpPr>
        <p:spPr/>
        <p:txBody>
          <a:bodyPr>
            <a:normAutofit/>
          </a:bodyPr>
          <a:lstStyle/>
          <a:p>
            <a:r>
              <a:rPr lang="en-US" sz="2200" dirty="0"/>
              <a:t>VNEM array required to offset residential loads </a:t>
            </a:r>
            <a:r>
              <a:rPr lang="en-US" sz="1800" i="1" dirty="0"/>
              <a:t>- issues preventing resilience at MUH facilities</a:t>
            </a:r>
            <a:r>
              <a:rPr lang="en-US" sz="1800" dirty="0"/>
              <a:t> </a:t>
            </a:r>
          </a:p>
        </p:txBody>
      </p:sp>
      <p:sp>
        <p:nvSpPr>
          <p:cNvPr id="3" name="Text Placeholder 2">
            <a:extLst>
              <a:ext uri="{FF2B5EF4-FFF2-40B4-BE49-F238E27FC236}">
                <a16:creationId xmlns:a16="http://schemas.microsoft.com/office/drawing/2014/main" id="{F1D40AE0-CA3D-D40E-0FA6-67FCA95FC267}"/>
              </a:ext>
            </a:extLst>
          </p:cNvPr>
          <p:cNvSpPr>
            <a:spLocks noGrp="1"/>
          </p:cNvSpPr>
          <p:nvPr>
            <p:ph type="body" idx="1"/>
          </p:nvPr>
        </p:nvSpPr>
        <p:spPr>
          <a:xfrm>
            <a:off x="146304" y="911352"/>
            <a:ext cx="8796528" cy="5151120"/>
          </a:xfrm>
        </p:spPr>
        <p:txBody>
          <a:bodyPr>
            <a:normAutofit lnSpcReduction="10000"/>
          </a:bodyPr>
          <a:lstStyle/>
          <a:p>
            <a:pPr rtl="0" fontAlgn="base">
              <a:spcBef>
                <a:spcPts val="0"/>
              </a:spcBef>
              <a:spcAft>
                <a:spcPts val="0"/>
              </a:spcAft>
              <a:buFont typeface="Arial" panose="020B0604020202020204" pitchFamily="34" charset="0"/>
              <a:buChar char="•"/>
            </a:pPr>
            <a:r>
              <a:rPr lang="en-US" sz="2200" dirty="0">
                <a:solidFill>
                  <a:srgbClr val="000000"/>
                </a:solidFill>
                <a:latin typeface="Arial" panose="020B0604020202020204" pitchFamily="34" charset="0"/>
              </a:rPr>
              <a:t>To meet </a:t>
            </a:r>
            <a:r>
              <a:rPr lang="en-US" sz="2200" dirty="0" err="1">
                <a:solidFill>
                  <a:srgbClr val="000000"/>
                </a:solidFill>
                <a:latin typeface="Arial" panose="020B0604020202020204" pitchFamily="34" charset="0"/>
              </a:rPr>
              <a:t>GridOptimal</a:t>
            </a:r>
            <a:r>
              <a:rPr lang="en-US" sz="2200" dirty="0">
                <a:solidFill>
                  <a:srgbClr val="000000"/>
                </a:solidFill>
                <a:latin typeface="Arial" panose="020B0604020202020204" pitchFamily="34" charset="0"/>
              </a:rPr>
              <a:t>, resilience, and Net Zero Energy requirements for BERMUS, a VNEM array is necessary to offset residential loads.</a:t>
            </a:r>
          </a:p>
          <a:p>
            <a:pPr fontAlgn="base">
              <a:spcBef>
                <a:spcPts val="0"/>
              </a:spcBef>
              <a:buFont typeface="Arial" panose="020B0604020202020204" pitchFamily="34" charset="0"/>
              <a:buChar char="•"/>
            </a:pPr>
            <a:r>
              <a:rPr lang="en-US" sz="2200" b="0" i="0" u="none" strike="noStrike" dirty="0">
                <a:solidFill>
                  <a:srgbClr val="000000"/>
                </a:solidFill>
                <a:effectLst/>
                <a:latin typeface="Arial" panose="020B0604020202020204" pitchFamily="34" charset="0"/>
              </a:rPr>
              <a:t>VNEM is deployed FOM and cannot be used for resilience, and only creates virtual credits for billing purposes.</a:t>
            </a:r>
          </a:p>
          <a:p>
            <a:pPr rtl="0" fontAlgn="base">
              <a:spcBef>
                <a:spcPts val="0"/>
              </a:spcBef>
              <a:spcAft>
                <a:spcPts val="0"/>
              </a:spcAft>
              <a:buFont typeface="Arial" panose="020B0604020202020204" pitchFamily="34" charset="0"/>
              <a:buChar char="•"/>
            </a:pPr>
            <a:r>
              <a:rPr lang="en-US" sz="2200" b="0" i="0" u="none" strike="noStrike" dirty="0">
                <a:solidFill>
                  <a:srgbClr val="000000"/>
                </a:solidFill>
                <a:effectLst/>
                <a:latin typeface="Arial" panose="020B0604020202020204" pitchFamily="34" charset="0"/>
              </a:rPr>
              <a:t>A VNEM solar deployment cannot effectively be paired with energy storage.</a:t>
            </a:r>
          </a:p>
          <a:p>
            <a:pPr marL="742950" lvl="1" indent="-285750" rtl="0" fontAlgn="base">
              <a:spcBef>
                <a:spcPts val="0"/>
              </a:spcBef>
              <a:spcAft>
                <a:spcPts val="0"/>
              </a:spcAft>
              <a:buFont typeface="Arial" panose="020B0604020202020204" pitchFamily="34" charset="0"/>
              <a:buChar char="•"/>
            </a:pPr>
            <a:r>
              <a:rPr lang="en-US" sz="2200" b="0" i="0" u="none" strike="noStrike" dirty="0">
                <a:solidFill>
                  <a:srgbClr val="000000"/>
                </a:solidFill>
                <a:effectLst/>
                <a:latin typeface="Arial" panose="020B0604020202020204" pitchFamily="34" charset="0"/>
              </a:rPr>
              <a:t>The site load cannot be managed or shaped.</a:t>
            </a:r>
          </a:p>
          <a:p>
            <a:pPr marL="742950" lvl="1" indent="-285750" rtl="0" fontAlgn="base">
              <a:spcBef>
                <a:spcPts val="0"/>
              </a:spcBef>
              <a:spcAft>
                <a:spcPts val="0"/>
              </a:spcAft>
              <a:buFont typeface="Arial" panose="020B0604020202020204" pitchFamily="34" charset="0"/>
              <a:buChar char="•"/>
            </a:pPr>
            <a:r>
              <a:rPr lang="en-US" sz="2200" b="0" i="0" u="none" strike="noStrike" dirty="0">
                <a:solidFill>
                  <a:srgbClr val="000000"/>
                </a:solidFill>
                <a:effectLst/>
                <a:latin typeface="Arial" panose="020B0604020202020204" pitchFamily="34" charset="0"/>
              </a:rPr>
              <a:t>Working on BERMUS has shown the complexity and lack of determinism of deploying a VNEM array in a way that increases resilience.</a:t>
            </a:r>
          </a:p>
          <a:p>
            <a:pPr marL="742950" lvl="1" indent="-285750" rtl="0" fontAlgn="base">
              <a:spcBef>
                <a:spcPts val="0"/>
              </a:spcBef>
              <a:spcAft>
                <a:spcPts val="0"/>
              </a:spcAft>
              <a:buFont typeface="Arial" panose="020B0604020202020204" pitchFamily="34" charset="0"/>
              <a:buChar char="•"/>
            </a:pPr>
            <a:r>
              <a:rPr lang="en-US" sz="2200" b="0" i="0" u="none" strike="noStrike" dirty="0">
                <a:solidFill>
                  <a:srgbClr val="000000"/>
                </a:solidFill>
                <a:effectLst/>
                <a:latin typeface="Arial" panose="020B0604020202020204" pitchFamily="34" charset="0"/>
              </a:rPr>
              <a:t>When there are grid outages, the VNEM array will stop functioning, unless the FOM assets are included in a Community Microgrid (which is difficult to achieve in California in a standard fashion because there is no standard process to deploy them).</a:t>
            </a:r>
          </a:p>
          <a:p>
            <a:endParaRPr lang="en-US" sz="2400" dirty="0"/>
          </a:p>
        </p:txBody>
      </p:sp>
    </p:spTree>
    <p:extLst>
      <p:ext uri="{BB962C8B-B14F-4D97-AF65-F5344CB8AC3E}">
        <p14:creationId xmlns:p14="http://schemas.microsoft.com/office/powerpoint/2010/main" val="4122749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18F02-6CD0-3154-9DD2-2AF4DAEE56B4}"/>
              </a:ext>
            </a:extLst>
          </p:cNvPr>
          <p:cNvSpPr>
            <a:spLocks noGrp="1"/>
          </p:cNvSpPr>
          <p:nvPr>
            <p:ph type="title"/>
          </p:nvPr>
        </p:nvSpPr>
        <p:spPr/>
        <p:txBody>
          <a:bodyPr>
            <a:normAutofit/>
          </a:bodyPr>
          <a:lstStyle/>
          <a:p>
            <a:r>
              <a:rPr lang="en-US" sz="2200" dirty="0"/>
              <a:t>VNEM array required to make site economics work </a:t>
            </a:r>
            <a:r>
              <a:rPr lang="en-US" sz="1800" i="1" dirty="0"/>
              <a:t>- issues preventing resilience at MUH facilities</a:t>
            </a:r>
            <a:endParaRPr lang="en-US" sz="1800" dirty="0"/>
          </a:p>
        </p:txBody>
      </p:sp>
      <p:sp>
        <p:nvSpPr>
          <p:cNvPr id="3" name="Text Placeholder 2">
            <a:extLst>
              <a:ext uri="{FF2B5EF4-FFF2-40B4-BE49-F238E27FC236}">
                <a16:creationId xmlns:a16="http://schemas.microsoft.com/office/drawing/2014/main" id="{3D86F3E4-FACE-6CAE-E6F7-6EACC8FD7ADE}"/>
              </a:ext>
            </a:extLst>
          </p:cNvPr>
          <p:cNvSpPr>
            <a:spLocks noGrp="1"/>
          </p:cNvSpPr>
          <p:nvPr>
            <p:ph type="body" idx="1"/>
          </p:nvPr>
        </p:nvSpPr>
        <p:spPr>
          <a:xfrm>
            <a:off x="320040" y="954024"/>
            <a:ext cx="8503920" cy="5721096"/>
          </a:xfrm>
        </p:spPr>
        <p:txBody>
          <a:bodyPr>
            <a:noAutofit/>
          </a:bodyPr>
          <a:lstStyle/>
          <a:p>
            <a:pPr rtl="0" fontAlgn="base">
              <a:spcBef>
                <a:spcPts val="0"/>
              </a:spcBef>
              <a:spcAft>
                <a:spcPts val="0"/>
              </a:spcAft>
              <a:buFont typeface="Arial" panose="020B0604020202020204" pitchFamily="34" charset="0"/>
              <a:buChar char="•"/>
            </a:pPr>
            <a:r>
              <a:rPr lang="en-US" sz="2500" b="0" i="0" u="none" strike="noStrike" dirty="0">
                <a:solidFill>
                  <a:srgbClr val="000000"/>
                </a:solidFill>
                <a:effectLst/>
                <a:latin typeface="Arial" panose="020B0604020202020204" pitchFamily="34" charset="0"/>
              </a:rPr>
              <a:t>VNEM economics are being reduced (by 75%) based on the recent Proposed Decision.</a:t>
            </a:r>
          </a:p>
          <a:p>
            <a:pPr marL="742950" lvl="1" indent="-285750" rtl="0" fontAlgn="base">
              <a:spcBef>
                <a:spcPts val="0"/>
              </a:spcBef>
              <a:spcAft>
                <a:spcPts val="0"/>
              </a:spcAft>
              <a:buFont typeface="Arial" panose="020B0604020202020204" pitchFamily="34" charset="0"/>
              <a:buChar char="•"/>
            </a:pPr>
            <a:r>
              <a:rPr lang="en-US" sz="2500" b="0" i="0" u="none" strike="noStrike" dirty="0">
                <a:solidFill>
                  <a:srgbClr val="000000"/>
                </a:solidFill>
                <a:effectLst/>
                <a:latin typeface="Arial" panose="020B0604020202020204" pitchFamily="34" charset="0"/>
              </a:rPr>
              <a:t>Split Incentive: </a:t>
            </a:r>
            <a:r>
              <a:rPr lang="en-US" sz="2500" dirty="0">
                <a:solidFill>
                  <a:srgbClr val="000000"/>
                </a:solidFill>
                <a:latin typeface="Arial" panose="020B0604020202020204" pitchFamily="34" charset="0"/>
              </a:rPr>
              <a:t>Site owner makes the investment, but residents end up realizing most of savings.</a:t>
            </a:r>
          </a:p>
          <a:p>
            <a:pPr marL="742950" lvl="1" indent="-285750" rtl="0" fontAlgn="base">
              <a:spcBef>
                <a:spcPts val="0"/>
              </a:spcBef>
              <a:spcAft>
                <a:spcPts val="0"/>
              </a:spcAft>
              <a:buFont typeface="Arial" panose="020B0604020202020204" pitchFamily="34" charset="0"/>
              <a:buChar char="•"/>
            </a:pPr>
            <a:r>
              <a:rPr lang="en-US" sz="2500" b="0" i="0" u="none" strike="noStrike" dirty="0">
                <a:solidFill>
                  <a:srgbClr val="000000"/>
                </a:solidFill>
                <a:effectLst/>
                <a:latin typeface="Arial" panose="020B0604020202020204" pitchFamily="34" charset="0"/>
              </a:rPr>
              <a:t>Longer payback periods make investing in solar less financially feasible, especially for owners of MUH.</a:t>
            </a:r>
          </a:p>
          <a:p>
            <a:pPr rtl="0" fontAlgn="base">
              <a:spcBef>
                <a:spcPts val="0"/>
              </a:spcBef>
              <a:spcAft>
                <a:spcPts val="0"/>
              </a:spcAft>
              <a:buFont typeface="Arial" panose="020B0604020202020204" pitchFamily="34" charset="0"/>
              <a:buChar char="•"/>
            </a:pPr>
            <a:r>
              <a:rPr lang="en-US" sz="2500" b="0" i="0" u="none" strike="noStrike" dirty="0">
                <a:solidFill>
                  <a:srgbClr val="000000"/>
                </a:solidFill>
                <a:effectLst/>
                <a:latin typeface="Arial" panose="020B0604020202020204" pitchFamily="34" charset="0"/>
              </a:rPr>
              <a:t>It is unclear whether a VNEM array can function if the grid is down. There are rules against serving PG&amp;E meters with FOM energy. The energy would need to bypass utility meters, adding complexity.</a:t>
            </a:r>
          </a:p>
          <a:p>
            <a:pPr rtl="0" fontAlgn="base">
              <a:spcBef>
                <a:spcPts val="0"/>
              </a:spcBef>
              <a:spcAft>
                <a:spcPts val="0"/>
              </a:spcAft>
              <a:buFont typeface="Arial" panose="020B0604020202020204" pitchFamily="34" charset="0"/>
              <a:buChar char="•"/>
            </a:pPr>
            <a:r>
              <a:rPr lang="en-US" sz="2500" dirty="0">
                <a:solidFill>
                  <a:srgbClr val="000000"/>
                </a:solidFill>
                <a:latin typeface="Arial" panose="020B0604020202020204" pitchFamily="34" charset="0"/>
              </a:rPr>
              <a:t>Confusion surrounding a proposed residential Fixed Charge (AB 205) that will further reduce the economics of VNEM is making MUH owners hesitate to invest in solar.</a:t>
            </a:r>
            <a:endParaRPr lang="en-US" sz="25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057379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C2D4-D380-98C2-07CC-F6B431D5FC04}"/>
              </a:ext>
            </a:extLst>
          </p:cNvPr>
          <p:cNvSpPr>
            <a:spLocks noGrp="1"/>
          </p:cNvSpPr>
          <p:nvPr>
            <p:ph type="title"/>
          </p:nvPr>
        </p:nvSpPr>
        <p:spPr/>
        <p:txBody>
          <a:bodyPr/>
          <a:lstStyle/>
          <a:p>
            <a:r>
              <a:rPr lang="en-US" dirty="0"/>
              <a:t>The Fix – Enabling Residential Master Metering</a:t>
            </a:r>
          </a:p>
        </p:txBody>
      </p:sp>
      <p:sp>
        <p:nvSpPr>
          <p:cNvPr id="3" name="Text Placeholder 2">
            <a:extLst>
              <a:ext uri="{FF2B5EF4-FFF2-40B4-BE49-F238E27FC236}">
                <a16:creationId xmlns:a16="http://schemas.microsoft.com/office/drawing/2014/main" id="{14BA3C6C-7581-F29E-95BA-51E711A31D1B}"/>
              </a:ext>
            </a:extLst>
          </p:cNvPr>
          <p:cNvSpPr>
            <a:spLocks noGrp="1"/>
          </p:cNvSpPr>
          <p:nvPr>
            <p:ph type="body" idx="1"/>
          </p:nvPr>
        </p:nvSpPr>
        <p:spPr>
          <a:xfrm>
            <a:off x="265176" y="2570000"/>
            <a:ext cx="8421624" cy="3154144"/>
          </a:xfrm>
        </p:spPr>
        <p:txBody>
          <a:bodyPr>
            <a:normAutofit/>
          </a:bodyPr>
          <a:lstStyle/>
          <a:p>
            <a:pPr>
              <a:spcBef>
                <a:spcPts val="0"/>
              </a:spcBef>
            </a:pPr>
            <a:r>
              <a:rPr lang="en-US" sz="2500" dirty="0">
                <a:solidFill>
                  <a:srgbClr val="000000"/>
                </a:solidFill>
                <a:latin typeface="Arial" panose="020B0604020202020204" pitchFamily="34" charset="0"/>
              </a:rPr>
              <a:t>Make a change to Public Utilities Code Section </a:t>
            </a:r>
            <a:r>
              <a:rPr lang="en-US" sz="2500" b="0" i="0" u="none" strike="noStrike" dirty="0">
                <a:solidFill>
                  <a:srgbClr val="000000"/>
                </a:solidFill>
                <a:effectLst/>
                <a:latin typeface="Arial" panose="020B0604020202020204" pitchFamily="34" charset="0"/>
              </a:rPr>
              <a:t>780.5.</a:t>
            </a:r>
            <a:endParaRPr lang="en-US" sz="2500" dirty="0"/>
          </a:p>
          <a:p>
            <a:pPr>
              <a:spcBef>
                <a:spcPts val="0"/>
              </a:spcBef>
            </a:pPr>
            <a:r>
              <a:rPr lang="en-US" sz="2500" b="0" i="0" u="none" strike="noStrike" dirty="0">
                <a:solidFill>
                  <a:srgbClr val="000000"/>
                </a:solidFill>
                <a:effectLst/>
                <a:latin typeface="Arial" panose="020B0604020202020204" pitchFamily="34" charset="0"/>
              </a:rPr>
              <a:t>Either make a strikethrough in the code removing the prohibition or;</a:t>
            </a:r>
          </a:p>
          <a:p>
            <a:pPr fontAlgn="base">
              <a:spcBef>
                <a:spcPts val="0"/>
              </a:spcBef>
            </a:pPr>
            <a:r>
              <a:rPr lang="en-US" sz="2500" b="0" i="0" u="none" strike="noStrike" dirty="0">
                <a:solidFill>
                  <a:srgbClr val="000000"/>
                </a:solidFill>
                <a:effectLst/>
                <a:latin typeface="Arial" panose="020B0604020202020204" pitchFamily="34" charset="0"/>
              </a:rPr>
              <a:t>Create a specific exemption for instances where resilience is being pursued (and the economic benefits are an additional benefit).</a:t>
            </a:r>
          </a:p>
        </p:txBody>
      </p:sp>
      <p:sp>
        <p:nvSpPr>
          <p:cNvPr id="4" name="TextBox 3">
            <a:extLst>
              <a:ext uri="{FF2B5EF4-FFF2-40B4-BE49-F238E27FC236}">
                <a16:creationId xmlns:a16="http://schemas.microsoft.com/office/drawing/2014/main" id="{462F1D7B-BEE6-AEB9-42FF-433F0BC22D96}"/>
              </a:ext>
            </a:extLst>
          </p:cNvPr>
          <p:cNvSpPr txBox="1"/>
          <p:nvPr/>
        </p:nvSpPr>
        <p:spPr>
          <a:xfrm>
            <a:off x="265176" y="850392"/>
            <a:ext cx="8421624" cy="1631216"/>
          </a:xfrm>
          <a:prstGeom prst="rect">
            <a:avLst/>
          </a:prstGeom>
          <a:noFill/>
        </p:spPr>
        <p:txBody>
          <a:bodyPr wrap="square" rtlCol="0">
            <a:spAutoFit/>
          </a:bodyPr>
          <a:lstStyle/>
          <a:p>
            <a:pPr algn="ctr"/>
            <a:r>
              <a:rPr lang="en-US" sz="1200" b="1" dirty="0">
                <a:solidFill>
                  <a:schemeClr val="bg2"/>
                </a:solidFill>
                <a:effectLst/>
                <a:latin typeface="+mj-lt"/>
                <a:ea typeface="Calibri" panose="020F0502020204030204" pitchFamily="34" charset="0"/>
                <a:cs typeface="Times New Roman" panose="02020603050405020304" pitchFamily="18" charset="0"/>
              </a:rPr>
              <a:t>PUC </a:t>
            </a:r>
            <a:r>
              <a:rPr lang="en-US" sz="1200" b="1" i="0" dirty="0">
                <a:solidFill>
                  <a:schemeClr val="bg2"/>
                </a:solidFill>
                <a:effectLst/>
                <a:latin typeface="+mj-lt"/>
              </a:rPr>
              <a:t>§ 780.5:</a:t>
            </a:r>
            <a:r>
              <a:rPr lang="en-US" sz="1200" b="0" i="0" dirty="0">
                <a:solidFill>
                  <a:schemeClr val="bg2"/>
                </a:solidFill>
                <a:effectLst/>
                <a:latin typeface="+mj-lt"/>
              </a:rPr>
              <a:t> </a:t>
            </a:r>
            <a:r>
              <a:rPr lang="en-US" sz="1200" dirty="0">
                <a:solidFill>
                  <a:schemeClr val="bg2"/>
                </a:solidFill>
                <a:effectLst/>
                <a:highlight>
                  <a:srgbClr val="FFFF00"/>
                </a:highlight>
                <a:latin typeface="+mj-lt"/>
                <a:ea typeface="Calibri" panose="020F0502020204030204" pitchFamily="34" charset="0"/>
                <a:cs typeface="Times New Roman" panose="02020603050405020304" pitchFamily="18" charset="0"/>
              </a:rPr>
              <a:t>The commission shall require every residential unit</a:t>
            </a:r>
            <a:r>
              <a:rPr lang="en-US" sz="1200" i="1" dirty="0">
                <a:solidFill>
                  <a:schemeClr val="bg2"/>
                </a:solidFill>
                <a:effectLst/>
                <a:latin typeface="+mj-lt"/>
                <a:ea typeface="Calibri" panose="020F0502020204030204" pitchFamily="34" charset="0"/>
                <a:cs typeface="Times New Roman" panose="02020603050405020304" pitchFamily="18" charset="0"/>
              </a:rPr>
              <a:t> in an apartment house or similar multiunit residential structure, condominium, and </a:t>
            </a:r>
            <a:r>
              <a:rPr lang="en-US" sz="1200" i="1" dirty="0" err="1">
                <a:solidFill>
                  <a:schemeClr val="bg2"/>
                </a:solidFill>
                <a:effectLst/>
                <a:latin typeface="+mj-lt"/>
                <a:ea typeface="Calibri" panose="020F0502020204030204" pitchFamily="34" charset="0"/>
                <a:cs typeface="Times New Roman" panose="02020603050405020304" pitchFamily="18" charset="0"/>
              </a:rPr>
              <a:t>mobilehome</a:t>
            </a:r>
            <a:r>
              <a:rPr lang="en-US" sz="1200" i="1" dirty="0">
                <a:solidFill>
                  <a:schemeClr val="bg2"/>
                </a:solidFill>
                <a:effectLst/>
                <a:latin typeface="+mj-lt"/>
                <a:ea typeface="Calibri" panose="020F0502020204030204" pitchFamily="34" charset="0"/>
                <a:cs typeface="Times New Roman" panose="02020603050405020304" pitchFamily="18" charset="0"/>
              </a:rPr>
              <a:t> park for which a building permit has been obtained on or after July 1, 1982, other than a dormitory or other housing accommodation provided by any postsecondary educational institution for its students or employees and other than farmworker housing, </a:t>
            </a:r>
            <a:r>
              <a:rPr lang="en-US" sz="1200" dirty="0">
                <a:solidFill>
                  <a:schemeClr val="bg2"/>
                </a:solidFill>
                <a:effectLst/>
                <a:highlight>
                  <a:srgbClr val="FFFF00"/>
                </a:highlight>
                <a:latin typeface="+mj-lt"/>
                <a:ea typeface="Calibri" panose="020F0502020204030204" pitchFamily="34" charset="0"/>
                <a:cs typeface="Times New Roman" panose="02020603050405020304" pitchFamily="18" charset="0"/>
              </a:rPr>
              <a:t>to be individually metered for electrical and gas service</a:t>
            </a:r>
            <a:r>
              <a:rPr lang="en-US" sz="1200" i="1" dirty="0">
                <a:solidFill>
                  <a:schemeClr val="bg2"/>
                </a:solidFill>
                <a:effectLst/>
                <a:latin typeface="+mj-lt"/>
                <a:ea typeface="Calibri" panose="020F0502020204030204" pitchFamily="34" charset="0"/>
                <a:cs typeface="Times New Roman" panose="02020603050405020304" pitchFamily="18" charset="0"/>
              </a:rPr>
              <a:t>, except that separate metering for gas service is not required for residential units which are not equipped with gas appliances requiring venting or are equipped with only vented decorative appliances or which receive the majority of energy used for water or space heating from a solar energy system or through cogeneration technology. </a:t>
            </a:r>
          </a:p>
          <a:p>
            <a:endParaRPr lang="en-US" sz="1200" dirty="0">
              <a:solidFill>
                <a:schemeClr val="bg2"/>
              </a:solidFill>
              <a:latin typeface="+mj-lt"/>
            </a:endParaRPr>
          </a:p>
        </p:txBody>
      </p:sp>
    </p:spTree>
    <p:extLst>
      <p:ext uri="{BB962C8B-B14F-4D97-AF65-F5344CB8AC3E}">
        <p14:creationId xmlns:p14="http://schemas.microsoft.com/office/powerpoint/2010/main" val="929404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a:lstStyle/>
          <a:p>
            <a:pPr algn="l"/>
            <a:r>
              <a:rPr lang="en-US" sz="2400" b="1" dirty="0">
                <a:solidFill>
                  <a:schemeClr val="bg1"/>
                </a:solidFill>
                <a:latin typeface="Arial" charset="0"/>
                <a:cs typeface="Arial" charset="0"/>
              </a:rPr>
              <a:t>Clean Coalition (non-profit)</a:t>
            </a:r>
          </a:p>
        </p:txBody>
      </p:sp>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2" name="TextBox 1"/>
          <p:cNvSpPr txBox="1"/>
          <p:nvPr/>
        </p:nvSpPr>
        <p:spPr>
          <a:xfrm>
            <a:off x="927100" y="822208"/>
            <a:ext cx="6859588" cy="5539978"/>
          </a:xfrm>
          <a:prstGeom prst="rect">
            <a:avLst/>
          </a:prstGeom>
          <a:noFill/>
        </p:spPr>
        <p:txBody>
          <a:bodyPr wrap="square" rtlCol="0">
            <a:spAutoFit/>
          </a:bodyPr>
          <a:lstStyle/>
          <a:p>
            <a:pPr algn="ctr">
              <a:defRPr/>
            </a:pPr>
            <a:r>
              <a:rPr lang="en-US" sz="2800" b="1" u="sng" dirty="0">
                <a:latin typeface="Arial"/>
                <a:cs typeface="Arial"/>
              </a:rPr>
              <a:t>Mission</a:t>
            </a:r>
          </a:p>
          <a:p>
            <a:pPr algn="ctr">
              <a:defRPr/>
            </a:pPr>
            <a:r>
              <a:rPr lang="en-US" sz="2800" dirty="0">
                <a:latin typeface="Arial"/>
                <a:cs typeface="Arial"/>
              </a:rPr>
              <a:t>To accelerate the transition to renewable energy and a modern grid through</a:t>
            </a:r>
          </a:p>
          <a:p>
            <a:pPr algn="ctr">
              <a:defRPr/>
            </a:pPr>
            <a:r>
              <a:rPr lang="en-US" sz="2800" dirty="0">
                <a:latin typeface="Arial"/>
                <a:cs typeface="Arial"/>
              </a:rPr>
              <a:t> technical, policy, and project development expertise.</a:t>
            </a:r>
          </a:p>
          <a:p>
            <a:pPr algn="ctr">
              <a:defRPr/>
            </a:pPr>
            <a:endParaRPr lang="en-US" sz="2000" dirty="0">
              <a:latin typeface="Arial"/>
              <a:cs typeface="Arial"/>
            </a:endParaRPr>
          </a:p>
          <a:p>
            <a:pPr algn="ctr">
              <a:defRPr/>
            </a:pPr>
            <a:r>
              <a:rPr lang="en-US" sz="2800" b="1" u="sng" dirty="0">
                <a:latin typeface="Arial"/>
                <a:cs typeface="Arial"/>
              </a:rPr>
              <a:t>Renewable Energy End-Game</a:t>
            </a:r>
          </a:p>
          <a:p>
            <a:pPr algn="ctr">
              <a:defRPr/>
            </a:pPr>
            <a:r>
              <a:rPr lang="en-US" sz="2800" dirty="0">
                <a:latin typeface="Arial"/>
                <a:cs typeface="Arial"/>
              </a:rPr>
              <a:t>100% renewable energy; 25% local, interconnected within the distribution grid and ensuring resilience without dependence on the transmission grid; and 75% remote, fully dependent on the transmission grid for serving loads.</a:t>
            </a:r>
          </a:p>
        </p:txBody>
      </p:sp>
    </p:spTree>
    <p:extLst>
      <p:ext uri="{BB962C8B-B14F-4D97-AF65-F5344CB8AC3E}">
        <p14:creationId xmlns:p14="http://schemas.microsoft.com/office/powerpoint/2010/main" val="764875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561A1-F165-1E87-A1F4-F8F0EA1CAB3D}"/>
              </a:ext>
            </a:extLst>
          </p:cNvPr>
          <p:cNvSpPr>
            <a:spLocks noGrp="1"/>
          </p:cNvSpPr>
          <p:nvPr>
            <p:ph type="title"/>
          </p:nvPr>
        </p:nvSpPr>
        <p:spPr/>
        <p:txBody>
          <a:bodyPr>
            <a:normAutofit fontScale="90000"/>
          </a:bodyPr>
          <a:lstStyle/>
          <a:p>
            <a:r>
              <a:rPr lang="en-US" sz="2600" dirty="0"/>
              <a:t>Background on MUH facilities </a:t>
            </a:r>
            <a:r>
              <a:rPr lang="en-US" sz="2000" i="1" dirty="0"/>
              <a:t>(the intersection of housing and energy policy)</a:t>
            </a:r>
          </a:p>
        </p:txBody>
      </p:sp>
      <p:sp>
        <p:nvSpPr>
          <p:cNvPr id="3" name="Text Placeholder 2">
            <a:extLst>
              <a:ext uri="{FF2B5EF4-FFF2-40B4-BE49-F238E27FC236}">
                <a16:creationId xmlns:a16="http://schemas.microsoft.com/office/drawing/2014/main" id="{A739B033-3E69-E8D2-0D4E-4935EF593562}"/>
              </a:ext>
            </a:extLst>
          </p:cNvPr>
          <p:cNvSpPr>
            <a:spLocks noGrp="1"/>
          </p:cNvSpPr>
          <p:nvPr>
            <p:ph type="body" idx="1"/>
          </p:nvPr>
        </p:nvSpPr>
        <p:spPr>
          <a:xfrm>
            <a:off x="0" y="762000"/>
            <a:ext cx="9144000" cy="5693664"/>
          </a:xfrm>
        </p:spPr>
        <p:txBody>
          <a:bodyPr>
            <a:normAutofit fontScale="85000" lnSpcReduction="20000"/>
          </a:bodyPr>
          <a:lstStyle/>
          <a:p>
            <a:r>
              <a:rPr lang="en-US" dirty="0">
                <a:solidFill>
                  <a:schemeClr val="tx1"/>
                </a:solidFill>
              </a:rPr>
              <a:t>45.5% of Californians are renters who do not have the same access to renewable energy, resilience, or bill reduction options as their peers in single-family homes.</a:t>
            </a:r>
          </a:p>
          <a:p>
            <a:r>
              <a:rPr lang="en-US" dirty="0">
                <a:solidFill>
                  <a:schemeClr val="tx1"/>
                </a:solidFill>
              </a:rPr>
              <a:t>MUH facilities accept low-income (Title 8 housing vouchers) and socioeconomically disadvantaged residents.</a:t>
            </a:r>
          </a:p>
          <a:p>
            <a:r>
              <a:rPr lang="en-US" dirty="0">
                <a:solidFill>
                  <a:schemeClr val="tx1"/>
                </a:solidFill>
              </a:rPr>
              <a:t>Just 29 of 538 California municipalities met goals for affordable housing.</a:t>
            </a:r>
          </a:p>
          <a:p>
            <a:r>
              <a:rPr lang="en-US" dirty="0">
                <a:solidFill>
                  <a:schemeClr val="tx1"/>
                </a:solidFill>
              </a:rPr>
              <a:t>Eureka: “</a:t>
            </a:r>
            <a:r>
              <a:rPr lang="en-US" b="0" i="0" dirty="0">
                <a:solidFill>
                  <a:schemeClr val="tx1"/>
                </a:solidFill>
                <a:effectLst/>
                <a:latin typeface="+mj-lt"/>
              </a:rPr>
              <a:t>For the period of 2014 to 2018, Humboldt </a:t>
            </a:r>
            <a:r>
              <a:rPr lang="en-US" i="0" dirty="0">
                <a:solidFill>
                  <a:schemeClr val="tx1"/>
                </a:solidFill>
                <a:effectLst/>
                <a:latin typeface="+mj-lt"/>
              </a:rPr>
              <a:t>County had a target of 212 new housing units for people in the “extremely low” and “very low” income categories. Only 33 such units were actually built during </a:t>
            </a:r>
            <a:r>
              <a:rPr lang="en-US" b="0" i="0" dirty="0">
                <a:solidFill>
                  <a:schemeClr val="tx1"/>
                </a:solidFill>
                <a:effectLst/>
                <a:latin typeface="+mj-lt"/>
              </a:rPr>
              <a:t>that </a:t>
            </a:r>
            <a:r>
              <a:rPr lang="en-US" b="0" i="0" dirty="0">
                <a:solidFill>
                  <a:schemeClr val="tx1"/>
                </a:solidFill>
                <a:effectLst/>
                <a:latin typeface="Poppins" panose="00000500000000000000" pitchFamily="2" charset="0"/>
              </a:rPr>
              <a:t>time, meaning we fell 84 percent short.”</a:t>
            </a:r>
          </a:p>
          <a:p>
            <a:pPr lvl="1"/>
            <a:r>
              <a:rPr lang="en-US" dirty="0">
                <a:solidFill>
                  <a:schemeClr val="tx1"/>
                </a:solidFill>
                <a:latin typeface="Poppins" panose="00000500000000000000" pitchFamily="2" charset="0"/>
              </a:rPr>
              <a:t>Next housing period is 2019-2027, with a requirement for 330 units.</a:t>
            </a:r>
            <a:endParaRPr lang="en-US" dirty="0">
              <a:solidFill>
                <a:schemeClr val="tx1"/>
              </a:solidFill>
            </a:endParaRPr>
          </a:p>
        </p:txBody>
      </p:sp>
    </p:spTree>
    <p:extLst>
      <p:ext uri="{BB962C8B-B14F-4D97-AF65-F5344CB8AC3E}">
        <p14:creationId xmlns:p14="http://schemas.microsoft.com/office/powerpoint/2010/main" val="3848783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57D1-DF5A-0AB2-2901-A46F885B8EC7}"/>
              </a:ext>
            </a:extLst>
          </p:cNvPr>
          <p:cNvSpPr>
            <a:spLocks noGrp="1"/>
          </p:cNvSpPr>
          <p:nvPr>
            <p:ph type="title"/>
          </p:nvPr>
        </p:nvSpPr>
        <p:spPr/>
        <p:txBody>
          <a:bodyPr/>
          <a:lstStyle/>
          <a:p>
            <a:r>
              <a:rPr lang="en-US" dirty="0"/>
              <a:t>New Housing is Multi-Unit Housing</a:t>
            </a:r>
          </a:p>
        </p:txBody>
      </p:sp>
      <p:pic>
        <p:nvPicPr>
          <p:cNvPr id="1026" name="Picture 2" descr="figure - Multi-unit housing now makes up a large share of new housing">
            <a:extLst>
              <a:ext uri="{FF2B5EF4-FFF2-40B4-BE49-F238E27FC236}">
                <a16:creationId xmlns:a16="http://schemas.microsoft.com/office/drawing/2014/main" id="{6DDF79CD-B8A9-7B20-9AEA-9D9170D6B5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99" y="762000"/>
            <a:ext cx="8200602" cy="566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469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4060A-8F49-6368-0F51-64D031FD5D43}"/>
              </a:ext>
            </a:extLst>
          </p:cNvPr>
          <p:cNvSpPr>
            <a:spLocks noGrp="1"/>
          </p:cNvSpPr>
          <p:nvPr>
            <p:ph type="title"/>
          </p:nvPr>
        </p:nvSpPr>
        <p:spPr/>
        <p:txBody>
          <a:bodyPr/>
          <a:lstStyle/>
          <a:p>
            <a:r>
              <a:rPr lang="en-US" dirty="0"/>
              <a:t>Multi-family housing tends to be rented</a:t>
            </a:r>
          </a:p>
        </p:txBody>
      </p:sp>
      <p:pic>
        <p:nvPicPr>
          <p:cNvPr id="2050" name="Picture 2" descr="figure -Single-family housing is likely to be owned; multi-unit housing is likely to be rented">
            <a:extLst>
              <a:ext uri="{FF2B5EF4-FFF2-40B4-BE49-F238E27FC236}">
                <a16:creationId xmlns:a16="http://schemas.microsoft.com/office/drawing/2014/main" id="{3210E755-AC82-839C-C057-DC3F76CE10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514" y="789380"/>
            <a:ext cx="6946335" cy="557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860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D63F-6A6E-75CD-75C3-1A0B864BEC73}"/>
              </a:ext>
            </a:extLst>
          </p:cNvPr>
          <p:cNvSpPr>
            <a:spLocks noGrp="1"/>
          </p:cNvSpPr>
          <p:nvPr>
            <p:ph type="title"/>
          </p:nvPr>
        </p:nvSpPr>
        <p:spPr/>
        <p:txBody>
          <a:bodyPr/>
          <a:lstStyle/>
          <a:p>
            <a:r>
              <a:rPr lang="en-US" dirty="0"/>
              <a:t>What is needed to achieve climate/energy goals?</a:t>
            </a:r>
          </a:p>
        </p:txBody>
      </p:sp>
      <p:pic>
        <p:nvPicPr>
          <p:cNvPr id="5" name="Picture 4" descr="A diagram of a heat pump&#10;&#10;Description automatically generated">
            <a:extLst>
              <a:ext uri="{FF2B5EF4-FFF2-40B4-BE49-F238E27FC236}">
                <a16:creationId xmlns:a16="http://schemas.microsoft.com/office/drawing/2014/main" id="{9A586EFD-9B4A-35DA-C1AB-78C91D4AC2DF}"/>
              </a:ext>
            </a:extLst>
          </p:cNvPr>
          <p:cNvPicPr>
            <a:picLocks noChangeAspect="1"/>
          </p:cNvPicPr>
          <p:nvPr/>
        </p:nvPicPr>
        <p:blipFill>
          <a:blip r:embed="rId3"/>
          <a:stretch>
            <a:fillRect/>
          </a:stretch>
        </p:blipFill>
        <p:spPr>
          <a:xfrm>
            <a:off x="518" y="1502229"/>
            <a:ext cx="9143482" cy="3826793"/>
          </a:xfrm>
          <a:prstGeom prst="rect">
            <a:avLst/>
          </a:prstGeom>
        </p:spPr>
      </p:pic>
    </p:spTree>
    <p:extLst>
      <p:ext uri="{BB962C8B-B14F-4D97-AF65-F5344CB8AC3E}">
        <p14:creationId xmlns:p14="http://schemas.microsoft.com/office/powerpoint/2010/main" val="2725876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2F4162E-940B-5867-19A4-061983DDB29E}"/>
              </a:ext>
            </a:extLst>
          </p:cNvPr>
          <p:cNvPicPr>
            <a:picLocks noChangeAspect="1"/>
          </p:cNvPicPr>
          <p:nvPr/>
        </p:nvPicPr>
        <p:blipFill>
          <a:blip r:embed="rId3"/>
          <a:stretch>
            <a:fillRect/>
          </a:stretch>
        </p:blipFill>
        <p:spPr>
          <a:xfrm>
            <a:off x="1454226" y="15769"/>
            <a:ext cx="5794873" cy="6842231"/>
          </a:xfrm>
          <a:prstGeom prst="rect">
            <a:avLst/>
          </a:prstGeom>
        </p:spPr>
      </p:pic>
    </p:spTree>
    <p:extLst>
      <p:ext uri="{BB962C8B-B14F-4D97-AF65-F5344CB8AC3E}">
        <p14:creationId xmlns:p14="http://schemas.microsoft.com/office/powerpoint/2010/main" val="3235037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computer&#10;&#10;Description automatically generated">
            <a:extLst>
              <a:ext uri="{FF2B5EF4-FFF2-40B4-BE49-F238E27FC236}">
                <a16:creationId xmlns:a16="http://schemas.microsoft.com/office/drawing/2014/main" id="{D1F3547A-1C0F-50EA-60F5-B92D6678BFCC}"/>
              </a:ext>
            </a:extLst>
          </p:cNvPr>
          <p:cNvPicPr>
            <a:picLocks noChangeAspect="1"/>
          </p:cNvPicPr>
          <p:nvPr/>
        </p:nvPicPr>
        <p:blipFill>
          <a:blip r:embed="rId3"/>
          <a:stretch>
            <a:fillRect/>
          </a:stretch>
        </p:blipFill>
        <p:spPr>
          <a:xfrm>
            <a:off x="542925" y="1179740"/>
            <a:ext cx="8058150" cy="4781550"/>
          </a:xfrm>
          <a:prstGeom prst="rect">
            <a:avLst/>
          </a:prstGeom>
        </p:spPr>
      </p:pic>
      <p:sp>
        <p:nvSpPr>
          <p:cNvPr id="2" name="Title 1">
            <a:extLst>
              <a:ext uri="{FF2B5EF4-FFF2-40B4-BE49-F238E27FC236}">
                <a16:creationId xmlns:a16="http://schemas.microsoft.com/office/drawing/2014/main" id="{200FF2C0-4D5C-085D-01A6-C9A18F051E6A}"/>
              </a:ext>
            </a:extLst>
          </p:cNvPr>
          <p:cNvSpPr>
            <a:spLocks noGrp="1"/>
          </p:cNvSpPr>
          <p:nvPr>
            <p:ph type="title"/>
          </p:nvPr>
        </p:nvSpPr>
        <p:spPr/>
        <p:txBody>
          <a:bodyPr>
            <a:normAutofit/>
          </a:bodyPr>
          <a:lstStyle/>
          <a:p>
            <a:r>
              <a:rPr lang="en-US" dirty="0"/>
              <a:t>Standard Solar Microgrid Diagram </a:t>
            </a:r>
            <a:r>
              <a:rPr lang="en-US" sz="1800" dirty="0"/>
              <a:t>(from a real deployed design at San Marcos High School, in SBUSD)</a:t>
            </a:r>
          </a:p>
        </p:txBody>
      </p:sp>
      <p:sp>
        <p:nvSpPr>
          <p:cNvPr id="8" name="TextBox 7">
            <a:extLst>
              <a:ext uri="{FF2B5EF4-FFF2-40B4-BE49-F238E27FC236}">
                <a16:creationId xmlns:a16="http://schemas.microsoft.com/office/drawing/2014/main" id="{BF46C04B-B48D-4015-EF0F-263D7C6EC4E1}"/>
              </a:ext>
            </a:extLst>
          </p:cNvPr>
          <p:cNvSpPr txBox="1"/>
          <p:nvPr/>
        </p:nvSpPr>
        <p:spPr>
          <a:xfrm>
            <a:off x="63954" y="1072750"/>
            <a:ext cx="2296886" cy="1169551"/>
          </a:xfrm>
          <a:prstGeom prst="rect">
            <a:avLst/>
          </a:prstGeom>
          <a:noFill/>
        </p:spPr>
        <p:txBody>
          <a:bodyPr wrap="square" rtlCol="0">
            <a:spAutoFit/>
          </a:bodyPr>
          <a:lstStyle/>
          <a:p>
            <a:pPr algn="ctr"/>
            <a:r>
              <a:rPr lang="en-US" b="1" dirty="0">
                <a:solidFill>
                  <a:srgbClr val="00B0F0"/>
                </a:solidFill>
              </a:rPr>
              <a:t>Main Meter</a:t>
            </a:r>
          </a:p>
          <a:p>
            <a:pPr algn="ctr"/>
            <a:endParaRPr lang="en-US" dirty="0"/>
          </a:p>
          <a:p>
            <a:pPr algn="ctr"/>
            <a:r>
              <a:rPr lang="en-US" b="1" dirty="0">
                <a:solidFill>
                  <a:srgbClr val="FF0000"/>
                </a:solidFill>
              </a:rPr>
              <a:t>Main Service Board</a:t>
            </a:r>
          </a:p>
          <a:p>
            <a:pPr algn="ctr"/>
            <a:endParaRPr lang="en-US" dirty="0"/>
          </a:p>
          <a:p>
            <a:pPr algn="ctr"/>
            <a:r>
              <a:rPr lang="en-US" b="1" dirty="0">
                <a:solidFill>
                  <a:schemeClr val="bg2"/>
                </a:solidFill>
              </a:rPr>
              <a:t>Critical Loads</a:t>
            </a:r>
          </a:p>
        </p:txBody>
      </p:sp>
      <p:cxnSp>
        <p:nvCxnSpPr>
          <p:cNvPr id="10" name="Straight Arrow Connector 9">
            <a:extLst>
              <a:ext uri="{FF2B5EF4-FFF2-40B4-BE49-F238E27FC236}">
                <a16:creationId xmlns:a16="http://schemas.microsoft.com/office/drawing/2014/main" id="{87402AC4-47D8-AACB-76E5-6209C3522A60}"/>
              </a:ext>
            </a:extLst>
          </p:cNvPr>
          <p:cNvCxnSpPr>
            <a:cxnSpLocks/>
          </p:cNvCxnSpPr>
          <p:nvPr/>
        </p:nvCxnSpPr>
        <p:spPr>
          <a:xfrm>
            <a:off x="1738996" y="1287100"/>
            <a:ext cx="2188029" cy="855034"/>
          </a:xfrm>
          <a:prstGeom prst="straightConnector1">
            <a:avLst/>
          </a:prstGeom>
          <a:ln>
            <a:solidFill>
              <a:srgbClr val="00B0F0"/>
            </a:solidFill>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2CB16B3F-7909-5002-B639-95043A52003F}"/>
              </a:ext>
            </a:extLst>
          </p:cNvPr>
          <p:cNvCxnSpPr>
            <a:cxnSpLocks/>
          </p:cNvCxnSpPr>
          <p:nvPr/>
        </p:nvCxnSpPr>
        <p:spPr>
          <a:xfrm>
            <a:off x="2115912" y="1778726"/>
            <a:ext cx="1985281" cy="1645484"/>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A904358D-3249-5DBB-9A91-0C8CF6C0A2EA}"/>
              </a:ext>
            </a:extLst>
          </p:cNvPr>
          <p:cNvCxnSpPr>
            <a:cxnSpLocks/>
          </p:cNvCxnSpPr>
          <p:nvPr/>
        </p:nvCxnSpPr>
        <p:spPr>
          <a:xfrm>
            <a:off x="1360714" y="2242301"/>
            <a:ext cx="228600" cy="5008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4" name="TextBox 23">
            <a:extLst>
              <a:ext uri="{FF2B5EF4-FFF2-40B4-BE49-F238E27FC236}">
                <a16:creationId xmlns:a16="http://schemas.microsoft.com/office/drawing/2014/main" id="{B821DFFB-0F71-F8D6-1B1F-6D4DD6921528}"/>
              </a:ext>
            </a:extLst>
          </p:cNvPr>
          <p:cNvSpPr txBox="1"/>
          <p:nvPr/>
        </p:nvSpPr>
        <p:spPr>
          <a:xfrm>
            <a:off x="7522029" y="4205969"/>
            <a:ext cx="1688646" cy="1169551"/>
          </a:xfrm>
          <a:prstGeom prst="rect">
            <a:avLst/>
          </a:prstGeom>
          <a:noFill/>
        </p:spPr>
        <p:txBody>
          <a:bodyPr wrap="square" rtlCol="0">
            <a:spAutoFit/>
          </a:bodyPr>
          <a:lstStyle/>
          <a:p>
            <a:pPr algn="ctr"/>
            <a:r>
              <a:rPr lang="en-US" b="1" dirty="0"/>
              <a:t>Renewable generation (solar) and energy storage sited behind-the-meter</a:t>
            </a:r>
          </a:p>
        </p:txBody>
      </p:sp>
      <p:cxnSp>
        <p:nvCxnSpPr>
          <p:cNvPr id="27" name="Straight Arrow Connector 26">
            <a:extLst>
              <a:ext uri="{FF2B5EF4-FFF2-40B4-BE49-F238E27FC236}">
                <a16:creationId xmlns:a16="http://schemas.microsoft.com/office/drawing/2014/main" id="{16C5D7FD-1458-3A4E-A90F-989955B7C731}"/>
              </a:ext>
            </a:extLst>
          </p:cNvPr>
          <p:cNvCxnSpPr>
            <a:cxnSpLocks/>
          </p:cNvCxnSpPr>
          <p:nvPr/>
        </p:nvCxnSpPr>
        <p:spPr>
          <a:xfrm flipH="1" flipV="1">
            <a:off x="7686674" y="3120251"/>
            <a:ext cx="679678" cy="1085718"/>
          </a:xfrm>
          <a:prstGeom prst="straightConnector1">
            <a:avLst/>
          </a:prstGeom>
          <a:ln>
            <a:solidFill>
              <a:schemeClr val="bg2"/>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39986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1EFF0093-63A8-0CA2-8E71-5D250CDF7296}"/>
              </a:ext>
            </a:extLst>
          </p:cNvPr>
          <p:cNvSpPr txBox="1"/>
          <p:nvPr/>
        </p:nvSpPr>
        <p:spPr>
          <a:xfrm>
            <a:off x="9052" y="1724335"/>
            <a:ext cx="2526295" cy="3785652"/>
          </a:xfrm>
          <a:prstGeom prst="rect">
            <a:avLst/>
          </a:prstGeom>
          <a:noFill/>
        </p:spPr>
        <p:txBody>
          <a:bodyPr wrap="square" rtlCol="0">
            <a:spAutoFit/>
          </a:bodyPr>
          <a:lstStyle/>
          <a:p>
            <a:pPr algn="ctr"/>
            <a:r>
              <a:rPr lang="en-US" sz="2000" b="1" dirty="0"/>
              <a:t>The answer: </a:t>
            </a:r>
          </a:p>
          <a:p>
            <a:pPr algn="ctr"/>
            <a:r>
              <a:rPr lang="en-US" sz="2000" dirty="0"/>
              <a:t>Deploying microgrids at multi-unit housing (MUH) facilities benefits residents and the ratepayers. Microgrids create an unparalleled trifecta of economic, environmental, and    resilience benefits.</a:t>
            </a:r>
          </a:p>
        </p:txBody>
      </p:sp>
      <p:sp>
        <p:nvSpPr>
          <p:cNvPr id="2" name="Title 1">
            <a:extLst>
              <a:ext uri="{FF2B5EF4-FFF2-40B4-BE49-F238E27FC236}">
                <a16:creationId xmlns:a16="http://schemas.microsoft.com/office/drawing/2014/main" id="{7BD484A1-D63C-98B9-E42E-9F7D88E05D31}"/>
              </a:ext>
            </a:extLst>
          </p:cNvPr>
          <p:cNvSpPr>
            <a:spLocks noGrp="1"/>
          </p:cNvSpPr>
          <p:nvPr>
            <p:ph type="title"/>
          </p:nvPr>
        </p:nvSpPr>
        <p:spPr/>
        <p:txBody>
          <a:bodyPr>
            <a:normAutofit/>
          </a:bodyPr>
          <a:lstStyle/>
          <a:p>
            <a:r>
              <a:rPr lang="en-US" sz="2000" dirty="0"/>
              <a:t>Deploying microgrids at Multi-Unit Housing facilities is a solution for numerous intersectional energy issues</a:t>
            </a:r>
          </a:p>
        </p:txBody>
      </p:sp>
      <p:sp>
        <p:nvSpPr>
          <p:cNvPr id="4" name="TextBox 3">
            <a:extLst>
              <a:ext uri="{FF2B5EF4-FFF2-40B4-BE49-F238E27FC236}">
                <a16:creationId xmlns:a16="http://schemas.microsoft.com/office/drawing/2014/main" id="{CFD80DD8-9597-5F16-15BF-BFE437B4B7A4}"/>
              </a:ext>
            </a:extLst>
          </p:cNvPr>
          <p:cNvSpPr txBox="1"/>
          <p:nvPr/>
        </p:nvSpPr>
        <p:spPr>
          <a:xfrm>
            <a:off x="7005061" y="735902"/>
            <a:ext cx="2174747" cy="5909310"/>
          </a:xfrm>
          <a:prstGeom prst="rect">
            <a:avLst/>
          </a:prstGeom>
          <a:noFill/>
        </p:spPr>
        <p:txBody>
          <a:bodyPr wrap="square" rtlCol="0">
            <a:spAutoFit/>
          </a:bodyPr>
          <a:lstStyle/>
          <a:p>
            <a:r>
              <a:rPr lang="en-US" dirty="0"/>
              <a:t>Reliability (consistent service)</a:t>
            </a:r>
          </a:p>
          <a:p>
            <a:endParaRPr lang="en-US" dirty="0"/>
          </a:p>
          <a:p>
            <a:r>
              <a:rPr lang="en-US" dirty="0"/>
              <a:t>Resilience (service during major outages)</a:t>
            </a:r>
          </a:p>
          <a:p>
            <a:endParaRPr lang="en-US" dirty="0"/>
          </a:p>
          <a:p>
            <a:r>
              <a:rPr lang="en-US" dirty="0"/>
              <a:t>Reduction in high electricity rates for all ratepayers</a:t>
            </a:r>
          </a:p>
          <a:p>
            <a:endParaRPr lang="en-US" dirty="0"/>
          </a:p>
          <a:p>
            <a:r>
              <a:rPr lang="en-US" dirty="0"/>
              <a:t>Monthly savings on electricity bills</a:t>
            </a:r>
          </a:p>
          <a:p>
            <a:endParaRPr lang="en-US" dirty="0"/>
          </a:p>
          <a:p>
            <a:r>
              <a:rPr lang="en-US" dirty="0"/>
              <a:t>Wildfire Mitigation</a:t>
            </a:r>
          </a:p>
          <a:p>
            <a:endParaRPr lang="en-US" dirty="0"/>
          </a:p>
          <a:p>
            <a:r>
              <a:rPr lang="en-US" dirty="0"/>
              <a:t>Building Electrification</a:t>
            </a:r>
          </a:p>
          <a:p>
            <a:endParaRPr lang="en-US" dirty="0"/>
          </a:p>
          <a:p>
            <a:r>
              <a:rPr lang="en-US" dirty="0"/>
              <a:t>Transportation Electrification</a:t>
            </a:r>
          </a:p>
          <a:p>
            <a:endParaRPr lang="en-US" dirty="0"/>
          </a:p>
          <a:p>
            <a:r>
              <a:rPr lang="en-US" dirty="0"/>
              <a:t>Energy Sector Decarbonization</a:t>
            </a:r>
          </a:p>
          <a:p>
            <a:endParaRPr lang="en-US" dirty="0"/>
          </a:p>
          <a:p>
            <a:r>
              <a:rPr lang="en-US" dirty="0"/>
              <a:t>Improved local air </a:t>
            </a:r>
          </a:p>
          <a:p>
            <a:r>
              <a:rPr lang="en-US" dirty="0"/>
              <a:t>quality</a:t>
            </a:r>
          </a:p>
          <a:p>
            <a:endParaRPr lang="en-US" dirty="0"/>
          </a:p>
          <a:p>
            <a:endParaRPr lang="en-US" dirty="0"/>
          </a:p>
        </p:txBody>
      </p:sp>
      <p:cxnSp>
        <p:nvCxnSpPr>
          <p:cNvPr id="6" name="Straight Arrow Connector 5">
            <a:extLst>
              <a:ext uri="{FF2B5EF4-FFF2-40B4-BE49-F238E27FC236}">
                <a16:creationId xmlns:a16="http://schemas.microsoft.com/office/drawing/2014/main" id="{37863ACE-F96B-892B-A5DF-04D9993B188A}"/>
              </a:ext>
            </a:extLst>
          </p:cNvPr>
          <p:cNvCxnSpPr>
            <a:cxnSpLocks/>
          </p:cNvCxnSpPr>
          <p:nvPr/>
        </p:nvCxnSpPr>
        <p:spPr>
          <a:xfrm>
            <a:off x="4358230" y="1292352"/>
            <a:ext cx="1519456" cy="0"/>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7" name="Straight Arrow Connector 6">
            <a:extLst>
              <a:ext uri="{FF2B5EF4-FFF2-40B4-BE49-F238E27FC236}">
                <a16:creationId xmlns:a16="http://schemas.microsoft.com/office/drawing/2014/main" id="{DBA2EE93-C701-FF56-C0D6-152386D9D1C1}"/>
              </a:ext>
            </a:extLst>
          </p:cNvPr>
          <p:cNvCxnSpPr/>
          <p:nvPr/>
        </p:nvCxnSpPr>
        <p:spPr>
          <a:xfrm>
            <a:off x="4240910" y="2717291"/>
            <a:ext cx="1636776" cy="0"/>
          </a:xfrm>
          <a:prstGeom prst="straightConnector1">
            <a:avLst/>
          </a:prstGeom>
          <a:ln>
            <a:solidFill>
              <a:srgbClr val="00B0F0"/>
            </a:solidFill>
            <a:tailEnd type="triangle"/>
          </a:ln>
        </p:spPr>
        <p:style>
          <a:lnRef idx="2">
            <a:schemeClr val="dk1"/>
          </a:lnRef>
          <a:fillRef idx="0">
            <a:schemeClr val="dk1"/>
          </a:fillRef>
          <a:effectRef idx="1">
            <a:schemeClr val="dk1"/>
          </a:effectRef>
          <a:fontRef idx="minor">
            <a:schemeClr val="tx1"/>
          </a:fontRef>
        </p:style>
      </p:cxnSp>
      <p:cxnSp>
        <p:nvCxnSpPr>
          <p:cNvPr id="8" name="Straight Arrow Connector 7">
            <a:extLst>
              <a:ext uri="{FF2B5EF4-FFF2-40B4-BE49-F238E27FC236}">
                <a16:creationId xmlns:a16="http://schemas.microsoft.com/office/drawing/2014/main" id="{03EF9BB8-A11D-12D9-88E4-C84EF02E8A07}"/>
              </a:ext>
            </a:extLst>
          </p:cNvPr>
          <p:cNvCxnSpPr>
            <a:cxnSpLocks/>
          </p:cNvCxnSpPr>
          <p:nvPr/>
        </p:nvCxnSpPr>
        <p:spPr>
          <a:xfrm>
            <a:off x="4335014" y="3690557"/>
            <a:ext cx="252222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a:extLst>
              <a:ext uri="{FF2B5EF4-FFF2-40B4-BE49-F238E27FC236}">
                <a16:creationId xmlns:a16="http://schemas.microsoft.com/office/drawing/2014/main" id="{18BBF76B-AE85-925F-8789-5D7D4CF57148}"/>
              </a:ext>
            </a:extLst>
          </p:cNvPr>
          <p:cNvCxnSpPr>
            <a:cxnSpLocks/>
          </p:cNvCxnSpPr>
          <p:nvPr/>
        </p:nvCxnSpPr>
        <p:spPr>
          <a:xfrm>
            <a:off x="4335014" y="4633341"/>
            <a:ext cx="1542672" cy="0"/>
          </a:xfrm>
          <a:prstGeom prst="straightConnector1">
            <a:avLst/>
          </a:prstGeom>
          <a:ln>
            <a:solidFill>
              <a:srgbClr val="00B050"/>
            </a:solidFill>
            <a:tailEnd type="triangle"/>
          </a:ln>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7B4F17F4-0B55-A39A-4F7F-24272D0707D0}"/>
              </a:ext>
            </a:extLst>
          </p:cNvPr>
          <p:cNvCxnSpPr>
            <a:cxnSpLocks/>
          </p:cNvCxnSpPr>
          <p:nvPr/>
        </p:nvCxnSpPr>
        <p:spPr>
          <a:xfrm>
            <a:off x="5955206" y="800100"/>
            <a:ext cx="15240" cy="5257800"/>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1D75BB3F-B81F-6803-E9E8-06012C19D03E}"/>
              </a:ext>
            </a:extLst>
          </p:cNvPr>
          <p:cNvCxnSpPr>
            <a:cxnSpLocks/>
          </p:cNvCxnSpPr>
          <p:nvPr/>
        </p:nvCxnSpPr>
        <p:spPr>
          <a:xfrm flipH="1">
            <a:off x="5955206" y="973836"/>
            <a:ext cx="1046988"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1092A8E0-7BA3-2AC1-168C-1FD16E30BDBA}"/>
              </a:ext>
            </a:extLst>
          </p:cNvPr>
          <p:cNvCxnSpPr>
            <a:cxnSpLocks/>
          </p:cNvCxnSpPr>
          <p:nvPr/>
        </p:nvCxnSpPr>
        <p:spPr>
          <a:xfrm flipH="1">
            <a:off x="5955206" y="1610868"/>
            <a:ext cx="1046988"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CEFF5E88-22EF-8442-65C4-2190A853EEE7}"/>
              </a:ext>
            </a:extLst>
          </p:cNvPr>
          <p:cNvCxnSpPr>
            <a:cxnSpLocks/>
          </p:cNvCxnSpPr>
          <p:nvPr/>
        </p:nvCxnSpPr>
        <p:spPr>
          <a:xfrm flipH="1">
            <a:off x="5987210" y="2314955"/>
            <a:ext cx="1014984" cy="1"/>
          </a:xfrm>
          <a:prstGeom prst="line">
            <a:avLst/>
          </a:prstGeom>
          <a:ln>
            <a:solidFill>
              <a:srgbClr val="00B0F0"/>
            </a:solidFill>
          </a:ln>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4EA9DC60-9FD0-A0E1-0021-08B3C74A86F3}"/>
              </a:ext>
            </a:extLst>
          </p:cNvPr>
          <p:cNvCxnSpPr>
            <a:cxnSpLocks/>
          </p:cNvCxnSpPr>
          <p:nvPr/>
        </p:nvCxnSpPr>
        <p:spPr>
          <a:xfrm flipH="1">
            <a:off x="5970446" y="3119628"/>
            <a:ext cx="1031748" cy="0"/>
          </a:xfrm>
          <a:prstGeom prst="line">
            <a:avLst/>
          </a:prstGeom>
          <a:ln>
            <a:solidFill>
              <a:srgbClr val="00B0F0"/>
            </a:solidFill>
          </a:ln>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555F9E0C-8C43-55C7-FBF5-5F3DBD4B1A5D}"/>
              </a:ext>
            </a:extLst>
          </p:cNvPr>
          <p:cNvCxnSpPr>
            <a:cxnSpLocks/>
          </p:cNvCxnSpPr>
          <p:nvPr/>
        </p:nvCxnSpPr>
        <p:spPr>
          <a:xfrm flipH="1">
            <a:off x="5987210" y="4076700"/>
            <a:ext cx="1014984" cy="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893D18BE-C471-BF1A-7FC5-90A431F14733}"/>
              </a:ext>
            </a:extLst>
          </p:cNvPr>
          <p:cNvCxnSpPr>
            <a:cxnSpLocks/>
          </p:cNvCxnSpPr>
          <p:nvPr/>
        </p:nvCxnSpPr>
        <p:spPr>
          <a:xfrm>
            <a:off x="5988554" y="4633341"/>
            <a:ext cx="1013640" cy="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3790CD2C-EC11-3AAA-28D9-C0722EB903EF}"/>
              </a:ext>
            </a:extLst>
          </p:cNvPr>
          <p:cNvCxnSpPr>
            <a:cxnSpLocks/>
          </p:cNvCxnSpPr>
          <p:nvPr/>
        </p:nvCxnSpPr>
        <p:spPr>
          <a:xfrm flipH="1">
            <a:off x="5970446" y="5247132"/>
            <a:ext cx="1031748" cy="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21" name="TextBox 20">
            <a:extLst>
              <a:ext uri="{FF2B5EF4-FFF2-40B4-BE49-F238E27FC236}">
                <a16:creationId xmlns:a16="http://schemas.microsoft.com/office/drawing/2014/main" id="{EEF58236-E185-F9B3-7F0B-5603D3CD3CCA}"/>
              </a:ext>
            </a:extLst>
          </p:cNvPr>
          <p:cNvSpPr txBox="1"/>
          <p:nvPr/>
        </p:nvSpPr>
        <p:spPr>
          <a:xfrm>
            <a:off x="2698328" y="1038963"/>
            <a:ext cx="1970524" cy="523220"/>
          </a:xfrm>
          <a:prstGeom prst="rect">
            <a:avLst/>
          </a:prstGeom>
          <a:noFill/>
        </p:spPr>
        <p:txBody>
          <a:bodyPr wrap="square" rtlCol="0">
            <a:spAutoFit/>
          </a:bodyPr>
          <a:lstStyle/>
          <a:p>
            <a:pPr algn="ctr"/>
            <a:r>
              <a:rPr lang="en-US" dirty="0"/>
              <a:t>Optimal Electric Service</a:t>
            </a:r>
          </a:p>
        </p:txBody>
      </p:sp>
      <p:sp>
        <p:nvSpPr>
          <p:cNvPr id="22" name="TextBox 21">
            <a:extLst>
              <a:ext uri="{FF2B5EF4-FFF2-40B4-BE49-F238E27FC236}">
                <a16:creationId xmlns:a16="http://schemas.microsoft.com/office/drawing/2014/main" id="{2AB6936A-5A1B-79DA-08D0-1371A096B8BD}"/>
              </a:ext>
            </a:extLst>
          </p:cNvPr>
          <p:cNvSpPr txBox="1"/>
          <p:nvPr/>
        </p:nvSpPr>
        <p:spPr>
          <a:xfrm>
            <a:off x="2920066" y="2519347"/>
            <a:ext cx="1527048" cy="523220"/>
          </a:xfrm>
          <a:prstGeom prst="rect">
            <a:avLst/>
          </a:prstGeom>
          <a:noFill/>
        </p:spPr>
        <p:txBody>
          <a:bodyPr wrap="square" rtlCol="0">
            <a:spAutoFit/>
          </a:bodyPr>
          <a:lstStyle/>
          <a:p>
            <a:pPr algn="ctr"/>
            <a:r>
              <a:rPr lang="en-US" dirty="0"/>
              <a:t>Affordable Electricity Rates</a:t>
            </a:r>
          </a:p>
        </p:txBody>
      </p:sp>
      <p:sp>
        <p:nvSpPr>
          <p:cNvPr id="23" name="TextBox 22">
            <a:extLst>
              <a:ext uri="{FF2B5EF4-FFF2-40B4-BE49-F238E27FC236}">
                <a16:creationId xmlns:a16="http://schemas.microsoft.com/office/drawing/2014/main" id="{A77E0440-20D2-A8DB-A53E-5A3ED0CABA98}"/>
              </a:ext>
            </a:extLst>
          </p:cNvPr>
          <p:cNvSpPr txBox="1"/>
          <p:nvPr/>
        </p:nvSpPr>
        <p:spPr>
          <a:xfrm>
            <a:off x="3138198" y="4482348"/>
            <a:ext cx="1700777" cy="307777"/>
          </a:xfrm>
          <a:prstGeom prst="rect">
            <a:avLst/>
          </a:prstGeom>
          <a:noFill/>
        </p:spPr>
        <p:txBody>
          <a:bodyPr wrap="square" rtlCol="0">
            <a:spAutoFit/>
          </a:bodyPr>
          <a:lstStyle/>
          <a:p>
            <a:r>
              <a:rPr lang="en-US" dirty="0"/>
              <a:t>Electrification</a:t>
            </a:r>
          </a:p>
        </p:txBody>
      </p:sp>
      <p:sp>
        <p:nvSpPr>
          <p:cNvPr id="25" name="TextBox 24">
            <a:extLst>
              <a:ext uri="{FF2B5EF4-FFF2-40B4-BE49-F238E27FC236}">
                <a16:creationId xmlns:a16="http://schemas.microsoft.com/office/drawing/2014/main" id="{D4610200-9412-A88A-5E68-2C1FBA5E4C3B}"/>
              </a:ext>
            </a:extLst>
          </p:cNvPr>
          <p:cNvSpPr txBox="1"/>
          <p:nvPr/>
        </p:nvSpPr>
        <p:spPr>
          <a:xfrm>
            <a:off x="3199356" y="3338036"/>
            <a:ext cx="1344161" cy="738664"/>
          </a:xfrm>
          <a:prstGeom prst="rect">
            <a:avLst/>
          </a:prstGeom>
          <a:noFill/>
        </p:spPr>
        <p:txBody>
          <a:bodyPr wrap="square" rtlCol="0">
            <a:spAutoFit/>
          </a:bodyPr>
          <a:lstStyle/>
          <a:p>
            <a:pPr algn="ctr"/>
            <a:r>
              <a:rPr lang="en-US" dirty="0"/>
              <a:t>Less risky electrical infrastructure</a:t>
            </a:r>
          </a:p>
        </p:txBody>
      </p:sp>
      <p:cxnSp>
        <p:nvCxnSpPr>
          <p:cNvPr id="26" name="Straight Arrow Connector 25">
            <a:extLst>
              <a:ext uri="{FF2B5EF4-FFF2-40B4-BE49-F238E27FC236}">
                <a16:creationId xmlns:a16="http://schemas.microsoft.com/office/drawing/2014/main" id="{5A5593F0-AC93-C388-F857-AEF7491C90FE}"/>
              </a:ext>
            </a:extLst>
          </p:cNvPr>
          <p:cNvCxnSpPr>
            <a:cxnSpLocks/>
          </p:cNvCxnSpPr>
          <p:nvPr/>
        </p:nvCxnSpPr>
        <p:spPr>
          <a:xfrm>
            <a:off x="4517146" y="5848916"/>
            <a:ext cx="252222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7AB476FD-B4A9-84CF-A91E-5ED8FA96B5B0}"/>
              </a:ext>
            </a:extLst>
          </p:cNvPr>
          <p:cNvSpPr txBox="1"/>
          <p:nvPr/>
        </p:nvSpPr>
        <p:spPr>
          <a:xfrm>
            <a:off x="2990098" y="5509987"/>
            <a:ext cx="1527048" cy="738664"/>
          </a:xfrm>
          <a:prstGeom prst="rect">
            <a:avLst/>
          </a:prstGeom>
          <a:noFill/>
        </p:spPr>
        <p:txBody>
          <a:bodyPr wrap="square" rtlCol="0">
            <a:spAutoFit/>
          </a:bodyPr>
          <a:lstStyle/>
          <a:p>
            <a:pPr algn="ctr"/>
            <a:r>
              <a:rPr lang="en-US" dirty="0"/>
              <a:t>Better environment for residents</a:t>
            </a:r>
          </a:p>
        </p:txBody>
      </p:sp>
      <p:cxnSp>
        <p:nvCxnSpPr>
          <p:cNvPr id="34" name="Straight Arrow Connector 33">
            <a:extLst>
              <a:ext uri="{FF2B5EF4-FFF2-40B4-BE49-F238E27FC236}">
                <a16:creationId xmlns:a16="http://schemas.microsoft.com/office/drawing/2014/main" id="{A8640B0E-B41B-AC5C-373F-4ECB73FD43B1}"/>
              </a:ext>
            </a:extLst>
          </p:cNvPr>
          <p:cNvCxnSpPr>
            <a:cxnSpLocks/>
          </p:cNvCxnSpPr>
          <p:nvPr/>
        </p:nvCxnSpPr>
        <p:spPr>
          <a:xfrm>
            <a:off x="2544403" y="3347184"/>
            <a:ext cx="75132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741937D6-4BA9-F613-96D2-A1276780A499}"/>
              </a:ext>
            </a:extLst>
          </p:cNvPr>
          <p:cNvCxnSpPr>
            <a:cxnSpLocks/>
          </p:cNvCxnSpPr>
          <p:nvPr/>
        </p:nvCxnSpPr>
        <p:spPr>
          <a:xfrm>
            <a:off x="2552004" y="4300805"/>
            <a:ext cx="75132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2" name="Straight Connector 41">
            <a:extLst>
              <a:ext uri="{FF2B5EF4-FFF2-40B4-BE49-F238E27FC236}">
                <a16:creationId xmlns:a16="http://schemas.microsoft.com/office/drawing/2014/main" id="{778CDEDC-853E-5599-8861-99C737853654}"/>
              </a:ext>
            </a:extLst>
          </p:cNvPr>
          <p:cNvCxnSpPr>
            <a:cxnSpLocks/>
          </p:cNvCxnSpPr>
          <p:nvPr/>
        </p:nvCxnSpPr>
        <p:spPr>
          <a:xfrm flipH="1" flipV="1">
            <a:off x="5962826" y="973836"/>
            <a:ext cx="7620" cy="637032"/>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45" name="Straight Connector 44">
            <a:extLst>
              <a:ext uri="{FF2B5EF4-FFF2-40B4-BE49-F238E27FC236}">
                <a16:creationId xmlns:a16="http://schemas.microsoft.com/office/drawing/2014/main" id="{B003BE31-4E51-E8AB-67D3-43EA444FEC08}"/>
              </a:ext>
            </a:extLst>
          </p:cNvPr>
          <p:cNvCxnSpPr>
            <a:cxnSpLocks/>
          </p:cNvCxnSpPr>
          <p:nvPr/>
        </p:nvCxnSpPr>
        <p:spPr>
          <a:xfrm>
            <a:off x="5962450" y="2314955"/>
            <a:ext cx="7996" cy="804673"/>
          </a:xfrm>
          <a:prstGeom prst="line">
            <a:avLst/>
          </a:prstGeom>
          <a:ln>
            <a:solidFill>
              <a:srgbClr val="00B0F0"/>
            </a:solidFill>
          </a:ln>
        </p:spPr>
        <p:style>
          <a:lnRef idx="2">
            <a:schemeClr val="dk1"/>
          </a:lnRef>
          <a:fillRef idx="0">
            <a:schemeClr val="dk1"/>
          </a:fillRef>
          <a:effectRef idx="1">
            <a:schemeClr val="dk1"/>
          </a:effectRef>
          <a:fontRef idx="minor">
            <a:schemeClr val="tx1"/>
          </a:fontRef>
        </p:style>
      </p:cxnSp>
      <p:cxnSp>
        <p:nvCxnSpPr>
          <p:cNvPr id="48" name="Straight Connector 47">
            <a:extLst>
              <a:ext uri="{FF2B5EF4-FFF2-40B4-BE49-F238E27FC236}">
                <a16:creationId xmlns:a16="http://schemas.microsoft.com/office/drawing/2014/main" id="{7964B1C7-E2A9-F050-3344-4F80B56218E8}"/>
              </a:ext>
            </a:extLst>
          </p:cNvPr>
          <p:cNvCxnSpPr>
            <a:cxnSpLocks/>
          </p:cNvCxnSpPr>
          <p:nvPr/>
        </p:nvCxnSpPr>
        <p:spPr>
          <a:xfrm>
            <a:off x="5955206" y="4076700"/>
            <a:ext cx="7244" cy="1170432"/>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46" name="Straight Arrow Connector 45">
            <a:extLst>
              <a:ext uri="{FF2B5EF4-FFF2-40B4-BE49-F238E27FC236}">
                <a16:creationId xmlns:a16="http://schemas.microsoft.com/office/drawing/2014/main" id="{00FCC671-F47A-4377-8CBE-62788C373345}"/>
              </a:ext>
            </a:extLst>
          </p:cNvPr>
          <p:cNvCxnSpPr>
            <a:cxnSpLocks/>
          </p:cNvCxnSpPr>
          <p:nvPr/>
        </p:nvCxnSpPr>
        <p:spPr>
          <a:xfrm>
            <a:off x="2544402" y="5244564"/>
            <a:ext cx="75132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7" name="Straight Arrow Connector 46">
            <a:extLst>
              <a:ext uri="{FF2B5EF4-FFF2-40B4-BE49-F238E27FC236}">
                <a16:creationId xmlns:a16="http://schemas.microsoft.com/office/drawing/2014/main" id="{BC7EF2D7-42B2-0CD3-1A5A-E5B477170F12}"/>
              </a:ext>
            </a:extLst>
          </p:cNvPr>
          <p:cNvCxnSpPr>
            <a:cxnSpLocks/>
          </p:cNvCxnSpPr>
          <p:nvPr/>
        </p:nvCxnSpPr>
        <p:spPr>
          <a:xfrm>
            <a:off x="2544401" y="1913100"/>
            <a:ext cx="75132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82857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D8678-FCB4-1C43-93FB-AF58AF5A3709}"/>
              </a:ext>
            </a:extLst>
          </p:cNvPr>
          <p:cNvSpPr>
            <a:spLocks noGrp="1"/>
          </p:cNvSpPr>
          <p:nvPr>
            <p:ph type="title"/>
          </p:nvPr>
        </p:nvSpPr>
        <p:spPr/>
        <p:txBody>
          <a:bodyPr>
            <a:normAutofit fontScale="90000"/>
          </a:bodyPr>
          <a:lstStyle/>
          <a:p>
            <a:r>
              <a:rPr lang="en-US" dirty="0"/>
              <a:t>Deployed San Marcos High School Solar Microgrid</a:t>
            </a:r>
          </a:p>
        </p:txBody>
      </p:sp>
      <p:pic>
        <p:nvPicPr>
          <p:cNvPr id="9" name="Picture 8">
            <a:extLst>
              <a:ext uri="{FF2B5EF4-FFF2-40B4-BE49-F238E27FC236}">
                <a16:creationId xmlns:a16="http://schemas.microsoft.com/office/drawing/2014/main" id="{3B3AF274-33A2-0F33-F521-3F3888B85F8B}"/>
              </a:ext>
            </a:extLst>
          </p:cNvPr>
          <p:cNvPicPr>
            <a:picLocks noChangeAspect="1"/>
          </p:cNvPicPr>
          <p:nvPr/>
        </p:nvPicPr>
        <p:blipFill>
          <a:blip r:embed="rId2"/>
          <a:stretch>
            <a:fillRect/>
          </a:stretch>
        </p:blipFill>
        <p:spPr>
          <a:xfrm>
            <a:off x="642257" y="848631"/>
            <a:ext cx="7859486" cy="5604923"/>
          </a:xfrm>
          <a:prstGeom prst="rect">
            <a:avLst/>
          </a:prstGeom>
        </p:spPr>
      </p:pic>
    </p:spTree>
    <p:extLst>
      <p:ext uri="{BB962C8B-B14F-4D97-AF65-F5344CB8AC3E}">
        <p14:creationId xmlns:p14="http://schemas.microsoft.com/office/powerpoint/2010/main" val="138419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0ACAB-6C50-46AF-B7B7-DBE2C8FAC32F}"/>
              </a:ext>
            </a:extLst>
          </p:cNvPr>
          <p:cNvSpPr>
            <a:spLocks noGrp="1"/>
          </p:cNvSpPr>
          <p:nvPr>
            <p:ph type="title"/>
          </p:nvPr>
        </p:nvSpPr>
        <p:spPr>
          <a:xfrm>
            <a:off x="0" y="0"/>
            <a:ext cx="7315200" cy="762000"/>
          </a:xfrm>
        </p:spPr>
        <p:txBody>
          <a:bodyPr>
            <a:normAutofit fontScale="90000"/>
          </a:bodyPr>
          <a:lstStyle/>
          <a:p>
            <a:r>
              <a:rPr lang="en-US" dirty="0"/>
              <a:t>Commercial and residential meters in building 3a electrical room (1 commercial and 27 residential)</a:t>
            </a:r>
          </a:p>
        </p:txBody>
      </p:sp>
      <p:pic>
        <p:nvPicPr>
          <p:cNvPr id="4" name="Picture 3">
            <a:extLst>
              <a:ext uri="{FF2B5EF4-FFF2-40B4-BE49-F238E27FC236}">
                <a16:creationId xmlns:a16="http://schemas.microsoft.com/office/drawing/2014/main" id="{1F4DF7E1-BF1E-447E-BB9C-A749C71864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7121" y="762000"/>
            <a:ext cx="7569758" cy="5677318"/>
          </a:xfrm>
          <a:prstGeom prst="rect">
            <a:avLst/>
          </a:prstGeom>
        </p:spPr>
      </p:pic>
    </p:spTree>
    <p:extLst>
      <p:ext uri="{BB962C8B-B14F-4D97-AF65-F5344CB8AC3E}">
        <p14:creationId xmlns:p14="http://schemas.microsoft.com/office/powerpoint/2010/main" val="12127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55266-BB84-21CC-8647-E9F559EB9481}"/>
              </a:ext>
            </a:extLst>
          </p:cNvPr>
          <p:cNvSpPr>
            <a:spLocks noGrp="1"/>
          </p:cNvSpPr>
          <p:nvPr>
            <p:ph type="title"/>
          </p:nvPr>
        </p:nvSpPr>
        <p:spPr/>
        <p:txBody>
          <a:bodyPr/>
          <a:lstStyle/>
          <a:p>
            <a:r>
              <a:rPr lang="en-US" dirty="0"/>
              <a:t>Case Study: The Forum</a:t>
            </a:r>
          </a:p>
        </p:txBody>
      </p:sp>
      <p:sp>
        <p:nvSpPr>
          <p:cNvPr id="3" name="Text Placeholder 2">
            <a:extLst>
              <a:ext uri="{FF2B5EF4-FFF2-40B4-BE49-F238E27FC236}">
                <a16:creationId xmlns:a16="http://schemas.microsoft.com/office/drawing/2014/main" id="{6E83AB25-00D3-8F00-B5FC-E82AD03D4851}"/>
              </a:ext>
            </a:extLst>
          </p:cNvPr>
          <p:cNvSpPr>
            <a:spLocks noGrp="1"/>
          </p:cNvSpPr>
          <p:nvPr>
            <p:ph type="body" idx="1"/>
          </p:nvPr>
        </p:nvSpPr>
        <p:spPr>
          <a:xfrm>
            <a:off x="-105156" y="762000"/>
            <a:ext cx="3707892" cy="5739384"/>
          </a:xfrm>
        </p:spPr>
        <p:txBody>
          <a:bodyPr>
            <a:normAutofit lnSpcReduction="10000"/>
          </a:bodyPr>
          <a:lstStyle/>
          <a:p>
            <a:r>
              <a:rPr lang="en-US" sz="1800" dirty="0">
                <a:solidFill>
                  <a:schemeClr val="bg2"/>
                </a:solidFill>
              </a:rPr>
              <a:t>Retirement community with residential units and hospice/memory care facilities.</a:t>
            </a:r>
          </a:p>
          <a:p>
            <a:r>
              <a:rPr lang="en-US" sz="1800" dirty="0">
                <a:solidFill>
                  <a:schemeClr val="bg2"/>
                </a:solidFill>
              </a:rPr>
              <a:t>Wants to have a single-site microgrid that backs up residential and non-residential facilities.</a:t>
            </a:r>
          </a:p>
          <a:p>
            <a:pPr lvl="1"/>
            <a:r>
              <a:rPr lang="en-US" sz="1800" dirty="0">
                <a:solidFill>
                  <a:schemeClr val="bg2"/>
                </a:solidFill>
              </a:rPr>
              <a:t>Commercial facilities meet the exemptions for master metering, but residential units do not.</a:t>
            </a:r>
          </a:p>
          <a:p>
            <a:r>
              <a:rPr lang="en-US" sz="1800" dirty="0">
                <a:solidFill>
                  <a:schemeClr val="bg2"/>
                </a:solidFill>
              </a:rPr>
              <a:t>As a result, it is impossible to deploy a single microgrid and very difficult/expensive to ensure resilience for residential units.</a:t>
            </a:r>
          </a:p>
          <a:p>
            <a:r>
              <a:rPr lang="en-US" sz="1800" dirty="0">
                <a:solidFill>
                  <a:schemeClr val="bg2"/>
                </a:solidFill>
              </a:rPr>
              <a:t>Master metering solves this problem in the most economical and efficient fashion.</a:t>
            </a:r>
          </a:p>
        </p:txBody>
      </p:sp>
      <p:pic>
        <p:nvPicPr>
          <p:cNvPr id="5" name="Picture 4">
            <a:extLst>
              <a:ext uri="{FF2B5EF4-FFF2-40B4-BE49-F238E27FC236}">
                <a16:creationId xmlns:a16="http://schemas.microsoft.com/office/drawing/2014/main" id="{2EA7F2AF-C718-84F6-67BD-D5663CCB6D80}"/>
              </a:ext>
            </a:extLst>
          </p:cNvPr>
          <p:cNvPicPr>
            <a:picLocks noChangeAspect="1"/>
          </p:cNvPicPr>
          <p:nvPr/>
        </p:nvPicPr>
        <p:blipFill>
          <a:blip r:embed="rId2"/>
          <a:stretch>
            <a:fillRect/>
          </a:stretch>
        </p:blipFill>
        <p:spPr>
          <a:xfrm>
            <a:off x="3602736" y="1188721"/>
            <a:ext cx="5541264" cy="5312664"/>
          </a:xfrm>
          <a:prstGeom prst="rect">
            <a:avLst/>
          </a:prstGeom>
        </p:spPr>
      </p:pic>
    </p:spTree>
    <p:extLst>
      <p:ext uri="{BB962C8B-B14F-4D97-AF65-F5344CB8AC3E}">
        <p14:creationId xmlns:p14="http://schemas.microsoft.com/office/powerpoint/2010/main" val="626540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796D-A192-B94E-59A6-1B628ACCF553}"/>
              </a:ext>
            </a:extLst>
          </p:cNvPr>
          <p:cNvSpPr>
            <a:spLocks noGrp="1"/>
          </p:cNvSpPr>
          <p:nvPr>
            <p:ph type="title"/>
          </p:nvPr>
        </p:nvSpPr>
        <p:spPr/>
        <p:txBody>
          <a:bodyPr/>
          <a:lstStyle/>
          <a:p>
            <a:r>
              <a:rPr lang="en-US" dirty="0"/>
              <a:t>Case Study: EV Charging at MUH</a:t>
            </a:r>
          </a:p>
        </p:txBody>
      </p:sp>
      <p:sp>
        <p:nvSpPr>
          <p:cNvPr id="3" name="Text Placeholder 2">
            <a:extLst>
              <a:ext uri="{FF2B5EF4-FFF2-40B4-BE49-F238E27FC236}">
                <a16:creationId xmlns:a16="http://schemas.microsoft.com/office/drawing/2014/main" id="{D746257D-36E3-1F1D-7562-3EF2EE307CFA}"/>
              </a:ext>
            </a:extLst>
          </p:cNvPr>
          <p:cNvSpPr>
            <a:spLocks noGrp="1"/>
          </p:cNvSpPr>
          <p:nvPr>
            <p:ph type="body" idx="1"/>
          </p:nvPr>
        </p:nvSpPr>
        <p:spPr>
          <a:xfrm>
            <a:off x="384048" y="1166018"/>
            <a:ext cx="8229600" cy="4525963"/>
          </a:xfrm>
        </p:spPr>
        <p:txBody>
          <a:bodyPr>
            <a:normAutofit fontScale="77500" lnSpcReduction="20000"/>
          </a:bodyPr>
          <a:lstStyle/>
          <a:p>
            <a:r>
              <a:rPr lang="en-US" dirty="0">
                <a:solidFill>
                  <a:schemeClr val="bg2"/>
                </a:solidFill>
              </a:rPr>
              <a:t>With greater penetrations of EVs, ensuring that charging can occur is essential.</a:t>
            </a:r>
          </a:p>
          <a:p>
            <a:r>
              <a:rPr lang="en-US" dirty="0">
                <a:solidFill>
                  <a:schemeClr val="bg2"/>
                </a:solidFill>
              </a:rPr>
              <a:t>EV Charging Infrastructure can result in an extremely high load, especially if charging occurs at peak periods.</a:t>
            </a:r>
          </a:p>
          <a:p>
            <a:r>
              <a:rPr lang="en-US" dirty="0">
                <a:solidFill>
                  <a:schemeClr val="bg2"/>
                </a:solidFill>
              </a:rPr>
              <a:t>EV Charging stations should be able to deploy microgrids with on-site generation.</a:t>
            </a:r>
          </a:p>
          <a:p>
            <a:pPr lvl="1"/>
            <a:r>
              <a:rPr lang="en-US" dirty="0">
                <a:solidFill>
                  <a:schemeClr val="bg2"/>
                </a:solidFill>
              </a:rPr>
              <a:t>Enabling EV charging facilities to island from the grid and use on-site energy to serve loads will reduce the strain on the grid and help reduce rates for ratepayers.</a:t>
            </a:r>
          </a:p>
          <a:p>
            <a:r>
              <a:rPr lang="en-US" dirty="0">
                <a:solidFill>
                  <a:schemeClr val="bg2"/>
                </a:solidFill>
              </a:rPr>
              <a:t>MUH facilities should include EV Chargers in a master metered microgrid that serves the entire site.</a:t>
            </a:r>
          </a:p>
          <a:p>
            <a:pPr marL="508000" lvl="1" indent="0">
              <a:buNone/>
            </a:pPr>
            <a:endParaRPr lang="en-US" dirty="0">
              <a:solidFill>
                <a:schemeClr val="bg2"/>
              </a:solidFill>
            </a:endParaRPr>
          </a:p>
        </p:txBody>
      </p:sp>
    </p:spTree>
    <p:extLst>
      <p:ext uri="{BB962C8B-B14F-4D97-AF65-F5344CB8AC3E}">
        <p14:creationId xmlns:p14="http://schemas.microsoft.com/office/powerpoint/2010/main" val="698277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C2D4-D380-98C2-07CC-F6B431D5FC04}"/>
              </a:ext>
            </a:extLst>
          </p:cNvPr>
          <p:cNvSpPr>
            <a:spLocks noGrp="1"/>
          </p:cNvSpPr>
          <p:nvPr>
            <p:ph type="title"/>
          </p:nvPr>
        </p:nvSpPr>
        <p:spPr/>
        <p:txBody>
          <a:bodyPr/>
          <a:lstStyle/>
          <a:p>
            <a:r>
              <a:rPr lang="en-US" dirty="0"/>
              <a:t>The Fix – Enabling Residential Master Metering</a:t>
            </a:r>
          </a:p>
        </p:txBody>
      </p:sp>
      <p:sp>
        <p:nvSpPr>
          <p:cNvPr id="3" name="Text Placeholder 2">
            <a:extLst>
              <a:ext uri="{FF2B5EF4-FFF2-40B4-BE49-F238E27FC236}">
                <a16:creationId xmlns:a16="http://schemas.microsoft.com/office/drawing/2014/main" id="{14BA3C6C-7581-F29E-95BA-51E711A31D1B}"/>
              </a:ext>
            </a:extLst>
          </p:cNvPr>
          <p:cNvSpPr>
            <a:spLocks noGrp="1"/>
          </p:cNvSpPr>
          <p:nvPr>
            <p:ph type="body" idx="1"/>
          </p:nvPr>
        </p:nvSpPr>
        <p:spPr>
          <a:xfrm>
            <a:off x="265176" y="2570000"/>
            <a:ext cx="8421624" cy="3154144"/>
          </a:xfrm>
        </p:spPr>
        <p:txBody>
          <a:bodyPr>
            <a:normAutofit/>
          </a:bodyPr>
          <a:lstStyle/>
          <a:p>
            <a:pPr>
              <a:spcBef>
                <a:spcPts val="0"/>
              </a:spcBef>
            </a:pPr>
            <a:r>
              <a:rPr lang="en-US" sz="2500" dirty="0">
                <a:solidFill>
                  <a:srgbClr val="000000"/>
                </a:solidFill>
                <a:latin typeface="Arial" panose="020B0604020202020204" pitchFamily="34" charset="0"/>
              </a:rPr>
              <a:t>Make a change to Public Utilities Code Section </a:t>
            </a:r>
            <a:r>
              <a:rPr lang="en-US" sz="2500" b="0" i="0" u="none" strike="noStrike" dirty="0">
                <a:solidFill>
                  <a:srgbClr val="000000"/>
                </a:solidFill>
                <a:effectLst/>
                <a:latin typeface="Arial" panose="020B0604020202020204" pitchFamily="34" charset="0"/>
              </a:rPr>
              <a:t>780.5.</a:t>
            </a:r>
            <a:endParaRPr lang="en-US" sz="2500" dirty="0"/>
          </a:p>
          <a:p>
            <a:pPr>
              <a:spcBef>
                <a:spcPts val="0"/>
              </a:spcBef>
            </a:pPr>
            <a:r>
              <a:rPr lang="en-US" sz="2500" b="0" i="0" u="none" strike="noStrike" dirty="0">
                <a:solidFill>
                  <a:srgbClr val="000000"/>
                </a:solidFill>
                <a:effectLst/>
                <a:latin typeface="Arial" panose="020B0604020202020204" pitchFamily="34" charset="0"/>
              </a:rPr>
              <a:t>Either make a strikethrough in the code removing the prohibition or;</a:t>
            </a:r>
          </a:p>
          <a:p>
            <a:pPr fontAlgn="base">
              <a:spcBef>
                <a:spcPts val="0"/>
              </a:spcBef>
            </a:pPr>
            <a:r>
              <a:rPr lang="en-US" sz="2500" b="0" i="0" u="none" strike="noStrike" dirty="0">
                <a:solidFill>
                  <a:srgbClr val="000000"/>
                </a:solidFill>
                <a:effectLst/>
                <a:latin typeface="Arial" panose="020B0604020202020204" pitchFamily="34" charset="0"/>
              </a:rPr>
              <a:t>Create a specific exemption for instances where resilience is being pursued (and the economic benefits are an additional benefit).</a:t>
            </a:r>
          </a:p>
        </p:txBody>
      </p:sp>
      <p:sp>
        <p:nvSpPr>
          <p:cNvPr id="4" name="TextBox 3">
            <a:extLst>
              <a:ext uri="{FF2B5EF4-FFF2-40B4-BE49-F238E27FC236}">
                <a16:creationId xmlns:a16="http://schemas.microsoft.com/office/drawing/2014/main" id="{462F1D7B-BEE6-AEB9-42FF-433F0BC22D96}"/>
              </a:ext>
            </a:extLst>
          </p:cNvPr>
          <p:cNvSpPr txBox="1"/>
          <p:nvPr/>
        </p:nvSpPr>
        <p:spPr>
          <a:xfrm>
            <a:off x="265176" y="850392"/>
            <a:ext cx="8421624" cy="1631216"/>
          </a:xfrm>
          <a:prstGeom prst="rect">
            <a:avLst/>
          </a:prstGeom>
          <a:noFill/>
        </p:spPr>
        <p:txBody>
          <a:bodyPr wrap="square" rtlCol="0">
            <a:spAutoFit/>
          </a:bodyPr>
          <a:lstStyle/>
          <a:p>
            <a:pPr algn="ctr"/>
            <a:r>
              <a:rPr lang="en-US" sz="1200" b="1" dirty="0">
                <a:solidFill>
                  <a:schemeClr val="bg2"/>
                </a:solidFill>
                <a:effectLst/>
                <a:latin typeface="+mj-lt"/>
                <a:ea typeface="Calibri" panose="020F0502020204030204" pitchFamily="34" charset="0"/>
                <a:cs typeface="Times New Roman" panose="02020603050405020304" pitchFamily="18" charset="0"/>
              </a:rPr>
              <a:t>PUC </a:t>
            </a:r>
            <a:r>
              <a:rPr lang="en-US" sz="1200" b="1" i="0" dirty="0">
                <a:solidFill>
                  <a:schemeClr val="bg2"/>
                </a:solidFill>
                <a:effectLst/>
                <a:latin typeface="+mj-lt"/>
              </a:rPr>
              <a:t>§ 780.5:</a:t>
            </a:r>
            <a:r>
              <a:rPr lang="en-US" sz="1200" b="0" i="0" dirty="0">
                <a:solidFill>
                  <a:schemeClr val="bg2"/>
                </a:solidFill>
                <a:effectLst/>
                <a:latin typeface="+mj-lt"/>
              </a:rPr>
              <a:t> </a:t>
            </a:r>
            <a:r>
              <a:rPr lang="en-US" sz="1200" b="1" i="1" u="sng" dirty="0">
                <a:solidFill>
                  <a:schemeClr val="bg2"/>
                </a:solidFill>
                <a:effectLst/>
                <a:latin typeface="+mj-lt"/>
                <a:ea typeface="Calibri" panose="020F0502020204030204" pitchFamily="34" charset="0"/>
                <a:cs typeface="Times New Roman" panose="02020603050405020304" pitchFamily="18" charset="0"/>
              </a:rPr>
              <a:t>The commission shall require every residential unit</a:t>
            </a:r>
            <a:r>
              <a:rPr lang="en-US" sz="1200" i="1" dirty="0">
                <a:solidFill>
                  <a:schemeClr val="bg2"/>
                </a:solidFill>
                <a:effectLst/>
                <a:latin typeface="+mj-lt"/>
                <a:ea typeface="Calibri" panose="020F0502020204030204" pitchFamily="34" charset="0"/>
                <a:cs typeface="Times New Roman" panose="02020603050405020304" pitchFamily="18" charset="0"/>
              </a:rPr>
              <a:t> in an apartment house or similar multiunit residential structure, condominium, and </a:t>
            </a:r>
            <a:r>
              <a:rPr lang="en-US" sz="1200" i="1" dirty="0" err="1">
                <a:solidFill>
                  <a:schemeClr val="bg2"/>
                </a:solidFill>
                <a:effectLst/>
                <a:latin typeface="+mj-lt"/>
                <a:ea typeface="Calibri" panose="020F0502020204030204" pitchFamily="34" charset="0"/>
                <a:cs typeface="Times New Roman" panose="02020603050405020304" pitchFamily="18" charset="0"/>
              </a:rPr>
              <a:t>mobilehome</a:t>
            </a:r>
            <a:r>
              <a:rPr lang="en-US" sz="1200" i="1" dirty="0">
                <a:solidFill>
                  <a:schemeClr val="bg2"/>
                </a:solidFill>
                <a:effectLst/>
                <a:latin typeface="+mj-lt"/>
                <a:ea typeface="Calibri" panose="020F0502020204030204" pitchFamily="34" charset="0"/>
                <a:cs typeface="Times New Roman" panose="02020603050405020304" pitchFamily="18" charset="0"/>
              </a:rPr>
              <a:t> park for which a building permit has been obtained on or after July 1, 1982, other than a dormitory or other housing accommodation provided by any postsecondary educational institution for its students or employees and other than farmworker housing, </a:t>
            </a:r>
            <a:r>
              <a:rPr lang="en-US" sz="1200" b="1" i="1" u="sng" dirty="0">
                <a:solidFill>
                  <a:schemeClr val="bg2"/>
                </a:solidFill>
                <a:effectLst/>
                <a:latin typeface="+mj-lt"/>
                <a:ea typeface="Calibri" panose="020F0502020204030204" pitchFamily="34" charset="0"/>
                <a:cs typeface="Times New Roman" panose="02020603050405020304" pitchFamily="18" charset="0"/>
              </a:rPr>
              <a:t>to be individually metered for electrical and gas service</a:t>
            </a:r>
            <a:r>
              <a:rPr lang="en-US" sz="1200" i="1" dirty="0">
                <a:solidFill>
                  <a:schemeClr val="bg2"/>
                </a:solidFill>
                <a:effectLst/>
                <a:latin typeface="+mj-lt"/>
                <a:ea typeface="Calibri" panose="020F0502020204030204" pitchFamily="34" charset="0"/>
                <a:cs typeface="Times New Roman" panose="02020603050405020304" pitchFamily="18" charset="0"/>
              </a:rPr>
              <a:t>, except that separate metering for gas service is not required for residential units which are not equipped with gas appliances requiring venting or are equipped with only vented decorative appliances or which receive the majority of energy used for water or space heating from a solar energy system or through cogeneration technology. </a:t>
            </a:r>
          </a:p>
          <a:p>
            <a:endParaRPr lang="en-US" sz="1200" dirty="0">
              <a:solidFill>
                <a:schemeClr val="bg2"/>
              </a:solidFill>
              <a:latin typeface="+mj-lt"/>
            </a:endParaRPr>
          </a:p>
        </p:txBody>
      </p:sp>
    </p:spTree>
    <p:extLst>
      <p:ext uri="{BB962C8B-B14F-4D97-AF65-F5344CB8AC3E}">
        <p14:creationId xmlns:p14="http://schemas.microsoft.com/office/powerpoint/2010/main" val="1879966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484A1-D63C-98B9-E42E-9F7D88E05D31}"/>
              </a:ext>
            </a:extLst>
          </p:cNvPr>
          <p:cNvSpPr>
            <a:spLocks noGrp="1"/>
          </p:cNvSpPr>
          <p:nvPr>
            <p:ph type="title"/>
          </p:nvPr>
        </p:nvSpPr>
        <p:spPr/>
        <p:txBody>
          <a:bodyPr>
            <a:normAutofit/>
          </a:bodyPr>
          <a:lstStyle/>
          <a:p>
            <a:r>
              <a:rPr lang="en-US" sz="2000" dirty="0"/>
              <a:t>Deploying microgrids at Multi-Unit Housing facilities is a solution for numerous intersectional energy issues</a:t>
            </a:r>
          </a:p>
        </p:txBody>
      </p:sp>
      <p:sp>
        <p:nvSpPr>
          <p:cNvPr id="4" name="TextBox 3">
            <a:extLst>
              <a:ext uri="{FF2B5EF4-FFF2-40B4-BE49-F238E27FC236}">
                <a16:creationId xmlns:a16="http://schemas.microsoft.com/office/drawing/2014/main" id="{CFD80DD8-9597-5F16-15BF-BFE437B4B7A4}"/>
              </a:ext>
            </a:extLst>
          </p:cNvPr>
          <p:cNvSpPr txBox="1"/>
          <p:nvPr/>
        </p:nvSpPr>
        <p:spPr>
          <a:xfrm>
            <a:off x="111253" y="797510"/>
            <a:ext cx="2174747" cy="5909310"/>
          </a:xfrm>
          <a:prstGeom prst="rect">
            <a:avLst/>
          </a:prstGeom>
          <a:noFill/>
        </p:spPr>
        <p:txBody>
          <a:bodyPr wrap="square" rtlCol="0">
            <a:spAutoFit/>
          </a:bodyPr>
          <a:lstStyle/>
          <a:p>
            <a:r>
              <a:rPr lang="en-US" dirty="0"/>
              <a:t>Reliability (consistent service)</a:t>
            </a:r>
          </a:p>
          <a:p>
            <a:endParaRPr lang="en-US" dirty="0"/>
          </a:p>
          <a:p>
            <a:r>
              <a:rPr lang="en-US" dirty="0"/>
              <a:t>Resilience (service during major outages)</a:t>
            </a:r>
          </a:p>
          <a:p>
            <a:endParaRPr lang="en-US" dirty="0"/>
          </a:p>
          <a:p>
            <a:r>
              <a:rPr lang="en-US" dirty="0"/>
              <a:t>Reduction in high electricity rates for all ratepayers</a:t>
            </a:r>
          </a:p>
          <a:p>
            <a:endParaRPr lang="en-US" dirty="0"/>
          </a:p>
          <a:p>
            <a:r>
              <a:rPr lang="en-US" dirty="0"/>
              <a:t>Monthly savings on electricity bills</a:t>
            </a:r>
          </a:p>
          <a:p>
            <a:endParaRPr lang="en-US" dirty="0"/>
          </a:p>
          <a:p>
            <a:r>
              <a:rPr lang="en-US" dirty="0"/>
              <a:t>Wildfire Mitigation</a:t>
            </a:r>
          </a:p>
          <a:p>
            <a:endParaRPr lang="en-US" dirty="0"/>
          </a:p>
          <a:p>
            <a:r>
              <a:rPr lang="en-US" dirty="0"/>
              <a:t>Building Electrification</a:t>
            </a:r>
          </a:p>
          <a:p>
            <a:endParaRPr lang="en-US" dirty="0"/>
          </a:p>
          <a:p>
            <a:r>
              <a:rPr lang="en-US" dirty="0"/>
              <a:t>Transportation Electrification</a:t>
            </a:r>
          </a:p>
          <a:p>
            <a:endParaRPr lang="en-US" dirty="0"/>
          </a:p>
          <a:p>
            <a:r>
              <a:rPr lang="en-US" dirty="0"/>
              <a:t>Energy Sector Decarbonization</a:t>
            </a:r>
          </a:p>
          <a:p>
            <a:endParaRPr lang="en-US" dirty="0"/>
          </a:p>
          <a:p>
            <a:r>
              <a:rPr lang="en-US" dirty="0"/>
              <a:t>Improved local air </a:t>
            </a:r>
          </a:p>
          <a:p>
            <a:r>
              <a:rPr lang="en-US" dirty="0"/>
              <a:t>quality</a:t>
            </a:r>
          </a:p>
          <a:p>
            <a:endParaRPr lang="en-US" dirty="0"/>
          </a:p>
          <a:p>
            <a:endParaRPr lang="en-US" dirty="0"/>
          </a:p>
        </p:txBody>
      </p:sp>
      <p:cxnSp>
        <p:nvCxnSpPr>
          <p:cNvPr id="6" name="Straight Arrow Connector 5">
            <a:extLst>
              <a:ext uri="{FF2B5EF4-FFF2-40B4-BE49-F238E27FC236}">
                <a16:creationId xmlns:a16="http://schemas.microsoft.com/office/drawing/2014/main" id="{37863ACE-F96B-892B-A5DF-04D9993B188A}"/>
              </a:ext>
            </a:extLst>
          </p:cNvPr>
          <p:cNvCxnSpPr/>
          <p:nvPr/>
        </p:nvCxnSpPr>
        <p:spPr>
          <a:xfrm>
            <a:off x="2871216" y="1408176"/>
            <a:ext cx="1636776" cy="0"/>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7" name="Straight Arrow Connector 6">
            <a:extLst>
              <a:ext uri="{FF2B5EF4-FFF2-40B4-BE49-F238E27FC236}">
                <a16:creationId xmlns:a16="http://schemas.microsoft.com/office/drawing/2014/main" id="{DBA2EE93-C701-FF56-C0D6-152386D9D1C1}"/>
              </a:ext>
            </a:extLst>
          </p:cNvPr>
          <p:cNvCxnSpPr/>
          <p:nvPr/>
        </p:nvCxnSpPr>
        <p:spPr>
          <a:xfrm>
            <a:off x="2871216" y="2804160"/>
            <a:ext cx="1636776" cy="0"/>
          </a:xfrm>
          <a:prstGeom prst="straightConnector1">
            <a:avLst/>
          </a:prstGeom>
          <a:ln>
            <a:solidFill>
              <a:srgbClr val="00B0F0"/>
            </a:solidFill>
            <a:tailEnd type="triangle"/>
          </a:ln>
        </p:spPr>
        <p:style>
          <a:lnRef idx="2">
            <a:schemeClr val="dk1"/>
          </a:lnRef>
          <a:fillRef idx="0">
            <a:schemeClr val="dk1"/>
          </a:fillRef>
          <a:effectRef idx="1">
            <a:schemeClr val="dk1"/>
          </a:effectRef>
          <a:fontRef idx="minor">
            <a:schemeClr val="tx1"/>
          </a:fontRef>
        </p:style>
      </p:cxnSp>
      <p:cxnSp>
        <p:nvCxnSpPr>
          <p:cNvPr id="8" name="Straight Arrow Connector 7">
            <a:extLst>
              <a:ext uri="{FF2B5EF4-FFF2-40B4-BE49-F238E27FC236}">
                <a16:creationId xmlns:a16="http://schemas.microsoft.com/office/drawing/2014/main" id="{03EF9BB8-A11D-12D9-88E4-C84EF02E8A07}"/>
              </a:ext>
            </a:extLst>
          </p:cNvPr>
          <p:cNvCxnSpPr>
            <a:cxnSpLocks/>
          </p:cNvCxnSpPr>
          <p:nvPr/>
        </p:nvCxnSpPr>
        <p:spPr>
          <a:xfrm>
            <a:off x="1985772" y="3721685"/>
            <a:ext cx="252222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a:extLst>
              <a:ext uri="{FF2B5EF4-FFF2-40B4-BE49-F238E27FC236}">
                <a16:creationId xmlns:a16="http://schemas.microsoft.com/office/drawing/2014/main" id="{18BBF76B-AE85-925F-8789-5D7D4CF57148}"/>
              </a:ext>
            </a:extLst>
          </p:cNvPr>
          <p:cNvCxnSpPr/>
          <p:nvPr/>
        </p:nvCxnSpPr>
        <p:spPr>
          <a:xfrm>
            <a:off x="2839212" y="4712208"/>
            <a:ext cx="1636776" cy="0"/>
          </a:xfrm>
          <a:prstGeom prst="straightConnector1">
            <a:avLst/>
          </a:prstGeom>
          <a:ln>
            <a:solidFill>
              <a:srgbClr val="00B050"/>
            </a:solidFill>
            <a:tailEnd type="triangle"/>
          </a:ln>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7B4F17F4-0B55-A39A-4F7F-24272D0707D0}"/>
              </a:ext>
            </a:extLst>
          </p:cNvPr>
          <p:cNvCxnSpPr>
            <a:cxnSpLocks/>
          </p:cNvCxnSpPr>
          <p:nvPr/>
        </p:nvCxnSpPr>
        <p:spPr>
          <a:xfrm>
            <a:off x="2839212" y="905256"/>
            <a:ext cx="15240" cy="5257800"/>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1D75BB3F-B81F-6803-E9E8-06012C19D03E}"/>
              </a:ext>
            </a:extLst>
          </p:cNvPr>
          <p:cNvCxnSpPr>
            <a:cxnSpLocks/>
          </p:cNvCxnSpPr>
          <p:nvPr/>
        </p:nvCxnSpPr>
        <p:spPr>
          <a:xfrm>
            <a:off x="2002536" y="1078992"/>
            <a:ext cx="836676"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1092A8E0-7BA3-2AC1-168C-1FD16E30BDBA}"/>
              </a:ext>
            </a:extLst>
          </p:cNvPr>
          <p:cNvCxnSpPr>
            <a:cxnSpLocks/>
          </p:cNvCxnSpPr>
          <p:nvPr/>
        </p:nvCxnSpPr>
        <p:spPr>
          <a:xfrm>
            <a:off x="2002536" y="1716024"/>
            <a:ext cx="836676"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CEFF5E88-22EF-8442-65C4-2190A853EEE7}"/>
              </a:ext>
            </a:extLst>
          </p:cNvPr>
          <p:cNvCxnSpPr/>
          <p:nvPr/>
        </p:nvCxnSpPr>
        <p:spPr>
          <a:xfrm>
            <a:off x="2002536" y="2420112"/>
            <a:ext cx="868680" cy="0"/>
          </a:xfrm>
          <a:prstGeom prst="line">
            <a:avLst/>
          </a:prstGeom>
          <a:ln>
            <a:solidFill>
              <a:srgbClr val="00B0F0"/>
            </a:solidFill>
          </a:ln>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4EA9DC60-9FD0-A0E1-0021-08B3C74A86F3}"/>
              </a:ext>
            </a:extLst>
          </p:cNvPr>
          <p:cNvCxnSpPr/>
          <p:nvPr/>
        </p:nvCxnSpPr>
        <p:spPr>
          <a:xfrm>
            <a:off x="1985772" y="3224784"/>
            <a:ext cx="868680" cy="0"/>
          </a:xfrm>
          <a:prstGeom prst="line">
            <a:avLst/>
          </a:prstGeom>
          <a:ln>
            <a:solidFill>
              <a:srgbClr val="00B0F0"/>
            </a:solidFill>
          </a:ln>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555F9E0C-8C43-55C7-FBF5-5F3DBD4B1A5D}"/>
              </a:ext>
            </a:extLst>
          </p:cNvPr>
          <p:cNvCxnSpPr/>
          <p:nvPr/>
        </p:nvCxnSpPr>
        <p:spPr>
          <a:xfrm>
            <a:off x="2002536" y="4181856"/>
            <a:ext cx="868680" cy="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893D18BE-C471-BF1A-7FC5-90A431F14733}"/>
              </a:ext>
            </a:extLst>
          </p:cNvPr>
          <p:cNvCxnSpPr/>
          <p:nvPr/>
        </p:nvCxnSpPr>
        <p:spPr>
          <a:xfrm>
            <a:off x="2002536" y="4712208"/>
            <a:ext cx="868680" cy="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3790CD2C-EC11-3AAA-28D9-C0722EB903EF}"/>
              </a:ext>
            </a:extLst>
          </p:cNvPr>
          <p:cNvCxnSpPr/>
          <p:nvPr/>
        </p:nvCxnSpPr>
        <p:spPr>
          <a:xfrm>
            <a:off x="1985772" y="5352288"/>
            <a:ext cx="868680" cy="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21" name="TextBox 20">
            <a:extLst>
              <a:ext uri="{FF2B5EF4-FFF2-40B4-BE49-F238E27FC236}">
                <a16:creationId xmlns:a16="http://schemas.microsoft.com/office/drawing/2014/main" id="{EEF58236-E185-F9B3-7F0B-5603D3CD3CCA}"/>
              </a:ext>
            </a:extLst>
          </p:cNvPr>
          <p:cNvSpPr txBox="1"/>
          <p:nvPr/>
        </p:nvSpPr>
        <p:spPr>
          <a:xfrm>
            <a:off x="4302261" y="1246700"/>
            <a:ext cx="1970524" cy="523220"/>
          </a:xfrm>
          <a:prstGeom prst="rect">
            <a:avLst/>
          </a:prstGeom>
          <a:noFill/>
        </p:spPr>
        <p:txBody>
          <a:bodyPr wrap="square" rtlCol="0">
            <a:spAutoFit/>
          </a:bodyPr>
          <a:lstStyle/>
          <a:p>
            <a:pPr algn="ctr"/>
            <a:r>
              <a:rPr lang="en-US" dirty="0"/>
              <a:t>Optimal Electric Service</a:t>
            </a:r>
          </a:p>
        </p:txBody>
      </p:sp>
      <p:sp>
        <p:nvSpPr>
          <p:cNvPr id="22" name="TextBox 21">
            <a:extLst>
              <a:ext uri="{FF2B5EF4-FFF2-40B4-BE49-F238E27FC236}">
                <a16:creationId xmlns:a16="http://schemas.microsoft.com/office/drawing/2014/main" id="{2AB6936A-5A1B-79DA-08D0-1371A096B8BD}"/>
              </a:ext>
            </a:extLst>
          </p:cNvPr>
          <p:cNvSpPr txBox="1"/>
          <p:nvPr/>
        </p:nvSpPr>
        <p:spPr>
          <a:xfrm>
            <a:off x="4562855" y="2567456"/>
            <a:ext cx="1527048" cy="523220"/>
          </a:xfrm>
          <a:prstGeom prst="rect">
            <a:avLst/>
          </a:prstGeom>
          <a:noFill/>
        </p:spPr>
        <p:txBody>
          <a:bodyPr wrap="square" rtlCol="0">
            <a:spAutoFit/>
          </a:bodyPr>
          <a:lstStyle/>
          <a:p>
            <a:pPr algn="ctr"/>
            <a:r>
              <a:rPr lang="en-US" dirty="0"/>
              <a:t>Affordable Electricity Rates</a:t>
            </a:r>
          </a:p>
        </p:txBody>
      </p:sp>
      <p:sp>
        <p:nvSpPr>
          <p:cNvPr id="23" name="TextBox 22">
            <a:extLst>
              <a:ext uri="{FF2B5EF4-FFF2-40B4-BE49-F238E27FC236}">
                <a16:creationId xmlns:a16="http://schemas.microsoft.com/office/drawing/2014/main" id="{A77E0440-20D2-A8DB-A53E-5A3ED0CABA98}"/>
              </a:ext>
            </a:extLst>
          </p:cNvPr>
          <p:cNvSpPr txBox="1"/>
          <p:nvPr/>
        </p:nvSpPr>
        <p:spPr>
          <a:xfrm>
            <a:off x="4745736" y="4558319"/>
            <a:ext cx="1700777" cy="307777"/>
          </a:xfrm>
          <a:prstGeom prst="rect">
            <a:avLst/>
          </a:prstGeom>
          <a:noFill/>
        </p:spPr>
        <p:txBody>
          <a:bodyPr wrap="square" rtlCol="0">
            <a:spAutoFit/>
          </a:bodyPr>
          <a:lstStyle/>
          <a:p>
            <a:r>
              <a:rPr lang="en-US" dirty="0"/>
              <a:t>Electrification</a:t>
            </a:r>
          </a:p>
        </p:txBody>
      </p:sp>
      <p:sp>
        <p:nvSpPr>
          <p:cNvPr id="25" name="TextBox 24">
            <a:extLst>
              <a:ext uri="{FF2B5EF4-FFF2-40B4-BE49-F238E27FC236}">
                <a16:creationId xmlns:a16="http://schemas.microsoft.com/office/drawing/2014/main" id="{D4610200-9412-A88A-5E68-2C1FBA5E4C3B}"/>
              </a:ext>
            </a:extLst>
          </p:cNvPr>
          <p:cNvSpPr txBox="1"/>
          <p:nvPr/>
        </p:nvSpPr>
        <p:spPr>
          <a:xfrm>
            <a:off x="4636010" y="3382833"/>
            <a:ext cx="1344161" cy="738664"/>
          </a:xfrm>
          <a:prstGeom prst="rect">
            <a:avLst/>
          </a:prstGeom>
          <a:noFill/>
        </p:spPr>
        <p:txBody>
          <a:bodyPr wrap="square" rtlCol="0">
            <a:spAutoFit/>
          </a:bodyPr>
          <a:lstStyle/>
          <a:p>
            <a:pPr algn="ctr"/>
            <a:r>
              <a:rPr lang="en-US" dirty="0"/>
              <a:t>Less risky electrical infrastructure</a:t>
            </a:r>
          </a:p>
        </p:txBody>
      </p:sp>
      <p:cxnSp>
        <p:nvCxnSpPr>
          <p:cNvPr id="26" name="Straight Arrow Connector 25">
            <a:extLst>
              <a:ext uri="{FF2B5EF4-FFF2-40B4-BE49-F238E27FC236}">
                <a16:creationId xmlns:a16="http://schemas.microsoft.com/office/drawing/2014/main" id="{5A5593F0-AC93-C388-F857-AEF7491C90FE}"/>
              </a:ext>
            </a:extLst>
          </p:cNvPr>
          <p:cNvCxnSpPr>
            <a:cxnSpLocks/>
          </p:cNvCxnSpPr>
          <p:nvPr/>
        </p:nvCxnSpPr>
        <p:spPr>
          <a:xfrm>
            <a:off x="1994926" y="5904053"/>
            <a:ext cx="252222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7AB476FD-B4A9-84CF-A91E-5ED8FA96B5B0}"/>
              </a:ext>
            </a:extLst>
          </p:cNvPr>
          <p:cNvSpPr txBox="1"/>
          <p:nvPr/>
        </p:nvSpPr>
        <p:spPr>
          <a:xfrm>
            <a:off x="4572000" y="5537685"/>
            <a:ext cx="1527048" cy="738664"/>
          </a:xfrm>
          <a:prstGeom prst="rect">
            <a:avLst/>
          </a:prstGeom>
          <a:noFill/>
        </p:spPr>
        <p:txBody>
          <a:bodyPr wrap="square" rtlCol="0">
            <a:spAutoFit/>
          </a:bodyPr>
          <a:lstStyle/>
          <a:p>
            <a:pPr algn="ctr"/>
            <a:r>
              <a:rPr lang="en-US" dirty="0"/>
              <a:t>Better environment for residents</a:t>
            </a:r>
          </a:p>
        </p:txBody>
      </p:sp>
      <p:cxnSp>
        <p:nvCxnSpPr>
          <p:cNvPr id="32" name="Straight Arrow Connector 31">
            <a:extLst>
              <a:ext uri="{FF2B5EF4-FFF2-40B4-BE49-F238E27FC236}">
                <a16:creationId xmlns:a16="http://schemas.microsoft.com/office/drawing/2014/main" id="{822AA230-9926-E452-F3CA-5336BA8104DF}"/>
              </a:ext>
            </a:extLst>
          </p:cNvPr>
          <p:cNvCxnSpPr>
            <a:cxnSpLocks/>
          </p:cNvCxnSpPr>
          <p:nvPr/>
        </p:nvCxnSpPr>
        <p:spPr>
          <a:xfrm>
            <a:off x="5640319" y="2008709"/>
            <a:ext cx="801626" cy="29557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a:extLst>
              <a:ext uri="{FF2B5EF4-FFF2-40B4-BE49-F238E27FC236}">
                <a16:creationId xmlns:a16="http://schemas.microsoft.com/office/drawing/2014/main" id="{A8640B0E-B41B-AC5C-373F-4ECB73FD43B1}"/>
              </a:ext>
            </a:extLst>
          </p:cNvPr>
          <p:cNvCxnSpPr>
            <a:cxnSpLocks/>
          </p:cNvCxnSpPr>
          <p:nvPr/>
        </p:nvCxnSpPr>
        <p:spPr>
          <a:xfrm>
            <a:off x="5723385" y="3273629"/>
            <a:ext cx="75132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741937D6-4BA9-F613-96D2-A1276780A499}"/>
              </a:ext>
            </a:extLst>
          </p:cNvPr>
          <p:cNvCxnSpPr>
            <a:cxnSpLocks/>
          </p:cNvCxnSpPr>
          <p:nvPr/>
        </p:nvCxnSpPr>
        <p:spPr>
          <a:xfrm>
            <a:off x="5723385" y="4355669"/>
            <a:ext cx="75132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2039638B-4E3A-3C19-E7BE-2F91B817FC7F}"/>
              </a:ext>
            </a:extLst>
          </p:cNvPr>
          <p:cNvCxnSpPr>
            <a:cxnSpLocks/>
          </p:cNvCxnSpPr>
          <p:nvPr/>
        </p:nvCxnSpPr>
        <p:spPr>
          <a:xfrm flipV="1">
            <a:off x="5980171" y="5433621"/>
            <a:ext cx="932693" cy="72943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8035934D-3794-7079-C7B3-8EB2D3479BE1}"/>
              </a:ext>
            </a:extLst>
          </p:cNvPr>
          <p:cNvCxnSpPr>
            <a:cxnSpLocks/>
          </p:cNvCxnSpPr>
          <p:nvPr/>
        </p:nvCxnSpPr>
        <p:spPr>
          <a:xfrm>
            <a:off x="5820155" y="999821"/>
            <a:ext cx="864109" cy="50848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0" name="TextBox 39">
            <a:extLst>
              <a:ext uri="{FF2B5EF4-FFF2-40B4-BE49-F238E27FC236}">
                <a16:creationId xmlns:a16="http://schemas.microsoft.com/office/drawing/2014/main" id="{1EFF0093-63A8-0CA2-8E71-5D250CDF7296}"/>
              </a:ext>
            </a:extLst>
          </p:cNvPr>
          <p:cNvSpPr txBox="1"/>
          <p:nvPr/>
        </p:nvSpPr>
        <p:spPr>
          <a:xfrm>
            <a:off x="6395466" y="2003774"/>
            <a:ext cx="2768344" cy="2862322"/>
          </a:xfrm>
          <a:prstGeom prst="rect">
            <a:avLst/>
          </a:prstGeom>
          <a:noFill/>
        </p:spPr>
        <p:txBody>
          <a:bodyPr wrap="square" rtlCol="0">
            <a:spAutoFit/>
          </a:bodyPr>
          <a:lstStyle/>
          <a:p>
            <a:pPr algn="ctr"/>
            <a:r>
              <a:rPr lang="en-US" sz="1800" b="1" dirty="0"/>
              <a:t>The answer: </a:t>
            </a:r>
          </a:p>
          <a:p>
            <a:pPr algn="ctr"/>
            <a:r>
              <a:rPr lang="en-US" sz="1800" dirty="0"/>
              <a:t>Deploying microgrids at multi-unit housing (MUH) facilities, benefitting residents and the ratepayers. Microgrids create an unparalleled trifecta of economic, environmental, and    resilience benefits.</a:t>
            </a:r>
          </a:p>
        </p:txBody>
      </p:sp>
      <p:cxnSp>
        <p:nvCxnSpPr>
          <p:cNvPr id="42" name="Straight Connector 41">
            <a:extLst>
              <a:ext uri="{FF2B5EF4-FFF2-40B4-BE49-F238E27FC236}">
                <a16:creationId xmlns:a16="http://schemas.microsoft.com/office/drawing/2014/main" id="{778CDEDC-853E-5599-8861-99C737853654}"/>
              </a:ext>
            </a:extLst>
          </p:cNvPr>
          <p:cNvCxnSpPr>
            <a:cxnSpLocks/>
          </p:cNvCxnSpPr>
          <p:nvPr/>
        </p:nvCxnSpPr>
        <p:spPr>
          <a:xfrm flipH="1" flipV="1">
            <a:off x="2846832" y="1078992"/>
            <a:ext cx="7620" cy="637032"/>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45" name="Straight Connector 44">
            <a:extLst>
              <a:ext uri="{FF2B5EF4-FFF2-40B4-BE49-F238E27FC236}">
                <a16:creationId xmlns:a16="http://schemas.microsoft.com/office/drawing/2014/main" id="{B003BE31-4E51-E8AB-67D3-43EA444FEC08}"/>
              </a:ext>
            </a:extLst>
          </p:cNvPr>
          <p:cNvCxnSpPr>
            <a:cxnSpLocks/>
          </p:cNvCxnSpPr>
          <p:nvPr/>
        </p:nvCxnSpPr>
        <p:spPr>
          <a:xfrm>
            <a:off x="2846456" y="2420111"/>
            <a:ext cx="7996" cy="804673"/>
          </a:xfrm>
          <a:prstGeom prst="line">
            <a:avLst/>
          </a:prstGeom>
          <a:ln>
            <a:solidFill>
              <a:srgbClr val="00B0F0"/>
            </a:solidFill>
          </a:ln>
        </p:spPr>
        <p:style>
          <a:lnRef idx="2">
            <a:schemeClr val="dk1"/>
          </a:lnRef>
          <a:fillRef idx="0">
            <a:schemeClr val="dk1"/>
          </a:fillRef>
          <a:effectRef idx="1">
            <a:schemeClr val="dk1"/>
          </a:effectRef>
          <a:fontRef idx="minor">
            <a:schemeClr val="tx1"/>
          </a:fontRef>
        </p:style>
      </p:cxnSp>
      <p:cxnSp>
        <p:nvCxnSpPr>
          <p:cNvPr id="48" name="Straight Connector 47">
            <a:extLst>
              <a:ext uri="{FF2B5EF4-FFF2-40B4-BE49-F238E27FC236}">
                <a16:creationId xmlns:a16="http://schemas.microsoft.com/office/drawing/2014/main" id="{7964B1C7-E2A9-F050-3344-4F80B56218E8}"/>
              </a:ext>
            </a:extLst>
          </p:cNvPr>
          <p:cNvCxnSpPr>
            <a:cxnSpLocks/>
          </p:cNvCxnSpPr>
          <p:nvPr/>
        </p:nvCxnSpPr>
        <p:spPr>
          <a:xfrm>
            <a:off x="2839212" y="4181856"/>
            <a:ext cx="7244" cy="1170432"/>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52" name="Straight Arrow Connector 51">
            <a:extLst>
              <a:ext uri="{FF2B5EF4-FFF2-40B4-BE49-F238E27FC236}">
                <a16:creationId xmlns:a16="http://schemas.microsoft.com/office/drawing/2014/main" id="{C725C909-80CD-AADF-7C60-0967720CBCA7}"/>
              </a:ext>
            </a:extLst>
          </p:cNvPr>
          <p:cNvCxnSpPr>
            <a:cxnSpLocks/>
          </p:cNvCxnSpPr>
          <p:nvPr/>
        </p:nvCxnSpPr>
        <p:spPr>
          <a:xfrm flipV="1">
            <a:off x="5858244" y="4972810"/>
            <a:ext cx="706380" cy="29832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06938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5"/>
          <p:cNvSpPr txBox="1">
            <a:spLocks noGrp="1"/>
          </p:cNvSpPr>
          <p:nvPr>
            <p:ph type="title" idx="4294967295"/>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2400" b="1" dirty="0">
                <a:solidFill>
                  <a:schemeClr val="lt1"/>
                </a:solidFill>
                <a:latin typeface="Arial"/>
                <a:ea typeface="Arial"/>
                <a:cs typeface="Arial"/>
                <a:sym typeface="Arial"/>
              </a:rPr>
              <a:t>Community Microgrid Components</a:t>
            </a:r>
            <a:endParaRPr dirty="0"/>
          </a:p>
        </p:txBody>
      </p:sp>
      <p:pic>
        <p:nvPicPr>
          <p:cNvPr id="85" name="Google Shape;85;p5" descr="DG+IG-Original-Image-(10_zf-20-May-2013).jpg"/>
          <p:cNvPicPr preferRelativeResize="0"/>
          <p:nvPr/>
        </p:nvPicPr>
        <p:blipFill rotWithShape="1">
          <a:blip r:embed="rId3">
            <a:alphaModFix/>
          </a:blip>
          <a:srcRect/>
          <a:stretch/>
        </p:blipFill>
        <p:spPr>
          <a:xfrm>
            <a:off x="241897" y="794610"/>
            <a:ext cx="8667776" cy="56734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17B967-DA57-CD39-9791-20C25BF2CBF7}"/>
              </a:ext>
            </a:extLst>
          </p:cNvPr>
          <p:cNvSpPr/>
          <p:nvPr/>
        </p:nvSpPr>
        <p:spPr>
          <a:xfrm>
            <a:off x="4814189" y="962426"/>
            <a:ext cx="3725694" cy="4933147"/>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AE8575-7A1C-CAD7-5389-B4B86A22BC61}"/>
              </a:ext>
            </a:extLst>
          </p:cNvPr>
          <p:cNvSpPr>
            <a:spLocks noGrp="1"/>
          </p:cNvSpPr>
          <p:nvPr>
            <p:ph type="title"/>
          </p:nvPr>
        </p:nvSpPr>
        <p:spPr/>
        <p:txBody>
          <a:bodyPr>
            <a:normAutofit fontScale="90000"/>
          </a:bodyPr>
          <a:lstStyle/>
          <a:p>
            <a:r>
              <a:rPr lang="en-US" dirty="0"/>
              <a:t>Physical configuration differences between NEM &amp; VNEM systems during normal grid operations</a:t>
            </a:r>
          </a:p>
        </p:txBody>
      </p:sp>
      <p:sp>
        <p:nvSpPr>
          <p:cNvPr id="1027" name="Rectangle 1026">
            <a:extLst>
              <a:ext uri="{FF2B5EF4-FFF2-40B4-BE49-F238E27FC236}">
                <a16:creationId xmlns:a16="http://schemas.microsoft.com/office/drawing/2014/main" id="{A9E6E7A1-F269-3A8D-9DD8-3A6B9326986F}"/>
              </a:ext>
            </a:extLst>
          </p:cNvPr>
          <p:cNvSpPr/>
          <p:nvPr/>
        </p:nvSpPr>
        <p:spPr>
          <a:xfrm>
            <a:off x="501180" y="962426"/>
            <a:ext cx="3725694" cy="4933147"/>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4B34E8B4-E1A1-8AE3-406E-BE38F21A71B2}"/>
              </a:ext>
            </a:extLst>
          </p:cNvPr>
          <p:cNvSpPr txBox="1"/>
          <p:nvPr/>
        </p:nvSpPr>
        <p:spPr>
          <a:xfrm>
            <a:off x="2743741" y="1676798"/>
            <a:ext cx="1313234" cy="307777"/>
          </a:xfrm>
          <a:prstGeom prst="rect">
            <a:avLst/>
          </a:prstGeom>
          <a:noFill/>
        </p:spPr>
        <p:txBody>
          <a:bodyPr wrap="square" rtlCol="0">
            <a:spAutoFit/>
          </a:bodyPr>
          <a:lstStyle/>
          <a:p>
            <a:r>
              <a:rPr lang="en-US" dirty="0"/>
              <a:t>Utility Service</a:t>
            </a:r>
          </a:p>
        </p:txBody>
      </p:sp>
      <p:sp>
        <p:nvSpPr>
          <p:cNvPr id="1031" name="TextBox 1030">
            <a:extLst>
              <a:ext uri="{FF2B5EF4-FFF2-40B4-BE49-F238E27FC236}">
                <a16:creationId xmlns:a16="http://schemas.microsoft.com/office/drawing/2014/main" id="{06F91D12-F254-7C57-ABFA-39B2DA714529}"/>
              </a:ext>
            </a:extLst>
          </p:cNvPr>
          <p:cNvSpPr txBox="1"/>
          <p:nvPr/>
        </p:nvSpPr>
        <p:spPr>
          <a:xfrm>
            <a:off x="1518490" y="1083072"/>
            <a:ext cx="1806955" cy="307777"/>
          </a:xfrm>
          <a:prstGeom prst="rect">
            <a:avLst/>
          </a:prstGeom>
          <a:noFill/>
        </p:spPr>
        <p:txBody>
          <a:bodyPr wrap="square" rtlCol="0">
            <a:spAutoFit/>
          </a:bodyPr>
          <a:lstStyle/>
          <a:p>
            <a:pPr algn="ctr"/>
            <a:r>
              <a:rPr lang="en-US" u="sng" dirty="0"/>
              <a:t>NEM Configuration </a:t>
            </a:r>
          </a:p>
        </p:txBody>
      </p:sp>
      <p:pic>
        <p:nvPicPr>
          <p:cNvPr id="1037" name="Picture 2" descr="Power pole ">
            <a:extLst>
              <a:ext uri="{FF2B5EF4-FFF2-40B4-BE49-F238E27FC236}">
                <a16:creationId xmlns:a16="http://schemas.microsoft.com/office/drawing/2014/main" id="{FF40B517-79C4-BFF9-DD20-7D3C0A12B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940" y="1567975"/>
            <a:ext cx="602850" cy="602850"/>
          </a:xfrm>
          <a:prstGeom prst="rect">
            <a:avLst/>
          </a:prstGeom>
          <a:noFill/>
          <a:extLst>
            <a:ext uri="{909E8E84-426E-40DD-AFC4-6F175D3DCCD1}">
              <a14:hiddenFill xmlns:a14="http://schemas.microsoft.com/office/drawing/2010/main">
                <a:solidFill>
                  <a:srgbClr val="FFFFFF"/>
                </a:solidFill>
              </a14:hiddenFill>
            </a:ext>
          </a:extLst>
        </p:spPr>
      </p:pic>
      <p:sp>
        <p:nvSpPr>
          <p:cNvPr id="1041" name="TextBox 1040">
            <a:extLst>
              <a:ext uri="{FF2B5EF4-FFF2-40B4-BE49-F238E27FC236}">
                <a16:creationId xmlns:a16="http://schemas.microsoft.com/office/drawing/2014/main" id="{40A20BD9-F791-F283-3959-8E8AF434A5AD}"/>
              </a:ext>
            </a:extLst>
          </p:cNvPr>
          <p:cNvSpPr txBox="1"/>
          <p:nvPr/>
        </p:nvSpPr>
        <p:spPr>
          <a:xfrm>
            <a:off x="2660291" y="3448376"/>
            <a:ext cx="1738162" cy="307777"/>
          </a:xfrm>
          <a:prstGeom prst="rect">
            <a:avLst/>
          </a:prstGeom>
          <a:noFill/>
        </p:spPr>
        <p:txBody>
          <a:bodyPr wrap="square" rtlCol="0">
            <a:spAutoFit/>
          </a:bodyPr>
          <a:lstStyle/>
          <a:p>
            <a:r>
              <a:rPr lang="en-US" dirty="0"/>
              <a:t>Customer Meter</a:t>
            </a:r>
          </a:p>
        </p:txBody>
      </p:sp>
      <p:pic>
        <p:nvPicPr>
          <p:cNvPr id="1043" name="Picture 2" descr="Solar cell ">
            <a:extLst>
              <a:ext uri="{FF2B5EF4-FFF2-40B4-BE49-F238E27FC236}">
                <a16:creationId xmlns:a16="http://schemas.microsoft.com/office/drawing/2014/main" id="{1553D0E9-B3A8-05F0-20FB-EEC08C8E6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566" y="5071554"/>
            <a:ext cx="602850" cy="60285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10" descr="Electric meter ">
            <a:extLst>
              <a:ext uri="{FF2B5EF4-FFF2-40B4-BE49-F238E27FC236}">
                <a16:creationId xmlns:a16="http://schemas.microsoft.com/office/drawing/2014/main" id="{8BDE8625-78F9-DE4E-7812-177F93AC2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219" y="3377929"/>
            <a:ext cx="530564" cy="530564"/>
          </a:xfrm>
          <a:prstGeom prst="rect">
            <a:avLst/>
          </a:prstGeom>
          <a:noFill/>
          <a:extLst>
            <a:ext uri="{909E8E84-426E-40DD-AFC4-6F175D3DCCD1}">
              <a14:hiddenFill xmlns:a14="http://schemas.microsoft.com/office/drawing/2010/main">
                <a:solidFill>
                  <a:srgbClr val="FFFFFF"/>
                </a:solidFill>
              </a14:hiddenFill>
            </a:ext>
          </a:extLst>
        </p:spPr>
      </p:pic>
      <p:cxnSp>
        <p:nvCxnSpPr>
          <p:cNvPr id="1048" name="Straight Arrow Connector 1047">
            <a:extLst>
              <a:ext uri="{FF2B5EF4-FFF2-40B4-BE49-F238E27FC236}">
                <a16:creationId xmlns:a16="http://schemas.microsoft.com/office/drawing/2014/main" id="{A08162CC-7254-FD5D-1FF0-E2675C5AA34F}"/>
              </a:ext>
            </a:extLst>
          </p:cNvPr>
          <p:cNvCxnSpPr/>
          <p:nvPr/>
        </p:nvCxnSpPr>
        <p:spPr>
          <a:xfrm flipV="1">
            <a:off x="2362365" y="2281496"/>
            <a:ext cx="0" cy="957815"/>
          </a:xfrm>
          <a:prstGeom prst="straightConnector1">
            <a:avLst/>
          </a:prstGeom>
          <a:ln w="28575">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sp>
        <p:nvSpPr>
          <p:cNvPr id="1051" name="TextBox 1050">
            <a:extLst>
              <a:ext uri="{FF2B5EF4-FFF2-40B4-BE49-F238E27FC236}">
                <a16:creationId xmlns:a16="http://schemas.microsoft.com/office/drawing/2014/main" id="{937505C4-C964-C09E-52B0-597D9B2CF483}"/>
              </a:ext>
            </a:extLst>
          </p:cNvPr>
          <p:cNvSpPr txBox="1"/>
          <p:nvPr/>
        </p:nvSpPr>
        <p:spPr>
          <a:xfrm>
            <a:off x="7040124" y="1676798"/>
            <a:ext cx="1313234" cy="307777"/>
          </a:xfrm>
          <a:prstGeom prst="rect">
            <a:avLst/>
          </a:prstGeom>
          <a:noFill/>
        </p:spPr>
        <p:txBody>
          <a:bodyPr wrap="square" rtlCol="0">
            <a:spAutoFit/>
          </a:bodyPr>
          <a:lstStyle/>
          <a:p>
            <a:r>
              <a:rPr lang="en-US" dirty="0"/>
              <a:t>Utility Service</a:t>
            </a:r>
          </a:p>
        </p:txBody>
      </p:sp>
      <p:sp>
        <p:nvSpPr>
          <p:cNvPr id="1052" name="TextBox 1051">
            <a:extLst>
              <a:ext uri="{FF2B5EF4-FFF2-40B4-BE49-F238E27FC236}">
                <a16:creationId xmlns:a16="http://schemas.microsoft.com/office/drawing/2014/main" id="{BBE6EFAA-7ED0-C84F-B813-604AF8A28E68}"/>
              </a:ext>
            </a:extLst>
          </p:cNvPr>
          <p:cNvSpPr txBox="1"/>
          <p:nvPr/>
        </p:nvSpPr>
        <p:spPr>
          <a:xfrm>
            <a:off x="5814873" y="1083072"/>
            <a:ext cx="1806955" cy="307777"/>
          </a:xfrm>
          <a:prstGeom prst="rect">
            <a:avLst/>
          </a:prstGeom>
          <a:noFill/>
        </p:spPr>
        <p:txBody>
          <a:bodyPr wrap="square" rtlCol="0">
            <a:spAutoFit/>
          </a:bodyPr>
          <a:lstStyle/>
          <a:p>
            <a:pPr algn="ctr"/>
            <a:r>
              <a:rPr lang="en-US" u="sng" dirty="0"/>
              <a:t>VNEM Configuration </a:t>
            </a:r>
          </a:p>
        </p:txBody>
      </p:sp>
      <p:pic>
        <p:nvPicPr>
          <p:cNvPr id="1053" name="Picture 2" descr="Power pole ">
            <a:extLst>
              <a:ext uri="{FF2B5EF4-FFF2-40B4-BE49-F238E27FC236}">
                <a16:creationId xmlns:a16="http://schemas.microsoft.com/office/drawing/2014/main" id="{0F01DB31-704D-7BA2-D285-D308ADBB0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7323" y="1567975"/>
            <a:ext cx="602850" cy="602850"/>
          </a:xfrm>
          <a:prstGeom prst="rect">
            <a:avLst/>
          </a:prstGeom>
          <a:noFill/>
          <a:extLst>
            <a:ext uri="{909E8E84-426E-40DD-AFC4-6F175D3DCCD1}">
              <a14:hiddenFill xmlns:a14="http://schemas.microsoft.com/office/drawing/2010/main">
                <a:solidFill>
                  <a:srgbClr val="FFFFFF"/>
                </a:solidFill>
              </a14:hiddenFill>
            </a:ext>
          </a:extLst>
        </p:spPr>
      </p:pic>
      <p:cxnSp>
        <p:nvCxnSpPr>
          <p:cNvPr id="1058" name="Straight Arrow Connector 1057">
            <a:extLst>
              <a:ext uri="{FF2B5EF4-FFF2-40B4-BE49-F238E27FC236}">
                <a16:creationId xmlns:a16="http://schemas.microsoft.com/office/drawing/2014/main" id="{3733CD58-9AEE-0760-B8EB-958DA8BBE966}"/>
              </a:ext>
            </a:extLst>
          </p:cNvPr>
          <p:cNvCxnSpPr/>
          <p:nvPr/>
        </p:nvCxnSpPr>
        <p:spPr>
          <a:xfrm flipV="1">
            <a:off x="6658748" y="2281496"/>
            <a:ext cx="0" cy="957815"/>
          </a:xfrm>
          <a:prstGeom prst="straightConnector1">
            <a:avLst/>
          </a:prstGeom>
          <a:ln w="28575">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pic>
        <p:nvPicPr>
          <p:cNvPr id="1061" name="Picture 2" descr="Solar cell ">
            <a:extLst>
              <a:ext uri="{FF2B5EF4-FFF2-40B4-BE49-F238E27FC236}">
                <a16:creationId xmlns:a16="http://schemas.microsoft.com/office/drawing/2014/main" id="{98691390-9A14-2BB0-86E6-AD7CFF58AE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323" y="3280172"/>
            <a:ext cx="602850" cy="602850"/>
          </a:xfrm>
          <a:prstGeom prst="rect">
            <a:avLst/>
          </a:prstGeom>
          <a:noFill/>
          <a:extLst>
            <a:ext uri="{909E8E84-426E-40DD-AFC4-6F175D3DCCD1}">
              <a14:hiddenFill xmlns:a14="http://schemas.microsoft.com/office/drawing/2010/main">
                <a:solidFill>
                  <a:srgbClr val="FFFFFF"/>
                </a:solidFill>
              </a14:hiddenFill>
            </a:ext>
          </a:extLst>
        </p:spPr>
      </p:pic>
      <p:sp>
        <p:nvSpPr>
          <p:cNvPr id="1062" name="TextBox 1061">
            <a:extLst>
              <a:ext uri="{FF2B5EF4-FFF2-40B4-BE49-F238E27FC236}">
                <a16:creationId xmlns:a16="http://schemas.microsoft.com/office/drawing/2014/main" id="{6C4A4C4A-1CC1-D1E5-062E-1E7D12BD21D1}"/>
              </a:ext>
            </a:extLst>
          </p:cNvPr>
          <p:cNvSpPr txBox="1"/>
          <p:nvPr/>
        </p:nvSpPr>
        <p:spPr>
          <a:xfrm>
            <a:off x="7044917" y="5109042"/>
            <a:ext cx="1000486" cy="523220"/>
          </a:xfrm>
          <a:prstGeom prst="rect">
            <a:avLst/>
          </a:prstGeom>
          <a:noFill/>
        </p:spPr>
        <p:txBody>
          <a:bodyPr wrap="square" rtlCol="0">
            <a:spAutoFit/>
          </a:bodyPr>
          <a:lstStyle/>
          <a:p>
            <a:r>
              <a:rPr lang="en-US" dirty="0"/>
              <a:t>Customer Meters</a:t>
            </a:r>
          </a:p>
        </p:txBody>
      </p:sp>
      <p:sp>
        <p:nvSpPr>
          <p:cNvPr id="1064" name="TextBox 1063">
            <a:extLst>
              <a:ext uri="{FF2B5EF4-FFF2-40B4-BE49-F238E27FC236}">
                <a16:creationId xmlns:a16="http://schemas.microsoft.com/office/drawing/2014/main" id="{4E02BAF7-DE44-A15F-BE81-14927F3D7FCC}"/>
              </a:ext>
            </a:extLst>
          </p:cNvPr>
          <p:cNvSpPr txBox="1"/>
          <p:nvPr/>
        </p:nvSpPr>
        <p:spPr>
          <a:xfrm>
            <a:off x="2736447" y="5061598"/>
            <a:ext cx="1504504" cy="738664"/>
          </a:xfrm>
          <a:prstGeom prst="rect">
            <a:avLst/>
          </a:prstGeom>
          <a:noFill/>
        </p:spPr>
        <p:txBody>
          <a:bodyPr wrap="square" rtlCol="0">
            <a:spAutoFit/>
          </a:bodyPr>
          <a:lstStyle/>
          <a:p>
            <a:r>
              <a:rPr lang="en-US" dirty="0"/>
              <a:t>NEM Solar Microgrid System</a:t>
            </a:r>
          </a:p>
        </p:txBody>
      </p:sp>
      <p:pic>
        <p:nvPicPr>
          <p:cNvPr id="1065" name="Picture 10" descr="Office building ">
            <a:extLst>
              <a:ext uri="{FF2B5EF4-FFF2-40B4-BE49-F238E27FC236}">
                <a16:creationId xmlns:a16="http://schemas.microsoft.com/office/drawing/2014/main" id="{05CC99DF-FF2D-8C82-029E-9E637169BE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5205" y="3331831"/>
            <a:ext cx="622760" cy="622760"/>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10" descr="Office building ">
            <a:extLst>
              <a:ext uri="{FF2B5EF4-FFF2-40B4-BE49-F238E27FC236}">
                <a16:creationId xmlns:a16="http://schemas.microsoft.com/office/drawing/2014/main" id="{FC0048C5-44DA-8E7C-5DF8-19E721EC99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0689" y="5061598"/>
            <a:ext cx="622760" cy="6227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Electric meter ">
            <a:extLst>
              <a:ext uri="{FF2B5EF4-FFF2-40B4-BE49-F238E27FC236}">
                <a16:creationId xmlns:a16="http://schemas.microsoft.com/office/drawing/2014/main" id="{E77E9E8A-B5E1-8FBC-D0F5-F27010519A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227" y="5105374"/>
            <a:ext cx="265278" cy="2652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Electric meter ">
            <a:extLst>
              <a:ext uri="{FF2B5EF4-FFF2-40B4-BE49-F238E27FC236}">
                <a16:creationId xmlns:a16="http://schemas.microsoft.com/office/drawing/2014/main" id="{6D879D37-1B24-BB33-D23A-7E6747E6E5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0036" y="5105374"/>
            <a:ext cx="265278" cy="2652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Electric meter ">
            <a:extLst>
              <a:ext uri="{FF2B5EF4-FFF2-40B4-BE49-F238E27FC236}">
                <a16:creationId xmlns:a16="http://schemas.microsoft.com/office/drawing/2014/main" id="{81B21E78-4649-B641-B693-A93F693187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1042" y="5379680"/>
            <a:ext cx="265278" cy="2652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Electric meter ">
            <a:extLst>
              <a:ext uri="{FF2B5EF4-FFF2-40B4-BE49-F238E27FC236}">
                <a16:creationId xmlns:a16="http://schemas.microsoft.com/office/drawing/2014/main" id="{49BB4170-5AD7-8B81-E533-6378FEB35A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4917" y="5379680"/>
            <a:ext cx="265278" cy="2652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D24A1DA-7532-FF3E-8B7A-0774A0DA4E77}"/>
              </a:ext>
            </a:extLst>
          </p:cNvPr>
          <p:cNvSpPr txBox="1"/>
          <p:nvPr/>
        </p:nvSpPr>
        <p:spPr>
          <a:xfrm>
            <a:off x="7040124" y="3340654"/>
            <a:ext cx="1189473" cy="523220"/>
          </a:xfrm>
          <a:prstGeom prst="rect">
            <a:avLst/>
          </a:prstGeom>
          <a:noFill/>
        </p:spPr>
        <p:txBody>
          <a:bodyPr wrap="square" rtlCol="0">
            <a:spAutoFit/>
          </a:bodyPr>
          <a:lstStyle/>
          <a:p>
            <a:r>
              <a:rPr lang="en-US" dirty="0"/>
              <a:t>VNEM Solar System</a:t>
            </a:r>
          </a:p>
        </p:txBody>
      </p:sp>
      <p:sp>
        <p:nvSpPr>
          <p:cNvPr id="13" name="Rectangle 12">
            <a:extLst>
              <a:ext uri="{FF2B5EF4-FFF2-40B4-BE49-F238E27FC236}">
                <a16:creationId xmlns:a16="http://schemas.microsoft.com/office/drawing/2014/main" id="{E715E486-46C7-81BF-2CAB-65A0D0114979}"/>
              </a:ext>
            </a:extLst>
          </p:cNvPr>
          <p:cNvSpPr/>
          <p:nvPr/>
        </p:nvSpPr>
        <p:spPr>
          <a:xfrm>
            <a:off x="6827188" y="3608691"/>
            <a:ext cx="212936" cy="307028"/>
          </a:xfrm>
          <a:prstGeom prst="rect">
            <a:avLst/>
          </a:prstGeom>
          <a:solidFill>
            <a:srgbClr val="F2F2F2"/>
          </a:solidFill>
          <a:ln w="3175">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43C09697-B780-73B2-0A53-3338D8D37FE2}"/>
              </a:ext>
            </a:extLst>
          </p:cNvPr>
          <p:cNvCxnSpPr/>
          <p:nvPr/>
        </p:nvCxnSpPr>
        <p:spPr>
          <a:xfrm flipV="1">
            <a:off x="2360501" y="4013021"/>
            <a:ext cx="0" cy="957815"/>
          </a:xfrm>
          <a:prstGeom prst="straightConnector1">
            <a:avLst/>
          </a:prstGeom>
          <a:ln w="28575">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8E107237-BFCA-E2C9-1381-94B01221EC04}"/>
              </a:ext>
            </a:extLst>
          </p:cNvPr>
          <p:cNvCxnSpPr>
            <a:cxnSpLocks/>
          </p:cNvCxnSpPr>
          <p:nvPr/>
        </p:nvCxnSpPr>
        <p:spPr>
          <a:xfrm flipV="1">
            <a:off x="6653754" y="3990803"/>
            <a:ext cx="0" cy="95781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64109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 name="Rectangle 1049">
            <a:extLst>
              <a:ext uri="{FF2B5EF4-FFF2-40B4-BE49-F238E27FC236}">
                <a16:creationId xmlns:a16="http://schemas.microsoft.com/office/drawing/2014/main" id="{AB034D70-6F24-E3FE-B128-C79783F58A03}"/>
              </a:ext>
            </a:extLst>
          </p:cNvPr>
          <p:cNvSpPr/>
          <p:nvPr/>
        </p:nvSpPr>
        <p:spPr>
          <a:xfrm>
            <a:off x="4814189" y="962426"/>
            <a:ext cx="3725694" cy="4933147"/>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DAC43161-283C-79CB-0122-B719CF8C6E84}"/>
              </a:ext>
            </a:extLst>
          </p:cNvPr>
          <p:cNvCxnSpPr>
            <a:cxnSpLocks/>
          </p:cNvCxnSpPr>
          <p:nvPr/>
        </p:nvCxnSpPr>
        <p:spPr>
          <a:xfrm flipV="1">
            <a:off x="6653754" y="3990803"/>
            <a:ext cx="0" cy="95781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3BAE8575-7A1C-CAD7-5389-B4B86A22BC61}"/>
              </a:ext>
            </a:extLst>
          </p:cNvPr>
          <p:cNvSpPr>
            <a:spLocks noGrp="1"/>
          </p:cNvSpPr>
          <p:nvPr>
            <p:ph type="title"/>
          </p:nvPr>
        </p:nvSpPr>
        <p:spPr/>
        <p:txBody>
          <a:bodyPr>
            <a:normAutofit fontScale="90000"/>
          </a:bodyPr>
          <a:lstStyle/>
          <a:p>
            <a:r>
              <a:rPr lang="en-US" dirty="0"/>
              <a:t>Physical configuration differences between NEM &amp; VNEM systems during a grid outage</a:t>
            </a:r>
          </a:p>
        </p:txBody>
      </p:sp>
      <p:sp>
        <p:nvSpPr>
          <p:cNvPr id="1027" name="Rectangle 1026">
            <a:extLst>
              <a:ext uri="{FF2B5EF4-FFF2-40B4-BE49-F238E27FC236}">
                <a16:creationId xmlns:a16="http://schemas.microsoft.com/office/drawing/2014/main" id="{A9E6E7A1-F269-3A8D-9DD8-3A6B9326986F}"/>
              </a:ext>
            </a:extLst>
          </p:cNvPr>
          <p:cNvSpPr/>
          <p:nvPr/>
        </p:nvSpPr>
        <p:spPr>
          <a:xfrm>
            <a:off x="501180" y="962426"/>
            <a:ext cx="3725694" cy="4933147"/>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4B34E8B4-E1A1-8AE3-406E-BE38F21A71B2}"/>
              </a:ext>
            </a:extLst>
          </p:cNvPr>
          <p:cNvSpPr txBox="1"/>
          <p:nvPr/>
        </p:nvSpPr>
        <p:spPr>
          <a:xfrm>
            <a:off x="2743741" y="1676798"/>
            <a:ext cx="1313234" cy="307777"/>
          </a:xfrm>
          <a:prstGeom prst="rect">
            <a:avLst/>
          </a:prstGeom>
          <a:noFill/>
        </p:spPr>
        <p:txBody>
          <a:bodyPr wrap="square" rtlCol="0">
            <a:spAutoFit/>
          </a:bodyPr>
          <a:lstStyle/>
          <a:p>
            <a:r>
              <a:rPr lang="en-US" dirty="0"/>
              <a:t>Utility Service</a:t>
            </a:r>
          </a:p>
        </p:txBody>
      </p:sp>
      <p:sp>
        <p:nvSpPr>
          <p:cNvPr id="1031" name="TextBox 1030">
            <a:extLst>
              <a:ext uri="{FF2B5EF4-FFF2-40B4-BE49-F238E27FC236}">
                <a16:creationId xmlns:a16="http://schemas.microsoft.com/office/drawing/2014/main" id="{06F91D12-F254-7C57-ABFA-39B2DA714529}"/>
              </a:ext>
            </a:extLst>
          </p:cNvPr>
          <p:cNvSpPr txBox="1"/>
          <p:nvPr/>
        </p:nvSpPr>
        <p:spPr>
          <a:xfrm>
            <a:off x="1518490" y="1083072"/>
            <a:ext cx="1806955" cy="307777"/>
          </a:xfrm>
          <a:prstGeom prst="rect">
            <a:avLst/>
          </a:prstGeom>
          <a:noFill/>
        </p:spPr>
        <p:txBody>
          <a:bodyPr wrap="square" rtlCol="0">
            <a:spAutoFit/>
          </a:bodyPr>
          <a:lstStyle/>
          <a:p>
            <a:pPr algn="ctr"/>
            <a:r>
              <a:rPr lang="en-US" u="sng" dirty="0"/>
              <a:t>NEM Configuration </a:t>
            </a:r>
          </a:p>
        </p:txBody>
      </p:sp>
      <p:pic>
        <p:nvPicPr>
          <p:cNvPr id="1037" name="Picture 2" descr="Power pole ">
            <a:extLst>
              <a:ext uri="{FF2B5EF4-FFF2-40B4-BE49-F238E27FC236}">
                <a16:creationId xmlns:a16="http://schemas.microsoft.com/office/drawing/2014/main" id="{FF40B517-79C4-BFF9-DD20-7D3C0A12B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940" y="1567975"/>
            <a:ext cx="602850" cy="602850"/>
          </a:xfrm>
          <a:prstGeom prst="rect">
            <a:avLst/>
          </a:prstGeom>
          <a:noFill/>
          <a:extLst>
            <a:ext uri="{909E8E84-426E-40DD-AFC4-6F175D3DCCD1}">
              <a14:hiddenFill xmlns:a14="http://schemas.microsoft.com/office/drawing/2010/main">
                <a:solidFill>
                  <a:srgbClr val="FFFFFF"/>
                </a:solidFill>
              </a14:hiddenFill>
            </a:ext>
          </a:extLst>
        </p:spPr>
      </p:pic>
      <p:sp>
        <p:nvSpPr>
          <p:cNvPr id="1039" name="TextBox 1038">
            <a:extLst>
              <a:ext uri="{FF2B5EF4-FFF2-40B4-BE49-F238E27FC236}">
                <a16:creationId xmlns:a16="http://schemas.microsoft.com/office/drawing/2014/main" id="{7B0B761B-88BE-1027-B236-4AD7FDFAE760}"/>
              </a:ext>
            </a:extLst>
          </p:cNvPr>
          <p:cNvSpPr txBox="1"/>
          <p:nvPr/>
        </p:nvSpPr>
        <p:spPr>
          <a:xfrm>
            <a:off x="2736447" y="5061598"/>
            <a:ext cx="1504504" cy="738664"/>
          </a:xfrm>
          <a:prstGeom prst="rect">
            <a:avLst/>
          </a:prstGeom>
          <a:noFill/>
        </p:spPr>
        <p:txBody>
          <a:bodyPr wrap="square" rtlCol="0">
            <a:spAutoFit/>
          </a:bodyPr>
          <a:lstStyle/>
          <a:p>
            <a:r>
              <a:rPr lang="en-US" dirty="0"/>
              <a:t>NEM Solar Microgrid System</a:t>
            </a:r>
          </a:p>
        </p:txBody>
      </p:sp>
      <p:sp>
        <p:nvSpPr>
          <p:cNvPr id="1041" name="TextBox 1040">
            <a:extLst>
              <a:ext uri="{FF2B5EF4-FFF2-40B4-BE49-F238E27FC236}">
                <a16:creationId xmlns:a16="http://schemas.microsoft.com/office/drawing/2014/main" id="{40A20BD9-F791-F283-3959-8E8AF434A5AD}"/>
              </a:ext>
            </a:extLst>
          </p:cNvPr>
          <p:cNvSpPr txBox="1"/>
          <p:nvPr/>
        </p:nvSpPr>
        <p:spPr>
          <a:xfrm>
            <a:off x="2660291" y="3448376"/>
            <a:ext cx="1738162" cy="307777"/>
          </a:xfrm>
          <a:prstGeom prst="rect">
            <a:avLst/>
          </a:prstGeom>
          <a:noFill/>
        </p:spPr>
        <p:txBody>
          <a:bodyPr wrap="square" rtlCol="0">
            <a:spAutoFit/>
          </a:bodyPr>
          <a:lstStyle/>
          <a:p>
            <a:r>
              <a:rPr lang="en-US" dirty="0"/>
              <a:t>Customer Meter</a:t>
            </a:r>
          </a:p>
        </p:txBody>
      </p:sp>
      <p:pic>
        <p:nvPicPr>
          <p:cNvPr id="1043" name="Picture 2" descr="Solar cell ">
            <a:extLst>
              <a:ext uri="{FF2B5EF4-FFF2-40B4-BE49-F238E27FC236}">
                <a16:creationId xmlns:a16="http://schemas.microsoft.com/office/drawing/2014/main" id="{1553D0E9-B3A8-05F0-20FB-EEC08C8E6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566" y="5071554"/>
            <a:ext cx="602850" cy="60285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10" descr="Electric meter ">
            <a:extLst>
              <a:ext uri="{FF2B5EF4-FFF2-40B4-BE49-F238E27FC236}">
                <a16:creationId xmlns:a16="http://schemas.microsoft.com/office/drawing/2014/main" id="{8BDE8625-78F9-DE4E-7812-177F93AC2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219" y="3377929"/>
            <a:ext cx="530564" cy="530564"/>
          </a:xfrm>
          <a:prstGeom prst="rect">
            <a:avLst/>
          </a:prstGeom>
          <a:noFill/>
          <a:extLst>
            <a:ext uri="{909E8E84-426E-40DD-AFC4-6F175D3DCCD1}">
              <a14:hiddenFill xmlns:a14="http://schemas.microsoft.com/office/drawing/2010/main">
                <a:solidFill>
                  <a:srgbClr val="FFFFFF"/>
                </a:solidFill>
              </a14:hiddenFill>
            </a:ext>
          </a:extLst>
        </p:spPr>
      </p:pic>
      <p:cxnSp>
        <p:nvCxnSpPr>
          <p:cNvPr id="1048" name="Straight Arrow Connector 1047">
            <a:extLst>
              <a:ext uri="{FF2B5EF4-FFF2-40B4-BE49-F238E27FC236}">
                <a16:creationId xmlns:a16="http://schemas.microsoft.com/office/drawing/2014/main" id="{A08162CC-7254-FD5D-1FF0-E2675C5AA34F}"/>
              </a:ext>
            </a:extLst>
          </p:cNvPr>
          <p:cNvCxnSpPr/>
          <p:nvPr/>
        </p:nvCxnSpPr>
        <p:spPr>
          <a:xfrm flipV="1">
            <a:off x="2362365" y="2281496"/>
            <a:ext cx="0" cy="957815"/>
          </a:xfrm>
          <a:prstGeom prst="straightConnector1">
            <a:avLst/>
          </a:prstGeom>
          <a:ln w="28575">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049" name="Straight Arrow Connector 1048">
            <a:extLst>
              <a:ext uri="{FF2B5EF4-FFF2-40B4-BE49-F238E27FC236}">
                <a16:creationId xmlns:a16="http://schemas.microsoft.com/office/drawing/2014/main" id="{4CA97662-3FB6-9796-3A83-883BBA35FA92}"/>
              </a:ext>
            </a:extLst>
          </p:cNvPr>
          <p:cNvCxnSpPr/>
          <p:nvPr/>
        </p:nvCxnSpPr>
        <p:spPr>
          <a:xfrm flipV="1">
            <a:off x="2360501" y="4013021"/>
            <a:ext cx="0" cy="957815"/>
          </a:xfrm>
          <a:prstGeom prst="straightConnector1">
            <a:avLst/>
          </a:prstGeom>
          <a:ln w="28575">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sp>
        <p:nvSpPr>
          <p:cNvPr id="1051" name="TextBox 1050">
            <a:extLst>
              <a:ext uri="{FF2B5EF4-FFF2-40B4-BE49-F238E27FC236}">
                <a16:creationId xmlns:a16="http://schemas.microsoft.com/office/drawing/2014/main" id="{937505C4-C964-C09E-52B0-597D9B2CF483}"/>
              </a:ext>
            </a:extLst>
          </p:cNvPr>
          <p:cNvSpPr txBox="1"/>
          <p:nvPr/>
        </p:nvSpPr>
        <p:spPr>
          <a:xfrm>
            <a:off x="7040124" y="1676798"/>
            <a:ext cx="1313234" cy="307777"/>
          </a:xfrm>
          <a:prstGeom prst="rect">
            <a:avLst/>
          </a:prstGeom>
          <a:noFill/>
        </p:spPr>
        <p:txBody>
          <a:bodyPr wrap="square" rtlCol="0">
            <a:spAutoFit/>
          </a:bodyPr>
          <a:lstStyle/>
          <a:p>
            <a:r>
              <a:rPr lang="en-US" dirty="0"/>
              <a:t>Utility Service</a:t>
            </a:r>
          </a:p>
        </p:txBody>
      </p:sp>
      <p:sp>
        <p:nvSpPr>
          <p:cNvPr id="1052" name="TextBox 1051">
            <a:extLst>
              <a:ext uri="{FF2B5EF4-FFF2-40B4-BE49-F238E27FC236}">
                <a16:creationId xmlns:a16="http://schemas.microsoft.com/office/drawing/2014/main" id="{BBE6EFAA-7ED0-C84F-B813-604AF8A28E68}"/>
              </a:ext>
            </a:extLst>
          </p:cNvPr>
          <p:cNvSpPr txBox="1"/>
          <p:nvPr/>
        </p:nvSpPr>
        <p:spPr>
          <a:xfrm>
            <a:off x="5814873" y="1083072"/>
            <a:ext cx="1806955" cy="307777"/>
          </a:xfrm>
          <a:prstGeom prst="rect">
            <a:avLst/>
          </a:prstGeom>
          <a:noFill/>
        </p:spPr>
        <p:txBody>
          <a:bodyPr wrap="square" rtlCol="0">
            <a:spAutoFit/>
          </a:bodyPr>
          <a:lstStyle/>
          <a:p>
            <a:pPr algn="ctr"/>
            <a:r>
              <a:rPr lang="en-US" u="sng" dirty="0"/>
              <a:t>VNEM Configuration </a:t>
            </a:r>
          </a:p>
        </p:txBody>
      </p:sp>
      <p:pic>
        <p:nvPicPr>
          <p:cNvPr id="1053" name="Picture 2" descr="Power pole ">
            <a:extLst>
              <a:ext uri="{FF2B5EF4-FFF2-40B4-BE49-F238E27FC236}">
                <a16:creationId xmlns:a16="http://schemas.microsoft.com/office/drawing/2014/main" id="{0F01DB31-704D-7BA2-D285-D308ADBB0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7323" y="1567975"/>
            <a:ext cx="602850" cy="602850"/>
          </a:xfrm>
          <a:prstGeom prst="rect">
            <a:avLst/>
          </a:prstGeom>
          <a:noFill/>
          <a:extLst>
            <a:ext uri="{909E8E84-426E-40DD-AFC4-6F175D3DCCD1}">
              <a14:hiddenFill xmlns:a14="http://schemas.microsoft.com/office/drawing/2010/main">
                <a:solidFill>
                  <a:srgbClr val="FFFFFF"/>
                </a:solidFill>
              </a14:hiddenFill>
            </a:ext>
          </a:extLst>
        </p:spPr>
      </p:pic>
      <p:cxnSp>
        <p:nvCxnSpPr>
          <p:cNvPr id="1058" name="Straight Arrow Connector 1057">
            <a:extLst>
              <a:ext uri="{FF2B5EF4-FFF2-40B4-BE49-F238E27FC236}">
                <a16:creationId xmlns:a16="http://schemas.microsoft.com/office/drawing/2014/main" id="{3733CD58-9AEE-0760-B8EB-958DA8BBE966}"/>
              </a:ext>
            </a:extLst>
          </p:cNvPr>
          <p:cNvCxnSpPr/>
          <p:nvPr/>
        </p:nvCxnSpPr>
        <p:spPr>
          <a:xfrm flipV="1">
            <a:off x="6658748" y="2281496"/>
            <a:ext cx="0" cy="957815"/>
          </a:xfrm>
          <a:prstGeom prst="straightConnector1">
            <a:avLst/>
          </a:prstGeom>
          <a:ln w="28575">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pic>
        <p:nvPicPr>
          <p:cNvPr id="1061" name="Picture 2" descr="Solar cell ">
            <a:extLst>
              <a:ext uri="{FF2B5EF4-FFF2-40B4-BE49-F238E27FC236}">
                <a16:creationId xmlns:a16="http://schemas.microsoft.com/office/drawing/2014/main" id="{98691390-9A14-2BB0-86E6-AD7CFF58AE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323" y="3280172"/>
            <a:ext cx="602850" cy="602850"/>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10" descr="Electric meter ">
            <a:extLst>
              <a:ext uri="{FF2B5EF4-FFF2-40B4-BE49-F238E27FC236}">
                <a16:creationId xmlns:a16="http://schemas.microsoft.com/office/drawing/2014/main" id="{1BA346A9-EBF9-EEFF-2B4A-560F19DF27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227" y="5105374"/>
            <a:ext cx="265278" cy="2652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heck ">
            <a:extLst>
              <a:ext uri="{FF2B5EF4-FFF2-40B4-BE49-F238E27FC236}">
                <a16:creationId xmlns:a16="http://schemas.microsoft.com/office/drawing/2014/main" id="{0182EF90-F705-DE52-0B2D-DD554C80AA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1113" y="4248038"/>
            <a:ext cx="518232" cy="51823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ancel">
            <a:extLst>
              <a:ext uri="{FF2B5EF4-FFF2-40B4-BE49-F238E27FC236}">
                <a16:creationId xmlns:a16="http://schemas.microsoft.com/office/drawing/2014/main" id="{D7B7C577-9C8D-C1DC-F648-A3E557FF89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1160" y="2511235"/>
            <a:ext cx="518232" cy="5182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ancel">
            <a:extLst>
              <a:ext uri="{FF2B5EF4-FFF2-40B4-BE49-F238E27FC236}">
                <a16:creationId xmlns:a16="http://schemas.microsoft.com/office/drawing/2014/main" id="{B442DB7A-9B6D-EE6B-1533-351E0B796D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7768" y="4244120"/>
            <a:ext cx="518232" cy="51823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Office building ">
            <a:extLst>
              <a:ext uri="{FF2B5EF4-FFF2-40B4-BE49-F238E27FC236}">
                <a16:creationId xmlns:a16="http://schemas.microsoft.com/office/drawing/2014/main" id="{A0724F42-9ED2-FB8C-35FE-DFB3E58EDB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5205" y="3331831"/>
            <a:ext cx="622760" cy="6227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Office building ">
            <a:extLst>
              <a:ext uri="{FF2B5EF4-FFF2-40B4-BE49-F238E27FC236}">
                <a16:creationId xmlns:a16="http://schemas.microsoft.com/office/drawing/2014/main" id="{DF252FB7-C8CC-1D9F-7A76-DFD297B4AA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0689" y="5061598"/>
            <a:ext cx="622760" cy="6227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6D4F0C2-9A4D-7EAD-BB50-2D8D0C75B749}"/>
              </a:ext>
            </a:extLst>
          </p:cNvPr>
          <p:cNvSpPr txBox="1"/>
          <p:nvPr/>
        </p:nvSpPr>
        <p:spPr>
          <a:xfrm>
            <a:off x="2675416" y="2576169"/>
            <a:ext cx="1154139" cy="307777"/>
          </a:xfrm>
          <a:prstGeom prst="rect">
            <a:avLst/>
          </a:prstGeom>
          <a:noFill/>
        </p:spPr>
        <p:txBody>
          <a:bodyPr wrap="square" rtlCol="0">
            <a:spAutoFit/>
          </a:bodyPr>
          <a:lstStyle/>
          <a:p>
            <a:r>
              <a:rPr lang="en-US" dirty="0"/>
              <a:t>Grid Outage</a:t>
            </a:r>
          </a:p>
        </p:txBody>
      </p:sp>
      <p:sp>
        <p:nvSpPr>
          <p:cNvPr id="13" name="TextBox 12">
            <a:extLst>
              <a:ext uri="{FF2B5EF4-FFF2-40B4-BE49-F238E27FC236}">
                <a16:creationId xmlns:a16="http://schemas.microsoft.com/office/drawing/2014/main" id="{3C3AE9A6-245E-61AA-DE25-0BF8FEBFE4BC}"/>
              </a:ext>
            </a:extLst>
          </p:cNvPr>
          <p:cNvSpPr txBox="1"/>
          <p:nvPr/>
        </p:nvSpPr>
        <p:spPr>
          <a:xfrm>
            <a:off x="7052812" y="4255633"/>
            <a:ext cx="1046849" cy="523220"/>
          </a:xfrm>
          <a:prstGeom prst="rect">
            <a:avLst/>
          </a:prstGeom>
          <a:noFill/>
        </p:spPr>
        <p:txBody>
          <a:bodyPr wrap="square" rtlCol="0">
            <a:spAutoFit/>
          </a:bodyPr>
          <a:lstStyle/>
          <a:p>
            <a:r>
              <a:rPr lang="en-US" dirty="0"/>
              <a:t>System Shutdown</a:t>
            </a:r>
          </a:p>
        </p:txBody>
      </p:sp>
      <p:sp>
        <p:nvSpPr>
          <p:cNvPr id="14" name="TextBox 13">
            <a:extLst>
              <a:ext uri="{FF2B5EF4-FFF2-40B4-BE49-F238E27FC236}">
                <a16:creationId xmlns:a16="http://schemas.microsoft.com/office/drawing/2014/main" id="{5EF82983-FBDD-EC32-E180-2244DF5C153C}"/>
              </a:ext>
            </a:extLst>
          </p:cNvPr>
          <p:cNvSpPr txBox="1"/>
          <p:nvPr/>
        </p:nvSpPr>
        <p:spPr>
          <a:xfrm>
            <a:off x="2675415" y="4241626"/>
            <a:ext cx="1154139" cy="523220"/>
          </a:xfrm>
          <a:prstGeom prst="rect">
            <a:avLst/>
          </a:prstGeom>
          <a:noFill/>
        </p:spPr>
        <p:txBody>
          <a:bodyPr wrap="square" rtlCol="0">
            <a:spAutoFit/>
          </a:bodyPr>
          <a:lstStyle/>
          <a:p>
            <a:r>
              <a:rPr lang="en-US" dirty="0"/>
              <a:t>System Operational </a:t>
            </a:r>
          </a:p>
        </p:txBody>
      </p:sp>
      <p:pic>
        <p:nvPicPr>
          <p:cNvPr id="15" name="Picture 8" descr="Cancel">
            <a:extLst>
              <a:ext uri="{FF2B5EF4-FFF2-40B4-BE49-F238E27FC236}">
                <a16:creationId xmlns:a16="http://schemas.microsoft.com/office/drawing/2014/main" id="{01E70A46-6193-4645-38C4-3F3B294B2E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0456" y="2510625"/>
            <a:ext cx="518232" cy="5182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E657D3B-84A4-FAE1-2BAB-5A08CC4CB0ED}"/>
              </a:ext>
            </a:extLst>
          </p:cNvPr>
          <p:cNvSpPr txBox="1"/>
          <p:nvPr/>
        </p:nvSpPr>
        <p:spPr>
          <a:xfrm>
            <a:off x="7052812" y="2604544"/>
            <a:ext cx="1154139" cy="307777"/>
          </a:xfrm>
          <a:prstGeom prst="rect">
            <a:avLst/>
          </a:prstGeom>
          <a:noFill/>
        </p:spPr>
        <p:txBody>
          <a:bodyPr wrap="square" rtlCol="0">
            <a:spAutoFit/>
          </a:bodyPr>
          <a:lstStyle/>
          <a:p>
            <a:r>
              <a:rPr lang="en-US" dirty="0"/>
              <a:t>Grid Outage</a:t>
            </a:r>
          </a:p>
        </p:txBody>
      </p:sp>
      <p:pic>
        <p:nvPicPr>
          <p:cNvPr id="3" name="Picture 10" descr="Electric meter ">
            <a:extLst>
              <a:ext uri="{FF2B5EF4-FFF2-40B4-BE49-F238E27FC236}">
                <a16:creationId xmlns:a16="http://schemas.microsoft.com/office/drawing/2014/main" id="{D676BE78-F171-F41B-0D9F-54DFF6B9EF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0036" y="5105374"/>
            <a:ext cx="265278" cy="2652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Electric meter ">
            <a:extLst>
              <a:ext uri="{FF2B5EF4-FFF2-40B4-BE49-F238E27FC236}">
                <a16:creationId xmlns:a16="http://schemas.microsoft.com/office/drawing/2014/main" id="{E9BD90F1-0455-EF67-D1EA-A972100A81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1042" y="5379680"/>
            <a:ext cx="265278" cy="2652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Electric meter ">
            <a:extLst>
              <a:ext uri="{FF2B5EF4-FFF2-40B4-BE49-F238E27FC236}">
                <a16:creationId xmlns:a16="http://schemas.microsoft.com/office/drawing/2014/main" id="{E0164BDD-4D53-5B8F-B159-8EB91CA512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4917" y="5379680"/>
            <a:ext cx="265278" cy="2652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E0D82BE-3414-D28B-17D7-9223E2B314D4}"/>
              </a:ext>
            </a:extLst>
          </p:cNvPr>
          <p:cNvSpPr txBox="1"/>
          <p:nvPr/>
        </p:nvSpPr>
        <p:spPr>
          <a:xfrm>
            <a:off x="7044917" y="5109042"/>
            <a:ext cx="1000486" cy="523220"/>
          </a:xfrm>
          <a:prstGeom prst="rect">
            <a:avLst/>
          </a:prstGeom>
          <a:noFill/>
        </p:spPr>
        <p:txBody>
          <a:bodyPr wrap="square" rtlCol="0">
            <a:spAutoFit/>
          </a:bodyPr>
          <a:lstStyle/>
          <a:p>
            <a:r>
              <a:rPr lang="en-US" dirty="0"/>
              <a:t>Customer Meters</a:t>
            </a:r>
          </a:p>
        </p:txBody>
      </p:sp>
      <p:sp>
        <p:nvSpPr>
          <p:cNvPr id="7" name="TextBox 6">
            <a:extLst>
              <a:ext uri="{FF2B5EF4-FFF2-40B4-BE49-F238E27FC236}">
                <a16:creationId xmlns:a16="http://schemas.microsoft.com/office/drawing/2014/main" id="{A0937EEE-2C2A-94AE-E811-C671629BEB3C}"/>
              </a:ext>
            </a:extLst>
          </p:cNvPr>
          <p:cNvSpPr txBox="1"/>
          <p:nvPr/>
        </p:nvSpPr>
        <p:spPr>
          <a:xfrm>
            <a:off x="7040124" y="3340654"/>
            <a:ext cx="1189473" cy="523220"/>
          </a:xfrm>
          <a:prstGeom prst="rect">
            <a:avLst/>
          </a:prstGeom>
          <a:noFill/>
        </p:spPr>
        <p:txBody>
          <a:bodyPr wrap="square" rtlCol="0">
            <a:spAutoFit/>
          </a:bodyPr>
          <a:lstStyle/>
          <a:p>
            <a:r>
              <a:rPr lang="en-US" dirty="0"/>
              <a:t>VNEM Solar System</a:t>
            </a:r>
          </a:p>
        </p:txBody>
      </p:sp>
      <p:sp>
        <p:nvSpPr>
          <p:cNvPr id="10" name="Rectangle 9">
            <a:extLst>
              <a:ext uri="{FF2B5EF4-FFF2-40B4-BE49-F238E27FC236}">
                <a16:creationId xmlns:a16="http://schemas.microsoft.com/office/drawing/2014/main" id="{D2FDCFB1-7A88-EFCC-8C82-F19AECA7C9CE}"/>
              </a:ext>
            </a:extLst>
          </p:cNvPr>
          <p:cNvSpPr/>
          <p:nvPr/>
        </p:nvSpPr>
        <p:spPr>
          <a:xfrm>
            <a:off x="6827188" y="3608691"/>
            <a:ext cx="212936" cy="307028"/>
          </a:xfrm>
          <a:prstGeom prst="rect">
            <a:avLst/>
          </a:prstGeom>
          <a:solidFill>
            <a:srgbClr val="F2F2F2"/>
          </a:solidFill>
          <a:ln w="3175">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277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18F02-6CD0-3154-9DD2-2AF4DAEE56B4}"/>
              </a:ext>
            </a:extLst>
          </p:cNvPr>
          <p:cNvSpPr>
            <a:spLocks noGrp="1"/>
          </p:cNvSpPr>
          <p:nvPr>
            <p:ph type="title"/>
          </p:nvPr>
        </p:nvSpPr>
        <p:spPr/>
        <p:txBody>
          <a:bodyPr>
            <a:normAutofit/>
          </a:bodyPr>
          <a:lstStyle/>
          <a:p>
            <a:r>
              <a:rPr lang="en-US" sz="2000" dirty="0"/>
              <a:t>Residential units must be individually metered (no master metering) </a:t>
            </a:r>
            <a:r>
              <a:rPr lang="en-US" sz="2000" i="1" dirty="0"/>
              <a:t>- </a:t>
            </a:r>
            <a:r>
              <a:rPr lang="en-US" sz="1600" i="1" dirty="0"/>
              <a:t>issues preventing resilience at MUH facilities</a:t>
            </a:r>
          </a:p>
        </p:txBody>
      </p:sp>
      <p:sp>
        <p:nvSpPr>
          <p:cNvPr id="3" name="Text Placeholder 2">
            <a:extLst>
              <a:ext uri="{FF2B5EF4-FFF2-40B4-BE49-F238E27FC236}">
                <a16:creationId xmlns:a16="http://schemas.microsoft.com/office/drawing/2014/main" id="{3D86F3E4-FACE-6CAE-E6F7-6EACC8FD7ADE}"/>
              </a:ext>
            </a:extLst>
          </p:cNvPr>
          <p:cNvSpPr>
            <a:spLocks noGrp="1"/>
          </p:cNvSpPr>
          <p:nvPr>
            <p:ph type="body" idx="1"/>
          </p:nvPr>
        </p:nvSpPr>
        <p:spPr>
          <a:xfrm>
            <a:off x="-74989" y="844296"/>
            <a:ext cx="4646989" cy="5666232"/>
          </a:xfrm>
        </p:spPr>
        <p:txBody>
          <a:bodyPr>
            <a:noAutofit/>
          </a:bodyPr>
          <a:lstStyle/>
          <a:p>
            <a:pPr rtl="0" fontAlgn="base">
              <a:spcBef>
                <a:spcPts val="0"/>
              </a:spcBef>
              <a:spcAft>
                <a:spcPts val="0"/>
              </a:spcAft>
              <a:buSzPct val="150000"/>
              <a:buFont typeface="Arial" panose="020B0604020202020204" pitchFamily="34" charset="0"/>
              <a:buChar char="•"/>
            </a:pPr>
            <a:r>
              <a:rPr lang="en-US" sz="1600" b="0" i="0" u="none" strike="noStrike" dirty="0">
                <a:solidFill>
                  <a:srgbClr val="000000"/>
                </a:solidFill>
                <a:effectLst/>
                <a:latin typeface="Arial" panose="020B0604020202020204" pitchFamily="34" charset="0"/>
              </a:rPr>
              <a:t>Residential units must be </a:t>
            </a:r>
            <a:r>
              <a:rPr lang="en-US" sz="1600" b="1" i="0" u="sng" strike="noStrike" dirty="0">
                <a:solidFill>
                  <a:srgbClr val="000000"/>
                </a:solidFill>
                <a:effectLst/>
                <a:latin typeface="Arial" panose="020B0604020202020204" pitchFamily="34" charset="0"/>
              </a:rPr>
              <a:t>individually metered</a:t>
            </a:r>
            <a:r>
              <a:rPr lang="en-US" sz="1600" b="1" i="0" u="none" strike="noStrike" dirty="0">
                <a:solidFill>
                  <a:srgbClr val="000000"/>
                </a:solidFill>
                <a:effectLst/>
                <a:latin typeface="Arial" panose="020B0604020202020204" pitchFamily="34" charset="0"/>
              </a:rPr>
              <a:t> </a:t>
            </a:r>
            <a:r>
              <a:rPr lang="en-US" sz="1600" b="0" i="0" u="none" strike="noStrike" dirty="0">
                <a:solidFill>
                  <a:srgbClr val="000000"/>
                </a:solidFill>
                <a:effectLst/>
                <a:latin typeface="Arial" panose="020B0604020202020204" pitchFamily="34" charset="0"/>
              </a:rPr>
              <a:t>for electrical service, in compliance with a 1981 California law that prohibits residential </a:t>
            </a:r>
            <a:r>
              <a:rPr lang="en-US" sz="1600" dirty="0">
                <a:solidFill>
                  <a:srgbClr val="000000"/>
                </a:solidFill>
                <a:latin typeface="Arial" panose="020B0604020202020204" pitchFamily="34" charset="0"/>
              </a:rPr>
              <a:t>m</a:t>
            </a:r>
            <a:r>
              <a:rPr lang="en-US" sz="1600" b="0" i="0" u="none" strike="noStrike" dirty="0">
                <a:solidFill>
                  <a:srgbClr val="000000"/>
                </a:solidFill>
                <a:effectLst/>
                <a:latin typeface="Arial" panose="020B0604020202020204" pitchFamily="34" charset="0"/>
              </a:rPr>
              <a:t>aster </a:t>
            </a:r>
            <a:r>
              <a:rPr lang="en-US" sz="1600" dirty="0">
                <a:solidFill>
                  <a:srgbClr val="000000"/>
                </a:solidFill>
                <a:latin typeface="Arial" panose="020B0604020202020204" pitchFamily="34" charset="0"/>
              </a:rPr>
              <a:t>m</a:t>
            </a:r>
            <a:r>
              <a:rPr lang="en-US" sz="1600" b="0" i="0" u="none" strike="noStrike" dirty="0">
                <a:solidFill>
                  <a:srgbClr val="000000"/>
                </a:solidFill>
                <a:effectLst/>
                <a:latin typeface="Arial" panose="020B0604020202020204" pitchFamily="34" charset="0"/>
              </a:rPr>
              <a:t>etering (</a:t>
            </a:r>
            <a:r>
              <a:rPr lang="en-US" sz="1600" b="0" i="0" u="sng" strike="noStrike" dirty="0">
                <a:solidFill>
                  <a:srgbClr val="000000"/>
                </a:solidFill>
                <a:effectLst/>
                <a:latin typeface="Arial" panose="020B0604020202020204" pitchFamily="34" charset="0"/>
              </a:rPr>
              <a:t>PUC </a:t>
            </a:r>
            <a:r>
              <a:rPr lang="en-US" sz="1600" b="0" i="0" u="sng" dirty="0">
                <a:solidFill>
                  <a:schemeClr val="bg2"/>
                </a:solidFill>
                <a:effectLst/>
                <a:latin typeface="+mj-lt"/>
              </a:rPr>
              <a:t>§</a:t>
            </a:r>
            <a:r>
              <a:rPr lang="en-US" sz="1600" b="0" i="0" u="sng" strike="noStrike" dirty="0">
                <a:solidFill>
                  <a:srgbClr val="000000"/>
                </a:solidFill>
                <a:effectLst/>
                <a:latin typeface="Arial" panose="020B0604020202020204" pitchFamily="34" charset="0"/>
              </a:rPr>
              <a:t> 780.5</a:t>
            </a:r>
            <a:r>
              <a:rPr lang="en-US" sz="1600" b="0" i="0" u="none" strike="noStrike" dirty="0">
                <a:solidFill>
                  <a:srgbClr val="000000"/>
                </a:solidFill>
                <a:effectLst/>
                <a:latin typeface="Arial" panose="020B0604020202020204" pitchFamily="34" charset="0"/>
              </a:rPr>
              <a:t>). </a:t>
            </a:r>
            <a:endParaRPr lang="en-US" sz="1600" dirty="0">
              <a:solidFill>
                <a:srgbClr val="000000"/>
              </a:solidFill>
              <a:latin typeface="Arial" panose="020B0604020202020204" pitchFamily="34" charset="0"/>
            </a:endParaRPr>
          </a:p>
          <a:p>
            <a:pPr lvl="1" fontAlgn="base">
              <a:spcBef>
                <a:spcPts val="0"/>
              </a:spcBef>
              <a:buSzPct val="150000"/>
              <a:buFont typeface="Arial" panose="020B0604020202020204" pitchFamily="34" charset="0"/>
              <a:buChar char="•"/>
            </a:pPr>
            <a:r>
              <a:rPr lang="en-US" sz="1600" b="0" i="0" u="none" strike="noStrike" dirty="0">
                <a:solidFill>
                  <a:srgbClr val="000000"/>
                </a:solidFill>
                <a:effectLst/>
                <a:latin typeface="Arial" panose="020B0604020202020204" pitchFamily="34" charset="0"/>
              </a:rPr>
              <a:t>Commercial units can be master </a:t>
            </a:r>
            <a:r>
              <a:rPr lang="en-US" sz="1600" dirty="0">
                <a:solidFill>
                  <a:srgbClr val="000000"/>
                </a:solidFill>
                <a:latin typeface="Arial" panose="020B0604020202020204" pitchFamily="34" charset="0"/>
              </a:rPr>
              <a:t>m</a:t>
            </a:r>
            <a:r>
              <a:rPr lang="en-US" sz="1600" b="0" i="0" u="none" strike="noStrike" dirty="0">
                <a:solidFill>
                  <a:srgbClr val="000000"/>
                </a:solidFill>
                <a:effectLst/>
                <a:latin typeface="Arial" panose="020B0604020202020204" pitchFamily="34" charset="0"/>
              </a:rPr>
              <a:t>etered, if proper exemptions are met.</a:t>
            </a:r>
          </a:p>
          <a:p>
            <a:pPr lvl="1" fontAlgn="base">
              <a:spcBef>
                <a:spcPts val="0"/>
              </a:spcBef>
              <a:buSzPct val="150000"/>
              <a:buFont typeface="Arial" panose="020B0604020202020204" pitchFamily="34" charset="0"/>
              <a:buChar char="•"/>
            </a:pPr>
            <a:r>
              <a:rPr lang="en-US" sz="1600" b="0" i="1" u="none" strike="noStrike" dirty="0">
                <a:solidFill>
                  <a:srgbClr val="000000"/>
                </a:solidFill>
                <a:effectLst/>
                <a:highlight>
                  <a:srgbClr val="C0C0C0"/>
                </a:highlight>
                <a:latin typeface="Arial" panose="020B0604020202020204" pitchFamily="34" charset="0"/>
              </a:rPr>
              <a:t>Mixed-use facilities must meet the exemptions for both commercial and residential master metering.</a:t>
            </a:r>
          </a:p>
          <a:p>
            <a:pPr rtl="0" fontAlgn="base">
              <a:spcBef>
                <a:spcPts val="0"/>
              </a:spcBef>
              <a:spcAft>
                <a:spcPts val="0"/>
              </a:spcAft>
              <a:buSzPct val="150000"/>
              <a:buFont typeface="Arial" panose="020B0604020202020204" pitchFamily="34" charset="0"/>
              <a:buChar char="•"/>
            </a:pPr>
            <a:r>
              <a:rPr lang="en-US" sz="1600" b="0" i="0" u="sng" strike="noStrike" dirty="0">
                <a:solidFill>
                  <a:srgbClr val="000000"/>
                </a:solidFill>
                <a:effectLst/>
                <a:latin typeface="Arial" panose="020B0604020202020204" pitchFamily="34" charset="0"/>
              </a:rPr>
              <a:t>As a result, there are two ways to achieve resilience, neither of which is ideal:</a:t>
            </a:r>
            <a:endParaRPr lang="en-US" sz="1600" u="sng" dirty="0">
              <a:solidFill>
                <a:srgbClr val="000000"/>
              </a:solidFill>
              <a:latin typeface="Arial" panose="020B0604020202020204" pitchFamily="34" charset="0"/>
            </a:endParaRPr>
          </a:p>
          <a:p>
            <a:pPr marL="825500" lvl="1" indent="-342900" fontAlgn="base">
              <a:spcBef>
                <a:spcPts val="0"/>
              </a:spcBef>
              <a:buSzPct val="100000"/>
              <a:buFont typeface="+mj-lt"/>
              <a:buAutoNum type="arabicPeriod"/>
            </a:pPr>
            <a:r>
              <a:rPr lang="en-US" sz="1500" b="0" i="0" u="none" strike="noStrike" dirty="0">
                <a:solidFill>
                  <a:srgbClr val="000000"/>
                </a:solidFill>
                <a:effectLst/>
                <a:latin typeface="Arial" panose="020B0604020202020204" pitchFamily="34" charset="0"/>
              </a:rPr>
              <a:t>PG&amp;E’s Community Microgrid Enablement Tariff (CMET) allows for islanding on the utility side of the grid, which adds complications.</a:t>
            </a:r>
          </a:p>
          <a:p>
            <a:pPr marL="1143000" lvl="2" indent="-228600" rtl="0" fontAlgn="base">
              <a:spcBef>
                <a:spcPts val="0"/>
              </a:spcBef>
              <a:spcAft>
                <a:spcPts val="0"/>
              </a:spcAft>
              <a:buFont typeface="Arial" panose="020B0604020202020204" pitchFamily="34" charset="0"/>
              <a:buChar char="•"/>
            </a:pPr>
            <a:r>
              <a:rPr lang="en-US" sz="1500" b="0" i="0" u="none" strike="noStrike" dirty="0">
                <a:solidFill>
                  <a:srgbClr val="000000"/>
                </a:solidFill>
                <a:effectLst/>
                <a:latin typeface="Arial" panose="020B0604020202020204" pitchFamily="34" charset="0"/>
              </a:rPr>
              <a:t>The CMET only applies to PG&amp;E and only 1 of </a:t>
            </a:r>
            <a:r>
              <a:rPr lang="en-US" sz="1500" dirty="0">
                <a:solidFill>
                  <a:srgbClr val="000000"/>
                </a:solidFill>
                <a:latin typeface="Arial" panose="020B0604020202020204" pitchFamily="34" charset="0"/>
              </a:rPr>
              <a:t>32</a:t>
            </a:r>
            <a:r>
              <a:rPr lang="en-US" sz="1500" b="0" i="0" u="none" strike="noStrike" dirty="0">
                <a:solidFill>
                  <a:srgbClr val="000000"/>
                </a:solidFill>
                <a:effectLst/>
                <a:latin typeface="Arial" panose="020B0604020202020204" pitchFamily="34" charset="0"/>
              </a:rPr>
              <a:t> projects has been completed in three years.</a:t>
            </a:r>
          </a:p>
          <a:p>
            <a:pPr marL="825500" lvl="1" indent="-342900">
              <a:buSzPct val="100000"/>
              <a:buFont typeface="+mj-lt"/>
              <a:buAutoNum type="arabicPeriod"/>
            </a:pPr>
            <a:r>
              <a:rPr lang="en-US" sz="1500" b="0" i="0" u="none" strike="noStrike" dirty="0">
                <a:solidFill>
                  <a:srgbClr val="000000"/>
                </a:solidFill>
                <a:effectLst/>
                <a:latin typeface="Arial" panose="020B0604020202020204" pitchFamily="34" charset="0"/>
              </a:rPr>
              <a:t>Behind-the-meter (BTM) microgrids at </a:t>
            </a:r>
            <a:r>
              <a:rPr lang="en-US" sz="1500" b="1" i="0" u="none" strike="noStrike" dirty="0">
                <a:solidFill>
                  <a:srgbClr val="000000"/>
                </a:solidFill>
                <a:effectLst/>
                <a:latin typeface="Arial" panose="020B0604020202020204" pitchFamily="34" charset="0"/>
              </a:rPr>
              <a:t>every</a:t>
            </a:r>
            <a:r>
              <a:rPr lang="en-US" sz="1500" b="0" i="0" u="none" strike="noStrike" dirty="0">
                <a:solidFill>
                  <a:srgbClr val="000000"/>
                </a:solidFill>
                <a:effectLst/>
                <a:latin typeface="Arial" panose="020B0604020202020204" pitchFamily="34" charset="0"/>
              </a:rPr>
              <a:t> residential meter (requiring solar, storage, load management, and microgrid controls), which loses economies of scale.</a:t>
            </a:r>
            <a:endParaRPr lang="en-US" sz="1500" dirty="0"/>
          </a:p>
        </p:txBody>
      </p:sp>
      <p:pic>
        <p:nvPicPr>
          <p:cNvPr id="5" name="Picture 4">
            <a:extLst>
              <a:ext uri="{FF2B5EF4-FFF2-40B4-BE49-F238E27FC236}">
                <a16:creationId xmlns:a16="http://schemas.microsoft.com/office/drawing/2014/main" id="{D7D72019-09AB-BB17-AC90-730DEB7B6E0A}"/>
              </a:ext>
            </a:extLst>
          </p:cNvPr>
          <p:cNvPicPr>
            <a:picLocks noChangeAspect="1"/>
          </p:cNvPicPr>
          <p:nvPr/>
        </p:nvPicPr>
        <p:blipFill>
          <a:blip r:embed="rId2"/>
          <a:stretch>
            <a:fillRect/>
          </a:stretch>
        </p:blipFill>
        <p:spPr>
          <a:xfrm>
            <a:off x="4416552" y="1330452"/>
            <a:ext cx="4646989" cy="4023360"/>
          </a:xfrm>
          <a:prstGeom prst="rect">
            <a:avLst/>
          </a:prstGeom>
        </p:spPr>
      </p:pic>
      <p:sp>
        <p:nvSpPr>
          <p:cNvPr id="4" name="TextBox 3">
            <a:extLst>
              <a:ext uri="{FF2B5EF4-FFF2-40B4-BE49-F238E27FC236}">
                <a16:creationId xmlns:a16="http://schemas.microsoft.com/office/drawing/2014/main" id="{5658A924-F5CB-FB54-2FAC-D2E9D9BFE3BB}"/>
              </a:ext>
            </a:extLst>
          </p:cNvPr>
          <p:cNvSpPr txBox="1"/>
          <p:nvPr/>
        </p:nvSpPr>
        <p:spPr>
          <a:xfrm>
            <a:off x="5330952" y="5394960"/>
            <a:ext cx="3666744" cy="276999"/>
          </a:xfrm>
          <a:prstGeom prst="rect">
            <a:avLst/>
          </a:prstGeom>
          <a:noFill/>
        </p:spPr>
        <p:txBody>
          <a:bodyPr wrap="square" rtlCol="0">
            <a:spAutoFit/>
          </a:bodyPr>
          <a:lstStyle/>
          <a:p>
            <a:pPr algn="ctr"/>
            <a:r>
              <a:rPr lang="en-US" sz="1200" i="1" dirty="0"/>
              <a:t>Behind-the-meter microgrids at MUH facility</a:t>
            </a:r>
          </a:p>
        </p:txBody>
      </p:sp>
    </p:spTree>
    <p:extLst>
      <p:ext uri="{BB962C8B-B14F-4D97-AF65-F5344CB8AC3E}">
        <p14:creationId xmlns:p14="http://schemas.microsoft.com/office/powerpoint/2010/main" val="2264305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FB45-6233-D4DF-3205-B43AC837AB02}"/>
              </a:ext>
            </a:extLst>
          </p:cNvPr>
          <p:cNvSpPr>
            <a:spLocks noGrp="1"/>
          </p:cNvSpPr>
          <p:nvPr>
            <p:ph type="title"/>
          </p:nvPr>
        </p:nvSpPr>
        <p:spPr/>
        <p:txBody>
          <a:bodyPr/>
          <a:lstStyle/>
          <a:p>
            <a:r>
              <a:rPr lang="en-US" dirty="0"/>
              <a:t>Microgrid Definitions</a:t>
            </a:r>
          </a:p>
        </p:txBody>
      </p:sp>
      <p:sp>
        <p:nvSpPr>
          <p:cNvPr id="3" name="Text Placeholder 2">
            <a:extLst>
              <a:ext uri="{FF2B5EF4-FFF2-40B4-BE49-F238E27FC236}">
                <a16:creationId xmlns:a16="http://schemas.microsoft.com/office/drawing/2014/main" id="{6821435E-82ED-F6C4-8B19-5100524CD1A6}"/>
              </a:ext>
            </a:extLst>
          </p:cNvPr>
          <p:cNvSpPr>
            <a:spLocks noGrp="1"/>
          </p:cNvSpPr>
          <p:nvPr>
            <p:ph type="body" idx="1"/>
          </p:nvPr>
        </p:nvSpPr>
        <p:spPr>
          <a:xfrm>
            <a:off x="0" y="761999"/>
            <a:ext cx="9144000" cy="5726935"/>
          </a:xfrm>
        </p:spPr>
        <p:txBody>
          <a:bodyPr>
            <a:normAutofit fontScale="55000" lnSpcReduction="20000"/>
          </a:bodyPr>
          <a:lstStyle/>
          <a:p>
            <a:pPr marL="25400" indent="0">
              <a:buNone/>
            </a:pPr>
            <a:r>
              <a:rPr lang="en-US" u="sng" dirty="0">
                <a:solidFill>
                  <a:schemeClr val="tx1"/>
                </a:solidFill>
              </a:rPr>
              <a:t>Solar Microgrids:</a:t>
            </a:r>
            <a:r>
              <a:rPr lang="en-US" dirty="0">
                <a:solidFill>
                  <a:schemeClr val="tx1"/>
                </a:solidFill>
              </a:rPr>
              <a:t> Solar, storage, and microgrid controls for a single meter facility (such as a single-family home or police station.</a:t>
            </a:r>
          </a:p>
          <a:p>
            <a:pPr lvl="1"/>
            <a:r>
              <a:rPr lang="en-US" dirty="0">
                <a:solidFill>
                  <a:schemeClr val="tx1"/>
                </a:solidFill>
              </a:rPr>
              <a:t>The process for deploying Solar Microgrids is simplified and cost-effective.</a:t>
            </a:r>
          </a:p>
          <a:p>
            <a:pPr lvl="1"/>
            <a:r>
              <a:rPr lang="en-US" dirty="0">
                <a:solidFill>
                  <a:schemeClr val="tx1"/>
                </a:solidFill>
              </a:rPr>
              <a:t>Simply interface with the utility and single tariff for on-site resources (usually Net Energy Metering).</a:t>
            </a:r>
          </a:p>
          <a:p>
            <a:pPr lvl="1"/>
            <a:r>
              <a:rPr lang="en-US" dirty="0">
                <a:solidFill>
                  <a:schemeClr val="tx1"/>
                </a:solidFill>
              </a:rPr>
              <a:t>Takes one year or less to deploy.</a:t>
            </a:r>
          </a:p>
          <a:p>
            <a:pPr marL="25400" indent="0">
              <a:buNone/>
            </a:pPr>
            <a:endParaRPr lang="en-US" dirty="0">
              <a:solidFill>
                <a:schemeClr val="tx1"/>
              </a:solidFill>
            </a:endParaRPr>
          </a:p>
          <a:p>
            <a:pPr marL="25400" indent="0">
              <a:buNone/>
            </a:pPr>
            <a:r>
              <a:rPr lang="en-US" u="sng" dirty="0">
                <a:solidFill>
                  <a:schemeClr val="tx1"/>
                </a:solidFill>
              </a:rPr>
              <a:t>Microgrids at MUH facilities:</a:t>
            </a:r>
            <a:r>
              <a:rPr lang="en-US" dirty="0">
                <a:solidFill>
                  <a:schemeClr val="tx1"/>
                </a:solidFill>
              </a:rPr>
              <a:t> No easy way to deploy resilience.</a:t>
            </a:r>
          </a:p>
          <a:p>
            <a:pPr lvl="1"/>
            <a:r>
              <a:rPr lang="en-US" dirty="0">
                <a:solidFill>
                  <a:schemeClr val="tx1"/>
                </a:solidFill>
              </a:rPr>
              <a:t>One interface with the utility (because there is only one property) like a Solar Microgrid, but multiple meters, like a Community Microgrid.</a:t>
            </a:r>
          </a:p>
          <a:p>
            <a:pPr lvl="1"/>
            <a:r>
              <a:rPr lang="en-US" dirty="0">
                <a:solidFill>
                  <a:schemeClr val="tx1"/>
                </a:solidFill>
              </a:rPr>
              <a:t>Cannot deploy a Solar Microgrid but a Community Microgrid has not been deployed at a MUH facility either.</a:t>
            </a:r>
          </a:p>
          <a:p>
            <a:pPr lvl="1"/>
            <a:r>
              <a:rPr lang="en-US" dirty="0">
                <a:solidFill>
                  <a:schemeClr val="tx1"/>
                </a:solidFill>
              </a:rPr>
              <a:t>The only solution is an unnecessarily long design period and costly project price tag. </a:t>
            </a:r>
          </a:p>
          <a:p>
            <a:pPr lvl="1"/>
            <a:r>
              <a:rPr lang="en-US" dirty="0">
                <a:solidFill>
                  <a:schemeClr val="tx1"/>
                </a:solidFill>
              </a:rPr>
              <a:t>This is a unique issue not being considered in the CPUC’s Microgrids proceeding.</a:t>
            </a:r>
          </a:p>
          <a:p>
            <a:pPr marL="25400" indent="0">
              <a:buNone/>
            </a:pPr>
            <a:endParaRPr lang="en-US" dirty="0">
              <a:solidFill>
                <a:schemeClr val="tx1"/>
              </a:solidFill>
            </a:endParaRPr>
          </a:p>
          <a:p>
            <a:pPr marL="25400" indent="0">
              <a:buNone/>
            </a:pPr>
            <a:r>
              <a:rPr lang="en-US" u="sng" dirty="0">
                <a:solidFill>
                  <a:schemeClr val="tx1"/>
                </a:solidFill>
              </a:rPr>
              <a:t>Community Microgrids:</a:t>
            </a:r>
            <a:r>
              <a:rPr lang="en-US" dirty="0">
                <a:solidFill>
                  <a:schemeClr val="tx1"/>
                </a:solidFill>
              </a:rPr>
              <a:t> Comprised of multiple facilities/meters, such as a neighborhood or city, and BTM and FOM resources.</a:t>
            </a:r>
          </a:p>
          <a:p>
            <a:pPr lvl="1"/>
            <a:r>
              <a:rPr lang="en-US" dirty="0">
                <a:solidFill>
                  <a:schemeClr val="tx1"/>
                </a:solidFill>
              </a:rPr>
              <a:t>Complicated process and very few Community Microgrids have been deployed in California.</a:t>
            </a:r>
          </a:p>
          <a:p>
            <a:pPr lvl="1"/>
            <a:r>
              <a:rPr lang="en-US" dirty="0">
                <a:solidFill>
                  <a:schemeClr val="tx1"/>
                </a:solidFill>
              </a:rPr>
              <a:t>Requires usage of the utility grid to island the microgrid, adding complexity and significant limitations.   </a:t>
            </a:r>
          </a:p>
          <a:p>
            <a:pPr lvl="1"/>
            <a:r>
              <a:rPr lang="en-US" dirty="0">
                <a:solidFill>
                  <a:schemeClr val="tx1"/>
                </a:solidFill>
              </a:rPr>
              <a:t>Takes 1-3 years to deploy, if everything goes correctly.</a:t>
            </a:r>
          </a:p>
          <a:p>
            <a:pPr lvl="1"/>
            <a:r>
              <a:rPr lang="en-US" dirty="0">
                <a:solidFill>
                  <a:schemeClr val="tx1"/>
                </a:solidFill>
              </a:rPr>
              <a:t>Difficult to optimize economics or resilience under existing regulatory constructs.</a:t>
            </a:r>
          </a:p>
        </p:txBody>
      </p:sp>
    </p:spTree>
    <p:extLst>
      <p:ext uri="{BB962C8B-B14F-4D97-AF65-F5344CB8AC3E}">
        <p14:creationId xmlns:p14="http://schemas.microsoft.com/office/powerpoint/2010/main" val="607502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1B0B0-409E-F9FA-54FF-4B1119468820}"/>
              </a:ext>
            </a:extLst>
          </p:cNvPr>
          <p:cNvSpPr>
            <a:spLocks noGrp="1"/>
          </p:cNvSpPr>
          <p:nvPr>
            <p:ph type="title"/>
          </p:nvPr>
        </p:nvSpPr>
        <p:spPr/>
        <p:txBody>
          <a:bodyPr>
            <a:normAutofit fontScale="90000"/>
          </a:bodyPr>
          <a:lstStyle/>
          <a:p>
            <a:r>
              <a:rPr lang="en-US" dirty="0"/>
              <a:t>The Problem: there is no good pathway for resilience for MUH facilities</a:t>
            </a:r>
          </a:p>
        </p:txBody>
      </p:sp>
      <p:sp>
        <p:nvSpPr>
          <p:cNvPr id="3" name="Text Placeholder 2">
            <a:extLst>
              <a:ext uri="{FF2B5EF4-FFF2-40B4-BE49-F238E27FC236}">
                <a16:creationId xmlns:a16="http://schemas.microsoft.com/office/drawing/2014/main" id="{37183B80-CE05-3DED-E606-ADB764E5E4A0}"/>
              </a:ext>
            </a:extLst>
          </p:cNvPr>
          <p:cNvSpPr>
            <a:spLocks noGrp="1"/>
          </p:cNvSpPr>
          <p:nvPr>
            <p:ph type="body" idx="1"/>
          </p:nvPr>
        </p:nvSpPr>
        <p:spPr>
          <a:xfrm>
            <a:off x="0" y="762001"/>
            <a:ext cx="9144000" cy="5889172"/>
          </a:xfrm>
        </p:spPr>
        <p:txBody>
          <a:bodyPr>
            <a:normAutofit fontScale="92500" lnSpcReduction="10000"/>
          </a:bodyPr>
          <a:lstStyle/>
          <a:p>
            <a:r>
              <a:rPr lang="en-US" sz="2000" dirty="0">
                <a:solidFill>
                  <a:schemeClr val="bg2"/>
                </a:solidFill>
              </a:rPr>
              <a:t>MUH facilities are often located on a single property. A single property usually means a resilience through a Solar Microgrid deployment. </a:t>
            </a:r>
          </a:p>
          <a:p>
            <a:r>
              <a:rPr lang="en-US" sz="2000" b="1" dirty="0">
                <a:solidFill>
                  <a:schemeClr val="bg2"/>
                </a:solidFill>
              </a:rPr>
              <a:t>But</a:t>
            </a:r>
            <a:r>
              <a:rPr lang="en-US" sz="2000" dirty="0">
                <a:solidFill>
                  <a:schemeClr val="bg2"/>
                </a:solidFill>
              </a:rPr>
              <a:t> there are multiple meters, so the utility requires a complicated Community Microgrid deployment.</a:t>
            </a:r>
          </a:p>
          <a:p>
            <a:r>
              <a:rPr lang="en-US" sz="2000" dirty="0">
                <a:solidFill>
                  <a:schemeClr val="bg2"/>
                </a:solidFill>
              </a:rPr>
              <a:t>There are also technical challenges related to operating the utility’s distribution grid and meters:</a:t>
            </a:r>
          </a:p>
          <a:p>
            <a:pPr lvl="1"/>
            <a:r>
              <a:rPr lang="en-US" sz="2000" u="sng" dirty="0">
                <a:solidFill>
                  <a:schemeClr val="bg2"/>
                </a:solidFill>
              </a:rPr>
              <a:t>Special permission is needed to use the utility grid in an outage situation.</a:t>
            </a:r>
            <a:r>
              <a:rPr lang="en-US" sz="2000" dirty="0">
                <a:solidFill>
                  <a:schemeClr val="bg2"/>
                </a:solidFill>
              </a:rPr>
              <a:t> It is only possible to get that permission in one utility service territory (PG&amp;E) and no MUH project has received approval.</a:t>
            </a:r>
          </a:p>
          <a:p>
            <a:pPr lvl="1"/>
            <a:r>
              <a:rPr lang="en-US" sz="2000" u="sng" dirty="0">
                <a:solidFill>
                  <a:schemeClr val="bg2"/>
                </a:solidFill>
              </a:rPr>
              <a:t>The utility does not want a non-utility operating the meters in an outage situation.</a:t>
            </a:r>
            <a:r>
              <a:rPr lang="en-US" sz="2000" dirty="0">
                <a:solidFill>
                  <a:schemeClr val="bg2"/>
                </a:solidFill>
              </a:rPr>
              <a:t> Even after receiving utility approval for resilience, energy must be delivered from a front-of-meter VNEM system to the on-site loads, without spinning the utility meters measuring demand.</a:t>
            </a:r>
          </a:p>
          <a:p>
            <a:pPr lvl="2"/>
            <a:r>
              <a:rPr lang="en-US" sz="2000" dirty="0">
                <a:solidFill>
                  <a:schemeClr val="bg2"/>
                </a:solidFill>
              </a:rPr>
              <a:t>Tariff language: No load can register on the Generating Account (solar+storage) or the Benefitting Accounts (residential units).</a:t>
            </a:r>
          </a:p>
          <a:p>
            <a:pPr marL="990600" lvl="2" indent="0">
              <a:buNone/>
            </a:pPr>
            <a:r>
              <a:rPr lang="en-US" b="1" dirty="0">
                <a:sym typeface="Wingdings" panose="05000000000000000000" pitchFamily="2" charset="2"/>
              </a:rPr>
              <a:t>	</a:t>
            </a:r>
            <a:r>
              <a:rPr lang="en-US" sz="2000" b="1" dirty="0">
                <a:solidFill>
                  <a:schemeClr val="bg2"/>
                </a:solidFill>
                <a:sym typeface="Wingdings" panose="05000000000000000000" pitchFamily="2" charset="2"/>
              </a:rPr>
              <a:t> </a:t>
            </a:r>
            <a:r>
              <a:rPr lang="en-US" sz="2000" b="1" u="sng" dirty="0">
                <a:solidFill>
                  <a:schemeClr val="bg2"/>
                </a:solidFill>
                <a:sym typeface="Wingdings" panose="05000000000000000000" pitchFamily="2" charset="2"/>
              </a:rPr>
              <a:t>This requirement is not technically feasible.</a:t>
            </a:r>
            <a:endParaRPr lang="en-US" sz="2000" b="1" dirty="0">
              <a:solidFill>
                <a:schemeClr val="bg2"/>
              </a:solidFill>
            </a:endParaRPr>
          </a:p>
          <a:p>
            <a:pPr marL="508000" lvl="1" indent="0">
              <a:buNone/>
            </a:pPr>
            <a:endParaRPr lang="en-US" sz="2000" b="1" dirty="0">
              <a:solidFill>
                <a:schemeClr val="bg2"/>
              </a:solidFill>
              <a:highlight>
                <a:srgbClr val="FFFF00"/>
              </a:highlight>
            </a:endParaRPr>
          </a:p>
          <a:p>
            <a:pPr marL="508000" lvl="1" indent="0">
              <a:buNone/>
            </a:pPr>
            <a:r>
              <a:rPr lang="en-US" sz="2000" b="1" dirty="0">
                <a:solidFill>
                  <a:schemeClr val="bg2"/>
                </a:solidFill>
                <a:highlight>
                  <a:srgbClr val="FFFF00"/>
                </a:highlight>
              </a:rPr>
              <a:t>As a result, significant complications and workarounds are needed</a:t>
            </a:r>
          </a:p>
        </p:txBody>
      </p:sp>
    </p:spTree>
    <p:extLst>
      <p:ext uri="{BB962C8B-B14F-4D97-AF65-F5344CB8AC3E}">
        <p14:creationId xmlns:p14="http://schemas.microsoft.com/office/powerpoint/2010/main" val="2090402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0" y="0"/>
            <a:ext cx="7447280" cy="762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Key features of the Berkeley Efficient and Resilient Mixed-Use Showcase (BERMUS)</a:t>
            </a:r>
            <a:endParaRPr dirty="0"/>
          </a:p>
        </p:txBody>
      </p:sp>
      <p:sp>
        <p:nvSpPr>
          <p:cNvPr id="112" name="Google Shape;112;p16"/>
          <p:cNvSpPr txBox="1">
            <a:spLocks noGrp="1"/>
          </p:cNvSpPr>
          <p:nvPr>
            <p:ph type="body" idx="1"/>
          </p:nvPr>
        </p:nvSpPr>
        <p:spPr>
          <a:xfrm>
            <a:off x="159153" y="810750"/>
            <a:ext cx="4350058" cy="557283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3C4043"/>
              </a:buClr>
              <a:buSzPts val="1500"/>
              <a:buFont typeface="Arial"/>
              <a:buChar char="•"/>
            </a:pPr>
            <a:r>
              <a:rPr lang="en-US" sz="1500" b="0" i="0" u="sng"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All-electric</a:t>
            </a:r>
            <a:r>
              <a:rPr lang="en-US" sz="1500" b="0" i="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 8-story, commercial </a:t>
            </a:r>
            <a:r>
              <a:rPr lang="en-US" sz="1500" dirty="0">
                <a:solidFill>
                  <a:schemeClr val="tx1"/>
                </a:solidFill>
                <a:latin typeface="Calibri" panose="020F0502020204030204" pitchFamily="34" charset="0"/>
                <a:ea typeface="Calibri" panose="020F0502020204030204" pitchFamily="34" charset="0"/>
                <a:cs typeface="Calibri" panose="020F0502020204030204" pitchFamily="34" charset="0"/>
              </a:rPr>
              <a:t>and</a:t>
            </a:r>
            <a:r>
              <a:rPr lang="en-US" sz="1500" b="0" i="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 permanently affordable housing community.</a:t>
            </a:r>
          </a:p>
          <a:p>
            <a:pPr marL="342900" lvl="0" indent="-342900" algn="l" rtl="0">
              <a:spcBef>
                <a:spcPts val="0"/>
              </a:spcBef>
              <a:spcAft>
                <a:spcPts val="0"/>
              </a:spcAft>
              <a:buClr>
                <a:srgbClr val="3C4043"/>
              </a:buClr>
              <a:buSzPts val="1500"/>
              <a:buFont typeface="Arial"/>
              <a:buChar char="•"/>
            </a:pPr>
            <a:r>
              <a:rPr lang="en-US" sz="1500" b="0" i="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65 units of 100% affordable housing with </a:t>
            </a:r>
            <a:r>
              <a:rPr lang="en-US" sz="1500" dirty="0">
                <a:solidFill>
                  <a:schemeClr val="tx1"/>
                </a:solidFill>
                <a:latin typeface="Calibri" panose="020F0502020204030204" pitchFamily="34" charset="0"/>
                <a:ea typeface="Calibri" panose="020F0502020204030204" pitchFamily="34" charset="0"/>
                <a:cs typeface="Calibri" panose="020F0502020204030204" pitchFamily="34" charset="0"/>
              </a:rPr>
              <a:t>ground floor</a:t>
            </a:r>
            <a:r>
              <a:rPr lang="en-US" sz="1500" b="0" i="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 commercial offices and retail spaces.</a:t>
            </a:r>
            <a:endParaRPr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300"/>
              </a:spcBef>
              <a:spcAft>
                <a:spcPts val="0"/>
              </a:spcAft>
              <a:buClr>
                <a:srgbClr val="3C4043"/>
              </a:buClr>
              <a:buSzPts val="1500"/>
              <a:buFont typeface="Arial"/>
              <a:buChar char="•"/>
            </a:pPr>
            <a:r>
              <a:rPr lang="en-US" sz="1500" u="sng" dirty="0">
                <a:solidFill>
                  <a:schemeClr val="tx1"/>
                </a:solidFill>
                <a:latin typeface="Calibri" panose="020F0502020204030204" pitchFamily="34" charset="0"/>
                <a:ea typeface="Calibri" panose="020F0502020204030204" pitchFamily="34" charset="0"/>
                <a:cs typeface="Calibri" panose="020F0502020204030204" pitchFamily="34" charset="0"/>
              </a:rPr>
              <a:t>Affordable h</a:t>
            </a:r>
            <a:r>
              <a:rPr lang="en-US" sz="1500" b="0" i="0" u="sng"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ome ownership</a:t>
            </a:r>
            <a:r>
              <a:rPr lang="en-US" sz="1500" b="0" i="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 via condominiums that provide homeownership benefits from original tenancy, with all being disadvantaged</a:t>
            </a:r>
            <a:r>
              <a:rPr lang="en-US" sz="150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r>
              <a:rPr lang="en-US" sz="1500" b="0" i="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low-income. </a:t>
            </a:r>
            <a:endParaRPr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300"/>
              </a:spcBef>
              <a:spcAft>
                <a:spcPts val="0"/>
              </a:spcAft>
              <a:buClr>
                <a:srgbClr val="3C4043"/>
              </a:buClr>
              <a:buSzPts val="1500"/>
              <a:buFont typeface="Arial"/>
              <a:buChar char="•"/>
            </a:pPr>
            <a:r>
              <a:rPr lang="en-US" sz="1500" b="1" i="0" u="sng"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Net Zero Energy</a:t>
            </a:r>
            <a:r>
              <a:rPr lang="en-US" sz="1500" b="1" i="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 (NZE) </a:t>
            </a:r>
            <a:r>
              <a:rPr lang="en-US" sz="1500" b="0" i="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building with a </a:t>
            </a:r>
            <a:r>
              <a:rPr lang="en-US" sz="1500" b="0" i="0" u="sng"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solar canopy covering the entire roof area</a:t>
            </a:r>
            <a:r>
              <a:rPr lang="en-US" sz="1500" b="0" i="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 including a large rooftop patio and roof-mounted mechanical equipment for HVAC etc.</a:t>
            </a:r>
            <a:endParaRPr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300"/>
              </a:spcBef>
              <a:spcAft>
                <a:spcPts val="0"/>
              </a:spcAft>
              <a:buClr>
                <a:srgbClr val="3C4043"/>
              </a:buClr>
              <a:buSzPts val="1500"/>
              <a:buFont typeface="Arial"/>
              <a:buChar char="•"/>
            </a:pPr>
            <a:r>
              <a:rPr lang="en-US" sz="1500" b="1" i="0" u="sng"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Solar Microgrid resilience</a:t>
            </a:r>
            <a:r>
              <a:rPr lang="en-US" sz="1500" b="1" i="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1500" b="0" i="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ensuring indefinite resilience for the critical loads during grid outages of any duration, with significant resilience to all other loads based on solar energy availability and battery state-of-charge.  </a:t>
            </a:r>
            <a:r>
              <a:rPr lang="en-US" sz="1500" b="0" i="0" u="sng"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Meets the full performance requirements of the CEC-recommended VOR123 value-of-resilience (VOR) methodology.</a:t>
            </a:r>
          </a:p>
          <a:p>
            <a:pPr marL="342900" indent="-342900">
              <a:spcBef>
                <a:spcPts val="300"/>
              </a:spcBef>
              <a:buClr>
                <a:srgbClr val="3C4043"/>
              </a:buClr>
              <a:buSzPts val="1500"/>
            </a:pPr>
            <a:r>
              <a:rPr lang="en-US" sz="1500" b="1" i="0" u="sng" dirty="0" err="1">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GridOptimal</a:t>
            </a:r>
            <a:r>
              <a:rPr lang="en-US" sz="1500" b="0" i="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 with the Solar Microgrid providing all energy during the 4-9pm </a:t>
            </a:r>
            <a:r>
              <a:rPr lang="en-US" sz="1500" dirty="0">
                <a:solidFill>
                  <a:schemeClr val="tx1"/>
                </a:solidFill>
                <a:latin typeface="Calibri" panose="020F0502020204030204" pitchFamily="34" charset="0"/>
                <a:ea typeface="Calibri" panose="020F0502020204030204" pitchFamily="34" charset="0"/>
                <a:cs typeface="Calibri" panose="020F0502020204030204" pitchFamily="34" charset="0"/>
              </a:rPr>
              <a:t>grid-constrained period </a:t>
            </a:r>
            <a:r>
              <a:rPr lang="en-US" sz="1500" b="0" i="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daily.</a:t>
            </a:r>
            <a:endParaRPr sz="1500" b="0" i="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p>
            <a:pPr marL="342900" lvl="0" indent="-215900" algn="l" rtl="0">
              <a:spcBef>
                <a:spcPts val="400"/>
              </a:spcBef>
              <a:spcAft>
                <a:spcPts val="0"/>
              </a:spcAft>
              <a:buClr>
                <a:srgbClr val="4683D1"/>
              </a:buClr>
              <a:buSzPts val="2000"/>
              <a:buFont typeface="Calibri"/>
              <a:buNone/>
            </a:pPr>
            <a:endParaRPr sz="2000" dirty="0"/>
          </a:p>
        </p:txBody>
      </p:sp>
      <p:pic>
        <p:nvPicPr>
          <p:cNvPr id="113" name="Google Shape;113;p16"/>
          <p:cNvPicPr preferRelativeResize="0"/>
          <p:nvPr/>
        </p:nvPicPr>
        <p:blipFill>
          <a:blip r:embed="rId3"/>
          <a:srcRect/>
          <a:stretch/>
        </p:blipFill>
        <p:spPr>
          <a:xfrm>
            <a:off x="4729862" y="810750"/>
            <a:ext cx="4350058" cy="5621580"/>
          </a:xfrm>
          <a:prstGeom prst="rect">
            <a:avLst/>
          </a:prstGeom>
          <a:noFill/>
          <a:ln>
            <a:noFill/>
          </a:ln>
        </p:spPr>
      </p:pic>
    </p:spTree>
  </p:cSld>
  <p:clrMapOvr>
    <a:masterClrMapping/>
  </p:clrMapOvr>
</p:sld>
</file>

<file path=ppt/theme/theme1.xml><?xml version="1.0" encoding="utf-8"?>
<a:theme xmlns:a="http://schemas.openxmlformats.org/drawingml/2006/main" name="CLEAN-CA DRA 10 March 2011">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6407</TotalTime>
  <Words>4062</Words>
  <Application>Microsoft Office PowerPoint</Application>
  <PresentationFormat>On-screen Show (4:3)</PresentationFormat>
  <Paragraphs>337</Paragraphs>
  <Slides>36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Helvetica Neue</vt:lpstr>
      <vt:lpstr>Poppins</vt:lpstr>
      <vt:lpstr>Tahoma</vt:lpstr>
      <vt:lpstr>Wingdings</vt:lpstr>
      <vt:lpstr>CLEAN-CA DRA 10 March 2011</vt:lpstr>
      <vt:lpstr>PowerPoint Presentation</vt:lpstr>
      <vt:lpstr>California needs more effective housing policies</vt:lpstr>
      <vt:lpstr>Deploying microgrids at Multi-Unit Housing facilities is a solution for numerous intersectional energy issues</vt:lpstr>
      <vt:lpstr>Physical configuration differences between NEM &amp; VNEM systems during normal grid operations</vt:lpstr>
      <vt:lpstr>Physical configuration differences between NEM &amp; VNEM systems during a grid outage</vt:lpstr>
      <vt:lpstr>Residential units must be individually metered (no master metering) - issues preventing resilience at MUH facilities</vt:lpstr>
      <vt:lpstr>Microgrid Definitions</vt:lpstr>
      <vt:lpstr>The Problem: there is no good pathway for resilience for MUH facilities</vt:lpstr>
      <vt:lpstr>Key features of the Berkeley Efficient and Resilient Mixed-Use Showcase (BERMUS)</vt:lpstr>
      <vt:lpstr>Existing limits make a chaotic/complicated design the only way to achieve the CEC-grant requirements for BERMUS</vt:lpstr>
      <vt:lpstr>BERMUS block diagram if a master meter is allowed</vt:lpstr>
      <vt:lpstr>Master Metering with private submeters can work</vt:lpstr>
      <vt:lpstr>Master meter with private submeters</vt:lpstr>
      <vt:lpstr>Allow residential master metering through a legislative solution</vt:lpstr>
      <vt:lpstr>SB 1148 – Enabling Residential Master Metering</vt:lpstr>
      <vt:lpstr>Backup Slides</vt:lpstr>
      <vt:lpstr>Resilience benefits for MUH facilities (when master metered) </vt:lpstr>
      <vt:lpstr>NEM sizing limitations - issues preventing resilience at MUH facilities</vt:lpstr>
      <vt:lpstr>NEM economic limitations - issues preventing resilience at MUH facilities</vt:lpstr>
      <vt:lpstr>VNEM array required to offset residential loads - issues preventing resilience at MUH facilities </vt:lpstr>
      <vt:lpstr>VNEM array required to make site economics work - issues preventing resilience at MUH facilities</vt:lpstr>
      <vt:lpstr>The Fix – Enabling Residential Master Metering</vt:lpstr>
      <vt:lpstr>Clean Coalition (non-profit)</vt:lpstr>
      <vt:lpstr>Background on MUH facilities (the intersection of housing and energy policy)</vt:lpstr>
      <vt:lpstr>New Housing is Multi-Unit Housing</vt:lpstr>
      <vt:lpstr>Multi-family housing tends to be rented</vt:lpstr>
      <vt:lpstr>What is needed to achieve climate/energy goals?</vt:lpstr>
      <vt:lpstr>PowerPoint Presentation</vt:lpstr>
      <vt:lpstr>Standard Solar Microgrid Diagram (from a real deployed design at San Marcos High School, in SBUSD)</vt:lpstr>
      <vt:lpstr>Deployed San Marcos High School Solar Microgrid</vt:lpstr>
      <vt:lpstr>Commercial and residential meters in building 3a electrical room (1 commercial and 27 residential)</vt:lpstr>
      <vt:lpstr>Case Study: The Forum</vt:lpstr>
      <vt:lpstr>Case Study: EV Charging at MUH</vt:lpstr>
      <vt:lpstr>The Fix – Enabling Residential Master Metering</vt:lpstr>
      <vt:lpstr>Deploying microgrids at Multi-Unit Housing facilities is a solution for numerous intersectional energy issues</vt:lpstr>
      <vt:lpstr>Community Microgrid Components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Clatterbuck</dc:creator>
  <cp:lastModifiedBy>Benjamin Schwartz</cp:lastModifiedBy>
  <cp:revision>130</cp:revision>
  <dcterms:created xsi:type="dcterms:W3CDTF">2011-10-27T18:10:48Z</dcterms:created>
  <dcterms:modified xsi:type="dcterms:W3CDTF">2024-02-28T23:01:56Z</dcterms:modified>
</cp:coreProperties>
</file>