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handoutMasterIdLst>
    <p:handoutMasterId r:id="rId27"/>
  </p:handoutMasterIdLst>
  <p:sldIdLst>
    <p:sldId id="361" r:id="rId2"/>
    <p:sldId id="364" r:id="rId3"/>
    <p:sldId id="360" r:id="rId4"/>
    <p:sldId id="358" r:id="rId5"/>
    <p:sldId id="541" r:id="rId6"/>
    <p:sldId id="543" r:id="rId7"/>
    <p:sldId id="542" r:id="rId8"/>
    <p:sldId id="544" r:id="rId9"/>
    <p:sldId id="545" r:id="rId10"/>
    <p:sldId id="550" r:id="rId11"/>
    <p:sldId id="555" r:id="rId12"/>
    <p:sldId id="546" r:id="rId13"/>
    <p:sldId id="547" r:id="rId14"/>
    <p:sldId id="552" r:id="rId15"/>
    <p:sldId id="554" r:id="rId16"/>
    <p:sldId id="556" r:id="rId17"/>
    <p:sldId id="553" r:id="rId18"/>
    <p:sldId id="461" r:id="rId19"/>
    <p:sldId id="528" r:id="rId20"/>
    <p:sldId id="551" r:id="rId21"/>
    <p:sldId id="558" r:id="rId22"/>
    <p:sldId id="557" r:id="rId23"/>
    <p:sldId id="559" r:id="rId24"/>
    <p:sldId id="526" r:id="rId25"/>
  </p:sldIdLst>
  <p:sldSz cx="12188825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Dodenhoff" initials="JD" lastIdx="2" clrIdx="0">
    <p:extLst>
      <p:ext uri="{19B8F6BF-5375-455C-9EA6-DF929625EA0E}">
        <p15:presenceInfo xmlns:p15="http://schemas.microsoft.com/office/powerpoint/2012/main" userId="7626419b170201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00"/>
    <a:srgbClr val="33CC33"/>
    <a:srgbClr val="FFFF66"/>
    <a:srgbClr val="FF99FF"/>
    <a:srgbClr val="66CCFF"/>
    <a:srgbClr val="FF9900"/>
    <a:srgbClr val="A50021"/>
    <a:srgbClr val="9900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7" autoAdjust="0"/>
    <p:restoredTop sz="61170" autoAdjust="0"/>
  </p:normalViewPr>
  <p:slideViewPr>
    <p:cSldViewPr showGuides="1">
      <p:cViewPr varScale="1">
        <p:scale>
          <a:sx n="66" d="100"/>
          <a:sy n="66" d="100"/>
        </p:scale>
        <p:origin x="1944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CA245-7937-4859-8EDD-49090DD233E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80F6C0-B2C0-48CB-8130-71ACA09E8D0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Reduction in Consumer Value of Solar</a:t>
          </a:r>
        </a:p>
      </dgm:t>
    </dgm:pt>
    <dgm:pt modelId="{5A18D080-7A1A-4882-88B1-8FA962347ABA}" type="parTrans" cxnId="{2731F068-63C1-4FA5-A3D2-4D7608CBF988}">
      <dgm:prSet/>
      <dgm:spPr/>
      <dgm:t>
        <a:bodyPr/>
        <a:lstStyle/>
        <a:p>
          <a:endParaRPr lang="en-US"/>
        </a:p>
      </dgm:t>
    </dgm:pt>
    <dgm:pt modelId="{991C698B-5731-4815-807A-07A066A9490E}" type="sibTrans" cxnId="{2731F068-63C1-4FA5-A3D2-4D7608CBF988}">
      <dgm:prSet/>
      <dgm:spPr/>
      <dgm:t>
        <a:bodyPr/>
        <a:lstStyle/>
        <a:p>
          <a:endParaRPr lang="en-US"/>
        </a:p>
      </dgm:t>
    </dgm:pt>
    <dgm:pt modelId="{1F79239E-0C2D-44B0-B5DE-984398C8975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dirty="0"/>
            <a:t>Monthly Fixed Charge</a:t>
          </a:r>
        </a:p>
      </dgm:t>
    </dgm:pt>
    <dgm:pt modelId="{66478CFA-2FE3-44D1-A1A2-D5CEA665F8CD}" type="parTrans" cxnId="{10162F19-22C1-4357-937D-7F5B5ACE4D1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798A8FD-164B-4A99-AA92-1C11E3748A81}" type="sibTrans" cxnId="{10162F19-22C1-4357-937D-7F5B5ACE4D19}">
      <dgm:prSet/>
      <dgm:spPr/>
      <dgm:t>
        <a:bodyPr/>
        <a:lstStyle/>
        <a:p>
          <a:endParaRPr lang="en-US"/>
        </a:p>
      </dgm:t>
    </dgm:pt>
    <dgm:pt modelId="{B0AF71C5-BDA4-40B9-8447-FB66D8DFDE3F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Grandfathering of Previous through December 31, 2026</a:t>
          </a:r>
        </a:p>
      </dgm:t>
    </dgm:pt>
    <dgm:pt modelId="{040D3379-EEBB-44F8-8BC2-B34FC909C971}" type="parTrans" cxnId="{2AB2CD78-54F3-4BA1-82EC-9113365481D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7549FCC-AD45-4B6B-B590-1399FF0FE0AE}" type="sibTrans" cxnId="{2AB2CD78-54F3-4BA1-82EC-9113365481DC}">
      <dgm:prSet/>
      <dgm:spPr/>
      <dgm:t>
        <a:bodyPr/>
        <a:lstStyle/>
        <a:p>
          <a:endParaRPr lang="en-US"/>
        </a:p>
      </dgm:t>
    </dgm:pt>
    <dgm:pt modelId="{A234D2AC-90E0-4FDA-924D-19655510D5D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Solar Valued at TOU Rate (with limited exceptions)</a:t>
          </a:r>
        </a:p>
      </dgm:t>
    </dgm:pt>
    <dgm:pt modelId="{318EAEDD-C669-4FD4-BB85-33D0CFD52F0A}" type="parTrans" cxnId="{5604956F-7805-4C24-BABD-E5070B4045D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B5047F3-6E58-434D-B8E7-D9559C7997CE}" type="sibTrans" cxnId="{5604956F-7805-4C24-BABD-E5070B4045DE}">
      <dgm:prSet/>
      <dgm:spPr/>
      <dgm:t>
        <a:bodyPr/>
        <a:lstStyle/>
        <a:p>
          <a:endParaRPr lang="en-US"/>
        </a:p>
      </dgm:t>
    </dgm:pt>
    <dgm:pt modelId="{E01EA9E2-B25B-4D75-BDEF-8F71607F26B0}">
      <dgm:prSet custT="1"/>
      <dgm:spPr>
        <a:solidFill>
          <a:srgbClr val="92D050"/>
        </a:solidFill>
      </dgm:spPr>
      <dgm:t>
        <a:bodyPr/>
        <a:lstStyle/>
        <a:p>
          <a:r>
            <a:rPr lang="en-US" sz="2000" dirty="0"/>
            <a:t>Summer On Peak: 6-9 pm</a:t>
          </a:r>
        </a:p>
      </dgm:t>
    </dgm:pt>
    <dgm:pt modelId="{B6048F5A-F917-4295-B5F4-9935146AF848}" type="parTrans" cxnId="{9E7FBA51-1556-4BB6-82DA-B44CA097910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1951ECF-390B-4A1D-A484-627A857F3594}" type="sibTrans" cxnId="{9E7FBA51-1556-4BB6-82DA-B44CA097910D}">
      <dgm:prSet/>
      <dgm:spPr/>
      <dgm:t>
        <a:bodyPr/>
        <a:lstStyle/>
        <a:p>
          <a:endParaRPr lang="en-US"/>
        </a:p>
      </dgm:t>
    </dgm:pt>
    <dgm:pt modelId="{57BE1978-70F9-45B9-8B13-B774FCAA308A}">
      <dgm:prSet/>
      <dgm:spPr/>
      <dgm:t>
        <a:bodyPr/>
        <a:lstStyle/>
        <a:p>
          <a:endParaRPr lang="en-US"/>
        </a:p>
      </dgm:t>
    </dgm:pt>
    <dgm:pt modelId="{EC5D1DC7-F469-48EC-9659-800449149A5D}" type="parTrans" cxnId="{E3FAA314-C645-4D1E-B8F8-65F6A3B27705}">
      <dgm:prSet/>
      <dgm:spPr/>
      <dgm:t>
        <a:bodyPr/>
        <a:lstStyle/>
        <a:p>
          <a:endParaRPr lang="en-US"/>
        </a:p>
      </dgm:t>
    </dgm:pt>
    <dgm:pt modelId="{AA9F390B-00AD-4B82-BF94-02098D50EF75}" type="sibTrans" cxnId="{E3FAA314-C645-4D1E-B8F8-65F6A3B27705}">
      <dgm:prSet/>
      <dgm:spPr/>
      <dgm:t>
        <a:bodyPr/>
        <a:lstStyle/>
        <a:p>
          <a:endParaRPr lang="en-US"/>
        </a:p>
      </dgm:t>
    </dgm:pt>
    <dgm:pt modelId="{202D7396-B6B3-43EF-9996-5A21DFB6DA97}">
      <dgm:prSet/>
      <dgm:spPr/>
      <dgm:t>
        <a:bodyPr/>
        <a:lstStyle/>
        <a:p>
          <a:endParaRPr lang="en-US" b="0" i="0" u="none"/>
        </a:p>
      </dgm:t>
    </dgm:pt>
    <dgm:pt modelId="{07CA8BA2-D2B6-4E45-A9AF-2875B3C22C6B}" type="parTrans" cxnId="{AC200898-C8E1-4CB4-BAD1-8BF075F9F515}">
      <dgm:prSet/>
      <dgm:spPr/>
      <dgm:t>
        <a:bodyPr/>
        <a:lstStyle/>
        <a:p>
          <a:endParaRPr lang="en-US"/>
        </a:p>
      </dgm:t>
    </dgm:pt>
    <dgm:pt modelId="{3AC5830B-EEDB-42B5-9FDF-EF82A156C66A}" type="sibTrans" cxnId="{AC200898-C8E1-4CB4-BAD1-8BF075F9F515}">
      <dgm:prSet/>
      <dgm:spPr/>
      <dgm:t>
        <a:bodyPr/>
        <a:lstStyle/>
        <a:p>
          <a:endParaRPr lang="en-US"/>
        </a:p>
      </dgm:t>
    </dgm:pt>
    <dgm:pt modelId="{FA9312C0-E5B4-4057-9B3A-12816697B474}">
      <dgm:prSet/>
      <dgm:spPr/>
      <dgm:t>
        <a:bodyPr/>
        <a:lstStyle/>
        <a:p>
          <a:endParaRPr lang="en-US"/>
        </a:p>
      </dgm:t>
    </dgm:pt>
    <dgm:pt modelId="{DE5CD868-10B0-4A9E-AB04-96380313B3F7}" type="parTrans" cxnId="{BBDFBFA2-C7A7-4764-8F6D-7853C9BB6A73}">
      <dgm:prSet/>
      <dgm:spPr/>
      <dgm:t>
        <a:bodyPr/>
        <a:lstStyle/>
        <a:p>
          <a:endParaRPr lang="en-US"/>
        </a:p>
      </dgm:t>
    </dgm:pt>
    <dgm:pt modelId="{61EB95A8-E987-42F6-B6B8-E22340703A01}" type="sibTrans" cxnId="{BBDFBFA2-C7A7-4764-8F6D-7853C9BB6A73}">
      <dgm:prSet/>
      <dgm:spPr/>
      <dgm:t>
        <a:bodyPr/>
        <a:lstStyle/>
        <a:p>
          <a:endParaRPr lang="en-US"/>
        </a:p>
      </dgm:t>
    </dgm:pt>
    <dgm:pt modelId="{E69C7E24-206B-47B1-94F3-32C75E52A331}">
      <dgm:prSet/>
      <dgm:spPr/>
      <dgm:t>
        <a:bodyPr/>
        <a:lstStyle/>
        <a:p>
          <a:endParaRPr lang="en-US"/>
        </a:p>
      </dgm:t>
    </dgm:pt>
    <dgm:pt modelId="{B337D2FA-AD91-4BD9-A893-E4DE76A3AEAA}" type="parTrans" cxnId="{46A4307E-7BC4-4631-BFC7-CF440E978945}">
      <dgm:prSet/>
      <dgm:spPr/>
      <dgm:t>
        <a:bodyPr/>
        <a:lstStyle/>
        <a:p>
          <a:endParaRPr lang="en-US"/>
        </a:p>
      </dgm:t>
    </dgm:pt>
    <dgm:pt modelId="{0C264632-D0E1-47B6-BE16-BD72EE9861F5}" type="sibTrans" cxnId="{46A4307E-7BC4-4631-BFC7-CF440E978945}">
      <dgm:prSet/>
      <dgm:spPr/>
      <dgm:t>
        <a:bodyPr/>
        <a:lstStyle/>
        <a:p>
          <a:endParaRPr lang="en-US"/>
        </a:p>
      </dgm:t>
    </dgm:pt>
    <dgm:pt modelId="{BAF7AD1C-570A-48DD-AE1C-D44A1D32B008}">
      <dgm:prSet/>
      <dgm:spPr/>
      <dgm:t>
        <a:bodyPr/>
        <a:lstStyle/>
        <a:p>
          <a:endParaRPr lang="en-US" b="0" i="0" u="none"/>
        </a:p>
      </dgm:t>
    </dgm:pt>
    <dgm:pt modelId="{1F33616E-3B00-4203-BB18-E0BA42144A93}" type="parTrans" cxnId="{82680C69-206A-4ED2-BCF5-85A08A95BB1B}">
      <dgm:prSet/>
      <dgm:spPr/>
      <dgm:t>
        <a:bodyPr/>
        <a:lstStyle/>
        <a:p>
          <a:endParaRPr lang="en-US"/>
        </a:p>
      </dgm:t>
    </dgm:pt>
    <dgm:pt modelId="{258FC811-8806-4827-8713-35129D744443}" type="sibTrans" cxnId="{82680C69-206A-4ED2-BCF5-85A08A95BB1B}">
      <dgm:prSet/>
      <dgm:spPr/>
      <dgm:t>
        <a:bodyPr/>
        <a:lstStyle/>
        <a:p>
          <a:endParaRPr lang="en-US"/>
        </a:p>
      </dgm:t>
    </dgm:pt>
    <dgm:pt modelId="{CEF07DEC-A3AA-46BE-9918-F1984BFCF811}">
      <dgm:prSet/>
      <dgm:spPr/>
      <dgm:t>
        <a:bodyPr/>
        <a:lstStyle/>
        <a:p>
          <a:endParaRPr lang="en-US"/>
        </a:p>
      </dgm:t>
    </dgm:pt>
    <dgm:pt modelId="{4C722F3E-98D4-4467-848E-299C89D8B8DA}" type="parTrans" cxnId="{4246BFB3-DD42-46B3-92CA-36E65F50EC17}">
      <dgm:prSet/>
      <dgm:spPr/>
      <dgm:t>
        <a:bodyPr/>
        <a:lstStyle/>
        <a:p>
          <a:endParaRPr lang="en-US"/>
        </a:p>
      </dgm:t>
    </dgm:pt>
    <dgm:pt modelId="{46A5DD67-3D68-432C-8FD6-F2A2423D3170}" type="sibTrans" cxnId="{4246BFB3-DD42-46B3-92CA-36E65F50EC17}">
      <dgm:prSet/>
      <dgm:spPr/>
      <dgm:t>
        <a:bodyPr/>
        <a:lstStyle/>
        <a:p>
          <a:endParaRPr lang="en-US"/>
        </a:p>
      </dgm:t>
    </dgm:pt>
    <dgm:pt modelId="{F9C00F20-BEE0-4EF1-8F60-728AD7A4F246}">
      <dgm:prSet/>
      <dgm:spPr/>
      <dgm:t>
        <a:bodyPr/>
        <a:lstStyle/>
        <a:p>
          <a:endParaRPr lang="en-US"/>
        </a:p>
      </dgm:t>
    </dgm:pt>
    <dgm:pt modelId="{D3424764-59C0-4562-8790-FC11DC0C56C9}" type="parTrans" cxnId="{7CBE7DD4-57AF-497D-B81B-206B2369042D}">
      <dgm:prSet/>
      <dgm:spPr/>
      <dgm:t>
        <a:bodyPr/>
        <a:lstStyle/>
        <a:p>
          <a:endParaRPr lang="en-US"/>
        </a:p>
      </dgm:t>
    </dgm:pt>
    <dgm:pt modelId="{EC800F58-5D77-4807-9F4C-33CF23D8BC98}" type="sibTrans" cxnId="{7CBE7DD4-57AF-497D-B81B-206B2369042D}">
      <dgm:prSet/>
      <dgm:spPr/>
      <dgm:t>
        <a:bodyPr/>
        <a:lstStyle/>
        <a:p>
          <a:endParaRPr lang="en-US"/>
        </a:p>
      </dgm:t>
    </dgm:pt>
    <dgm:pt modelId="{A463723C-62A3-4855-A16B-3D6695EE3C74}">
      <dgm:prSet/>
      <dgm:spPr/>
      <dgm:t>
        <a:bodyPr/>
        <a:lstStyle/>
        <a:p>
          <a:endParaRPr lang="en-US" b="0" i="0" u="none"/>
        </a:p>
      </dgm:t>
    </dgm:pt>
    <dgm:pt modelId="{C9A40E58-EFAA-4B2B-8C15-0CFA81A84442}" type="parTrans" cxnId="{A65FD685-3598-49C0-9353-D615D0AD576F}">
      <dgm:prSet/>
      <dgm:spPr/>
      <dgm:t>
        <a:bodyPr/>
        <a:lstStyle/>
        <a:p>
          <a:endParaRPr lang="en-US"/>
        </a:p>
      </dgm:t>
    </dgm:pt>
    <dgm:pt modelId="{D0816D5F-4C81-4144-B77E-42C985AF8DB8}" type="sibTrans" cxnId="{A65FD685-3598-49C0-9353-D615D0AD576F}">
      <dgm:prSet/>
      <dgm:spPr/>
      <dgm:t>
        <a:bodyPr/>
        <a:lstStyle/>
        <a:p>
          <a:endParaRPr lang="en-US"/>
        </a:p>
      </dgm:t>
    </dgm:pt>
    <dgm:pt modelId="{DB9C1F0C-AA62-44F8-A00D-98EDF778CD9A}">
      <dgm:prSet/>
      <dgm:spPr/>
      <dgm:t>
        <a:bodyPr/>
        <a:lstStyle/>
        <a:p>
          <a:endParaRPr lang="en-US"/>
        </a:p>
      </dgm:t>
    </dgm:pt>
    <dgm:pt modelId="{6641AED4-CFD5-4D4B-B9EC-3F23F2017698}" type="parTrans" cxnId="{9BBED8D4-A8BF-4CCB-BB92-B872186C8741}">
      <dgm:prSet/>
      <dgm:spPr/>
      <dgm:t>
        <a:bodyPr/>
        <a:lstStyle/>
        <a:p>
          <a:endParaRPr lang="en-US"/>
        </a:p>
      </dgm:t>
    </dgm:pt>
    <dgm:pt modelId="{E81B66EB-367A-488F-81BA-F6B0A028BD94}" type="sibTrans" cxnId="{9BBED8D4-A8BF-4CCB-BB92-B872186C8741}">
      <dgm:prSet/>
      <dgm:spPr/>
      <dgm:t>
        <a:bodyPr/>
        <a:lstStyle/>
        <a:p>
          <a:endParaRPr lang="en-US"/>
        </a:p>
      </dgm:t>
    </dgm:pt>
    <dgm:pt modelId="{35C5E783-8A65-43AB-ABF4-3135EA1D4F8F}">
      <dgm:prSet/>
      <dgm:spPr/>
      <dgm:t>
        <a:bodyPr/>
        <a:lstStyle/>
        <a:p>
          <a:endParaRPr lang="en-US"/>
        </a:p>
      </dgm:t>
    </dgm:pt>
    <dgm:pt modelId="{D716E2AC-4C8C-4927-AF5C-137A3C288CF0}" type="parTrans" cxnId="{4654A006-088F-4C36-B397-113864EFAF12}">
      <dgm:prSet/>
      <dgm:spPr/>
      <dgm:t>
        <a:bodyPr/>
        <a:lstStyle/>
        <a:p>
          <a:endParaRPr lang="en-US"/>
        </a:p>
      </dgm:t>
    </dgm:pt>
    <dgm:pt modelId="{3642EECF-CA06-4BCF-9A89-E630993F6395}" type="sibTrans" cxnId="{4654A006-088F-4C36-B397-113864EFAF12}">
      <dgm:prSet/>
      <dgm:spPr/>
      <dgm:t>
        <a:bodyPr/>
        <a:lstStyle/>
        <a:p>
          <a:endParaRPr lang="en-US"/>
        </a:p>
      </dgm:t>
    </dgm:pt>
    <dgm:pt modelId="{C3B54B62-9BE8-48E9-A6EF-2BE04E155C93}">
      <dgm:prSet/>
      <dgm:spPr/>
      <dgm:t>
        <a:bodyPr/>
        <a:lstStyle/>
        <a:p>
          <a:endParaRPr lang="en-US" b="0" i="0" u="none"/>
        </a:p>
      </dgm:t>
    </dgm:pt>
    <dgm:pt modelId="{9737FA51-ECF0-4C05-83B1-96430F72C0F5}" type="parTrans" cxnId="{AEBE3C5F-3F5D-4724-AF08-893D0A53D3A4}">
      <dgm:prSet/>
      <dgm:spPr/>
      <dgm:t>
        <a:bodyPr/>
        <a:lstStyle/>
        <a:p>
          <a:endParaRPr lang="en-US"/>
        </a:p>
      </dgm:t>
    </dgm:pt>
    <dgm:pt modelId="{094D22A1-FAC8-4DF7-BE7D-133F71DCD187}" type="sibTrans" cxnId="{AEBE3C5F-3F5D-4724-AF08-893D0A53D3A4}">
      <dgm:prSet/>
      <dgm:spPr/>
      <dgm:t>
        <a:bodyPr/>
        <a:lstStyle/>
        <a:p>
          <a:endParaRPr lang="en-US"/>
        </a:p>
      </dgm:t>
    </dgm:pt>
    <dgm:pt modelId="{4F22533C-C9BC-4AEF-81EB-B8967BB564FA}">
      <dgm:prSet/>
      <dgm:spPr/>
      <dgm:t>
        <a:bodyPr/>
        <a:lstStyle/>
        <a:p>
          <a:endParaRPr lang="en-US"/>
        </a:p>
      </dgm:t>
    </dgm:pt>
    <dgm:pt modelId="{0681F3D0-A218-46CD-B383-4EB9FEE246D3}" type="parTrans" cxnId="{58744D2B-74FE-4890-BF5E-CC76F57D7768}">
      <dgm:prSet/>
      <dgm:spPr/>
      <dgm:t>
        <a:bodyPr/>
        <a:lstStyle/>
        <a:p>
          <a:endParaRPr lang="en-US"/>
        </a:p>
      </dgm:t>
    </dgm:pt>
    <dgm:pt modelId="{9657374C-66C9-4286-B1C4-E24241CDE478}" type="sibTrans" cxnId="{58744D2B-74FE-4890-BF5E-CC76F57D7768}">
      <dgm:prSet/>
      <dgm:spPr/>
      <dgm:t>
        <a:bodyPr/>
        <a:lstStyle/>
        <a:p>
          <a:endParaRPr lang="en-US"/>
        </a:p>
      </dgm:t>
    </dgm:pt>
    <dgm:pt modelId="{73459D8F-ADC2-4FE5-ACD7-C117BEC7054E}">
      <dgm:prSet/>
      <dgm:spPr/>
      <dgm:t>
        <a:bodyPr/>
        <a:lstStyle/>
        <a:p>
          <a:endParaRPr lang="en-US"/>
        </a:p>
      </dgm:t>
    </dgm:pt>
    <dgm:pt modelId="{2B544049-47AD-4DA6-8ADE-265D91F899FC}" type="parTrans" cxnId="{03935103-E967-4204-9F3F-5EF9173B705D}">
      <dgm:prSet/>
      <dgm:spPr/>
      <dgm:t>
        <a:bodyPr/>
        <a:lstStyle/>
        <a:p>
          <a:endParaRPr lang="en-US"/>
        </a:p>
      </dgm:t>
    </dgm:pt>
    <dgm:pt modelId="{40940118-0127-497B-9D3E-B678391F19F3}" type="sibTrans" cxnId="{03935103-E967-4204-9F3F-5EF9173B705D}">
      <dgm:prSet/>
      <dgm:spPr/>
      <dgm:t>
        <a:bodyPr/>
        <a:lstStyle/>
        <a:p>
          <a:endParaRPr lang="en-US"/>
        </a:p>
      </dgm:t>
    </dgm:pt>
    <dgm:pt modelId="{4D46A733-5AF7-418E-98EF-E881119F3D02}">
      <dgm:prSet/>
      <dgm:spPr/>
      <dgm:t>
        <a:bodyPr/>
        <a:lstStyle/>
        <a:p>
          <a:endParaRPr lang="en-US"/>
        </a:p>
      </dgm:t>
    </dgm:pt>
    <dgm:pt modelId="{13117AC8-CDC6-424A-A2FD-A32C1F8335EA}" type="parTrans" cxnId="{E870DBF7-1573-429E-8158-DA70F0C15003}">
      <dgm:prSet/>
      <dgm:spPr/>
      <dgm:t>
        <a:bodyPr/>
        <a:lstStyle/>
        <a:p>
          <a:endParaRPr lang="en-US"/>
        </a:p>
      </dgm:t>
    </dgm:pt>
    <dgm:pt modelId="{6314A467-A0DF-4FAD-8D94-1D45F9958D38}" type="sibTrans" cxnId="{E870DBF7-1573-429E-8158-DA70F0C15003}">
      <dgm:prSet/>
      <dgm:spPr/>
      <dgm:t>
        <a:bodyPr/>
        <a:lstStyle/>
        <a:p>
          <a:endParaRPr lang="en-US"/>
        </a:p>
      </dgm:t>
    </dgm:pt>
    <dgm:pt modelId="{99FFF249-F197-49A8-BBE2-622041269923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Monthly Minimum Bill $22-$28 per moth</a:t>
          </a:r>
        </a:p>
      </dgm:t>
    </dgm:pt>
    <dgm:pt modelId="{F5FD8263-23AE-4C30-96E4-FC3964E895C6}" type="parTrans" cxnId="{21F48089-937C-4CBF-8273-D605910C77F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FBCADE8-BBA1-4535-B11B-79BF5DBF0143}" type="sibTrans" cxnId="{21F48089-937C-4CBF-8273-D605910C77FB}">
      <dgm:prSet/>
      <dgm:spPr/>
      <dgm:t>
        <a:bodyPr/>
        <a:lstStyle/>
        <a:p>
          <a:endParaRPr lang="en-US"/>
        </a:p>
      </dgm:t>
    </dgm:pt>
    <dgm:pt modelId="{347CDD4C-04B5-4A52-B20C-3EBAD03096F5}" type="pres">
      <dgm:prSet presAssocID="{C49CA245-7937-4859-8EDD-49090DD233E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8CB72C5-BCC6-46C4-A12E-0CE11BB505B6}" type="pres">
      <dgm:prSet presAssocID="{D980F6C0-B2C0-48CB-8130-71ACA09E8D02}" presName="singleCycle" presStyleCnt="0"/>
      <dgm:spPr/>
    </dgm:pt>
    <dgm:pt modelId="{D87FBDA8-65A7-45BD-8D04-8C8F1091587F}" type="pres">
      <dgm:prSet presAssocID="{D980F6C0-B2C0-48CB-8130-71ACA09E8D02}" presName="singleCenter" presStyleLbl="node1" presStyleIdx="0" presStyleCnt="6" custScaleX="105347" custScaleY="111937">
        <dgm:presLayoutVars>
          <dgm:chMax val="7"/>
          <dgm:chPref val="7"/>
        </dgm:presLayoutVars>
      </dgm:prSet>
      <dgm:spPr/>
    </dgm:pt>
    <dgm:pt modelId="{AFC44172-5A19-4218-99A3-0DB83C860282}" type="pres">
      <dgm:prSet presAssocID="{66478CFA-2FE3-44D1-A1A2-D5CEA665F8CD}" presName="Name56" presStyleLbl="parChTrans1D2" presStyleIdx="0" presStyleCnt="5"/>
      <dgm:spPr/>
    </dgm:pt>
    <dgm:pt modelId="{2C1F9CE9-D866-4255-BC1D-A3B98D84FC2E}" type="pres">
      <dgm:prSet presAssocID="{1F79239E-0C2D-44B0-B5DE-984398C89751}" presName="text0" presStyleLbl="node1" presStyleIdx="1" presStyleCnt="6" custScaleX="162788" custScaleY="179014">
        <dgm:presLayoutVars>
          <dgm:bulletEnabled val="1"/>
        </dgm:presLayoutVars>
      </dgm:prSet>
      <dgm:spPr/>
    </dgm:pt>
    <dgm:pt modelId="{9A120F4F-6B24-408B-87CA-EC140D08A9D9}" type="pres">
      <dgm:prSet presAssocID="{B6048F5A-F917-4295-B5F4-9935146AF848}" presName="Name56" presStyleLbl="parChTrans1D2" presStyleIdx="1" presStyleCnt="5"/>
      <dgm:spPr/>
    </dgm:pt>
    <dgm:pt modelId="{C0C1FD46-E214-4084-A38F-E563E64AE241}" type="pres">
      <dgm:prSet presAssocID="{E01EA9E2-B25B-4D75-BDEF-8F71607F26B0}" presName="text0" presStyleLbl="node1" presStyleIdx="2" presStyleCnt="6" custScaleX="195263" custScaleY="139184" custRadScaleRad="123728" custRadScaleInc="4371">
        <dgm:presLayoutVars>
          <dgm:bulletEnabled val="1"/>
        </dgm:presLayoutVars>
      </dgm:prSet>
      <dgm:spPr/>
    </dgm:pt>
    <dgm:pt modelId="{E7527D4A-73B7-4FCC-89C8-0C93DBDA8E62}" type="pres">
      <dgm:prSet presAssocID="{F5FD8263-23AE-4C30-96E4-FC3964E895C6}" presName="Name56" presStyleLbl="parChTrans1D2" presStyleIdx="2" presStyleCnt="5"/>
      <dgm:spPr/>
    </dgm:pt>
    <dgm:pt modelId="{7F8C3514-B227-4FA9-8283-BC6AF5786931}" type="pres">
      <dgm:prSet presAssocID="{99FFF249-F197-49A8-BBE2-622041269923}" presName="text0" presStyleLbl="node1" presStyleIdx="3" presStyleCnt="6" custScaleX="218106" custScaleY="141041" custRadScaleRad="150822" custRadScaleInc="-66963">
        <dgm:presLayoutVars>
          <dgm:bulletEnabled val="1"/>
        </dgm:presLayoutVars>
      </dgm:prSet>
      <dgm:spPr/>
    </dgm:pt>
    <dgm:pt modelId="{F8A66F00-4B49-4050-B91D-CC3AF9F23775}" type="pres">
      <dgm:prSet presAssocID="{040D3379-EEBB-44F8-8BC2-B34FC909C971}" presName="Name56" presStyleLbl="parChTrans1D2" presStyleIdx="3" presStyleCnt="5"/>
      <dgm:spPr/>
    </dgm:pt>
    <dgm:pt modelId="{7BEC8520-F97A-4012-AE31-6FD28EDA8620}" type="pres">
      <dgm:prSet presAssocID="{B0AF71C5-BDA4-40B9-8447-FB66D8DFDE3F}" presName="text0" presStyleLbl="node1" presStyleIdx="4" presStyleCnt="6" custScaleX="222915" custScaleY="90961" custRadScaleRad="124657" custRadScaleInc="29836">
        <dgm:presLayoutVars>
          <dgm:bulletEnabled val="1"/>
        </dgm:presLayoutVars>
      </dgm:prSet>
      <dgm:spPr/>
    </dgm:pt>
    <dgm:pt modelId="{F2D7FB77-892D-47B5-9AD8-446C6B6E4C76}" type="pres">
      <dgm:prSet presAssocID="{318EAEDD-C669-4FD4-BB85-33D0CFD52F0A}" presName="Name56" presStyleLbl="parChTrans1D2" presStyleIdx="4" presStyleCnt="5"/>
      <dgm:spPr/>
    </dgm:pt>
    <dgm:pt modelId="{7C6F42B2-EE27-4307-906B-F86A16FA2E44}" type="pres">
      <dgm:prSet presAssocID="{A234D2AC-90E0-4FDA-924D-19655510D5D2}" presName="text0" presStyleLbl="node1" presStyleIdx="5" presStyleCnt="6" custScaleX="190913" custScaleY="150399" custRadScaleRad="117066" custRadScaleInc="-7911">
        <dgm:presLayoutVars>
          <dgm:bulletEnabled val="1"/>
        </dgm:presLayoutVars>
      </dgm:prSet>
      <dgm:spPr/>
    </dgm:pt>
  </dgm:ptLst>
  <dgm:cxnLst>
    <dgm:cxn modelId="{03935103-E967-4204-9F3F-5EF9173B705D}" srcId="{C49CA245-7937-4859-8EDD-49090DD233E6}" destId="{73459D8F-ADC2-4FE5-ACD7-C117BEC7054E}" srcOrd="9" destOrd="0" parTransId="{2B544049-47AD-4DA6-8ADE-265D91F899FC}" sibTransId="{40940118-0127-497B-9D3E-B678391F19F3}"/>
    <dgm:cxn modelId="{4654A006-088F-4C36-B397-113864EFAF12}" srcId="{C49CA245-7937-4859-8EDD-49090DD233E6}" destId="{35C5E783-8A65-43AB-ABF4-3135EA1D4F8F}" srcOrd="7" destOrd="0" parTransId="{D716E2AC-4C8C-4927-AF5C-137A3C288CF0}" sibTransId="{3642EECF-CA06-4BCF-9A89-E630993F6395}"/>
    <dgm:cxn modelId="{E3FAA314-C645-4D1E-B8F8-65F6A3B27705}" srcId="{C49CA245-7937-4859-8EDD-49090DD233E6}" destId="{57BE1978-70F9-45B9-8B13-B774FCAA308A}" srcOrd="1" destOrd="0" parTransId="{EC5D1DC7-F469-48EC-9659-800449149A5D}" sibTransId="{AA9F390B-00AD-4B82-BF94-02098D50EF75}"/>
    <dgm:cxn modelId="{10162F19-22C1-4357-937D-7F5B5ACE4D19}" srcId="{D980F6C0-B2C0-48CB-8130-71ACA09E8D02}" destId="{1F79239E-0C2D-44B0-B5DE-984398C89751}" srcOrd="0" destOrd="0" parTransId="{66478CFA-2FE3-44D1-A1A2-D5CEA665F8CD}" sibTransId="{B798A8FD-164B-4A99-AA92-1C11E3748A81}"/>
    <dgm:cxn modelId="{33CC5425-AE06-4806-B9C7-D9BACA0C35B1}" type="presOf" srcId="{1F79239E-0C2D-44B0-B5DE-984398C89751}" destId="{2C1F9CE9-D866-4255-BC1D-A3B98D84FC2E}" srcOrd="0" destOrd="0" presId="urn:microsoft.com/office/officeart/2008/layout/RadialCluster"/>
    <dgm:cxn modelId="{58744D2B-74FE-4890-BF5E-CC76F57D7768}" srcId="{C49CA245-7937-4859-8EDD-49090DD233E6}" destId="{4F22533C-C9BC-4AEF-81EB-B8967BB564FA}" srcOrd="8" destOrd="0" parTransId="{0681F3D0-A218-46CD-B383-4EB9FEE246D3}" sibTransId="{9657374C-66C9-4286-B1C4-E24241CDE478}"/>
    <dgm:cxn modelId="{E639EA2C-D16D-45D6-BA13-D7EA65EB24E8}" type="presOf" srcId="{D980F6C0-B2C0-48CB-8130-71ACA09E8D02}" destId="{D87FBDA8-65A7-45BD-8D04-8C8F1091587F}" srcOrd="0" destOrd="0" presId="urn:microsoft.com/office/officeart/2008/layout/RadialCluster"/>
    <dgm:cxn modelId="{9C6DF82F-A908-4A8F-856C-4380AF853749}" type="presOf" srcId="{E01EA9E2-B25B-4D75-BDEF-8F71607F26B0}" destId="{C0C1FD46-E214-4084-A38F-E563E64AE241}" srcOrd="0" destOrd="0" presId="urn:microsoft.com/office/officeart/2008/layout/RadialCluster"/>
    <dgm:cxn modelId="{AFD8633D-E3E9-4F1F-8363-4E3B75F56ED2}" type="presOf" srcId="{C49CA245-7937-4859-8EDD-49090DD233E6}" destId="{347CDD4C-04B5-4A52-B20C-3EBAD03096F5}" srcOrd="0" destOrd="0" presId="urn:microsoft.com/office/officeart/2008/layout/RadialCluster"/>
    <dgm:cxn modelId="{AEBE3C5F-3F5D-4724-AF08-893D0A53D3A4}" srcId="{35C5E783-8A65-43AB-ABF4-3135EA1D4F8F}" destId="{C3B54B62-9BE8-48E9-A6EF-2BE04E155C93}" srcOrd="0" destOrd="0" parTransId="{9737FA51-ECF0-4C05-83B1-96430F72C0F5}" sibTransId="{094D22A1-FAC8-4DF7-BE7D-133F71DCD187}"/>
    <dgm:cxn modelId="{504D8E63-A49C-4C30-8185-63C572350E2C}" type="presOf" srcId="{B0AF71C5-BDA4-40B9-8447-FB66D8DFDE3F}" destId="{7BEC8520-F97A-4012-AE31-6FD28EDA8620}" srcOrd="0" destOrd="0" presId="urn:microsoft.com/office/officeart/2008/layout/RadialCluster"/>
    <dgm:cxn modelId="{B4442548-3AA0-41EB-9D72-62A0F2D2CF47}" type="presOf" srcId="{66478CFA-2FE3-44D1-A1A2-D5CEA665F8CD}" destId="{AFC44172-5A19-4218-99A3-0DB83C860282}" srcOrd="0" destOrd="0" presId="urn:microsoft.com/office/officeart/2008/layout/RadialCluster"/>
    <dgm:cxn modelId="{2731F068-63C1-4FA5-A3D2-4D7608CBF988}" srcId="{C49CA245-7937-4859-8EDD-49090DD233E6}" destId="{D980F6C0-B2C0-48CB-8130-71ACA09E8D02}" srcOrd="0" destOrd="0" parTransId="{5A18D080-7A1A-4882-88B1-8FA962347ABA}" sibTransId="{991C698B-5731-4815-807A-07A066A9490E}"/>
    <dgm:cxn modelId="{82680C69-206A-4ED2-BCF5-85A08A95BB1B}" srcId="{E69C7E24-206B-47B1-94F3-32C75E52A331}" destId="{BAF7AD1C-570A-48DD-AE1C-D44A1D32B008}" srcOrd="0" destOrd="0" parTransId="{1F33616E-3B00-4203-BB18-E0BA42144A93}" sibTransId="{258FC811-8806-4827-8713-35129D744443}"/>
    <dgm:cxn modelId="{5604956F-7805-4C24-BABD-E5070B4045DE}" srcId="{D980F6C0-B2C0-48CB-8130-71ACA09E8D02}" destId="{A234D2AC-90E0-4FDA-924D-19655510D5D2}" srcOrd="4" destOrd="0" parTransId="{318EAEDD-C669-4FD4-BB85-33D0CFD52F0A}" sibTransId="{7B5047F3-6E58-434D-B8E7-D9559C7997CE}"/>
    <dgm:cxn modelId="{9E7FBA51-1556-4BB6-82DA-B44CA097910D}" srcId="{D980F6C0-B2C0-48CB-8130-71ACA09E8D02}" destId="{E01EA9E2-B25B-4D75-BDEF-8F71607F26B0}" srcOrd="1" destOrd="0" parTransId="{B6048F5A-F917-4295-B5F4-9935146AF848}" sibTransId="{E1951ECF-390B-4A1D-A484-627A857F3594}"/>
    <dgm:cxn modelId="{2AB2CD78-54F3-4BA1-82EC-9113365481DC}" srcId="{D980F6C0-B2C0-48CB-8130-71ACA09E8D02}" destId="{B0AF71C5-BDA4-40B9-8447-FB66D8DFDE3F}" srcOrd="3" destOrd="0" parTransId="{040D3379-EEBB-44F8-8BC2-B34FC909C971}" sibTransId="{C7549FCC-AD45-4B6B-B590-1399FF0FE0AE}"/>
    <dgm:cxn modelId="{46A4307E-7BC4-4631-BFC7-CF440E978945}" srcId="{C49CA245-7937-4859-8EDD-49090DD233E6}" destId="{E69C7E24-206B-47B1-94F3-32C75E52A331}" srcOrd="3" destOrd="0" parTransId="{B337D2FA-AD91-4BD9-A893-E4DE76A3AEAA}" sibTransId="{0C264632-D0E1-47B6-BE16-BD72EE9861F5}"/>
    <dgm:cxn modelId="{A65FD685-3598-49C0-9353-D615D0AD576F}" srcId="{F9C00F20-BEE0-4EF1-8F60-728AD7A4F246}" destId="{A463723C-62A3-4855-A16B-3D6695EE3C74}" srcOrd="0" destOrd="0" parTransId="{C9A40E58-EFAA-4B2B-8C15-0CFA81A84442}" sibTransId="{D0816D5F-4C81-4144-B77E-42C985AF8DB8}"/>
    <dgm:cxn modelId="{21F48089-937C-4CBF-8273-D605910C77FB}" srcId="{D980F6C0-B2C0-48CB-8130-71ACA09E8D02}" destId="{99FFF249-F197-49A8-BBE2-622041269923}" srcOrd="2" destOrd="0" parTransId="{F5FD8263-23AE-4C30-96E4-FC3964E895C6}" sibTransId="{1FBCADE8-BBA1-4535-B11B-79BF5DBF0143}"/>
    <dgm:cxn modelId="{AC200898-C8E1-4CB4-BAD1-8BF075F9F515}" srcId="{57BE1978-70F9-45B9-8B13-B774FCAA308A}" destId="{202D7396-B6B3-43EF-9996-5A21DFB6DA97}" srcOrd="0" destOrd="0" parTransId="{07CA8BA2-D2B6-4E45-A9AF-2875B3C22C6B}" sibTransId="{3AC5830B-EEDB-42B5-9FDF-EF82A156C66A}"/>
    <dgm:cxn modelId="{860E929E-B7A2-409E-AFC8-2A1739B35CA3}" type="presOf" srcId="{99FFF249-F197-49A8-BBE2-622041269923}" destId="{7F8C3514-B227-4FA9-8283-BC6AF5786931}" srcOrd="0" destOrd="0" presId="urn:microsoft.com/office/officeart/2008/layout/RadialCluster"/>
    <dgm:cxn modelId="{4054449F-86B9-418C-B82A-AF4AA21D65C2}" type="presOf" srcId="{318EAEDD-C669-4FD4-BB85-33D0CFD52F0A}" destId="{F2D7FB77-892D-47B5-9AD8-446C6B6E4C76}" srcOrd="0" destOrd="0" presId="urn:microsoft.com/office/officeart/2008/layout/RadialCluster"/>
    <dgm:cxn modelId="{BBDFBFA2-C7A7-4764-8F6D-7853C9BB6A73}" srcId="{C49CA245-7937-4859-8EDD-49090DD233E6}" destId="{FA9312C0-E5B4-4057-9B3A-12816697B474}" srcOrd="2" destOrd="0" parTransId="{DE5CD868-10B0-4A9E-AB04-96380313B3F7}" sibTransId="{61EB95A8-E987-42F6-B6B8-E22340703A01}"/>
    <dgm:cxn modelId="{4246BFB3-DD42-46B3-92CA-36E65F50EC17}" srcId="{C49CA245-7937-4859-8EDD-49090DD233E6}" destId="{CEF07DEC-A3AA-46BE-9918-F1984BFCF811}" srcOrd="4" destOrd="0" parTransId="{4C722F3E-98D4-4467-848E-299C89D8B8DA}" sibTransId="{46A5DD67-3D68-432C-8FD6-F2A2423D3170}"/>
    <dgm:cxn modelId="{5DC52DB4-719F-4880-AB44-EEC83BE758D8}" type="presOf" srcId="{A234D2AC-90E0-4FDA-924D-19655510D5D2}" destId="{7C6F42B2-EE27-4307-906B-F86A16FA2E44}" srcOrd="0" destOrd="0" presId="urn:microsoft.com/office/officeart/2008/layout/RadialCluster"/>
    <dgm:cxn modelId="{3BFF3DB5-EEA2-4608-B25C-39B19A434B72}" type="presOf" srcId="{F5FD8263-23AE-4C30-96E4-FC3964E895C6}" destId="{E7527D4A-73B7-4FCC-89C8-0C93DBDA8E62}" srcOrd="0" destOrd="0" presId="urn:microsoft.com/office/officeart/2008/layout/RadialCluster"/>
    <dgm:cxn modelId="{9B6F82CE-0733-480A-8351-A6A646CA9E32}" type="presOf" srcId="{B6048F5A-F917-4295-B5F4-9935146AF848}" destId="{9A120F4F-6B24-408B-87CA-EC140D08A9D9}" srcOrd="0" destOrd="0" presId="urn:microsoft.com/office/officeart/2008/layout/RadialCluster"/>
    <dgm:cxn modelId="{7CBE7DD4-57AF-497D-B81B-206B2369042D}" srcId="{C49CA245-7937-4859-8EDD-49090DD233E6}" destId="{F9C00F20-BEE0-4EF1-8F60-728AD7A4F246}" srcOrd="5" destOrd="0" parTransId="{D3424764-59C0-4562-8790-FC11DC0C56C9}" sibTransId="{EC800F58-5D77-4807-9F4C-33CF23D8BC98}"/>
    <dgm:cxn modelId="{9BBED8D4-A8BF-4CCB-BB92-B872186C8741}" srcId="{C49CA245-7937-4859-8EDD-49090DD233E6}" destId="{DB9C1F0C-AA62-44F8-A00D-98EDF778CD9A}" srcOrd="6" destOrd="0" parTransId="{6641AED4-CFD5-4D4B-B9EC-3F23F2017698}" sibTransId="{E81B66EB-367A-488F-81BA-F6B0A028BD94}"/>
    <dgm:cxn modelId="{47B3AFE9-7126-42B6-93F0-F1F4316962D8}" type="presOf" srcId="{040D3379-EEBB-44F8-8BC2-B34FC909C971}" destId="{F8A66F00-4B49-4050-B91D-CC3AF9F23775}" srcOrd="0" destOrd="0" presId="urn:microsoft.com/office/officeart/2008/layout/RadialCluster"/>
    <dgm:cxn modelId="{E870DBF7-1573-429E-8158-DA70F0C15003}" srcId="{73459D8F-ADC2-4FE5-ACD7-C117BEC7054E}" destId="{4D46A733-5AF7-418E-98EF-E881119F3D02}" srcOrd="0" destOrd="0" parTransId="{13117AC8-CDC6-424A-A2FD-A32C1F8335EA}" sibTransId="{6314A467-A0DF-4FAD-8D94-1D45F9958D38}"/>
    <dgm:cxn modelId="{E979872A-5ADF-4DBA-B448-122012480EB7}" type="presParOf" srcId="{347CDD4C-04B5-4A52-B20C-3EBAD03096F5}" destId="{48CB72C5-BCC6-46C4-A12E-0CE11BB505B6}" srcOrd="0" destOrd="0" presId="urn:microsoft.com/office/officeart/2008/layout/RadialCluster"/>
    <dgm:cxn modelId="{DDDF4170-E190-4F11-AB8A-9971DDD1820F}" type="presParOf" srcId="{48CB72C5-BCC6-46C4-A12E-0CE11BB505B6}" destId="{D87FBDA8-65A7-45BD-8D04-8C8F1091587F}" srcOrd="0" destOrd="0" presId="urn:microsoft.com/office/officeart/2008/layout/RadialCluster"/>
    <dgm:cxn modelId="{F7F13214-A3A1-400D-9C39-A604BEB94CDB}" type="presParOf" srcId="{48CB72C5-BCC6-46C4-A12E-0CE11BB505B6}" destId="{AFC44172-5A19-4218-99A3-0DB83C860282}" srcOrd="1" destOrd="0" presId="urn:microsoft.com/office/officeart/2008/layout/RadialCluster"/>
    <dgm:cxn modelId="{ED0E74F6-FA1A-4651-B403-52F575145EB8}" type="presParOf" srcId="{48CB72C5-BCC6-46C4-A12E-0CE11BB505B6}" destId="{2C1F9CE9-D866-4255-BC1D-A3B98D84FC2E}" srcOrd="2" destOrd="0" presId="urn:microsoft.com/office/officeart/2008/layout/RadialCluster"/>
    <dgm:cxn modelId="{D175C733-9907-4263-A1FD-A37C3BE9669C}" type="presParOf" srcId="{48CB72C5-BCC6-46C4-A12E-0CE11BB505B6}" destId="{9A120F4F-6B24-408B-87CA-EC140D08A9D9}" srcOrd="3" destOrd="0" presId="urn:microsoft.com/office/officeart/2008/layout/RadialCluster"/>
    <dgm:cxn modelId="{61148319-A76F-426E-AE2B-F4D0D52FECDC}" type="presParOf" srcId="{48CB72C5-BCC6-46C4-A12E-0CE11BB505B6}" destId="{C0C1FD46-E214-4084-A38F-E563E64AE241}" srcOrd="4" destOrd="0" presId="urn:microsoft.com/office/officeart/2008/layout/RadialCluster"/>
    <dgm:cxn modelId="{CDAF4642-8A53-4DFE-8661-D27922FE881E}" type="presParOf" srcId="{48CB72C5-BCC6-46C4-A12E-0CE11BB505B6}" destId="{E7527D4A-73B7-4FCC-89C8-0C93DBDA8E62}" srcOrd="5" destOrd="0" presId="urn:microsoft.com/office/officeart/2008/layout/RadialCluster"/>
    <dgm:cxn modelId="{D998512E-D2F7-488E-BF62-62E591E6677C}" type="presParOf" srcId="{48CB72C5-BCC6-46C4-A12E-0CE11BB505B6}" destId="{7F8C3514-B227-4FA9-8283-BC6AF5786931}" srcOrd="6" destOrd="0" presId="urn:microsoft.com/office/officeart/2008/layout/RadialCluster"/>
    <dgm:cxn modelId="{E8E970D6-6DFD-493B-A19C-01F6A739044E}" type="presParOf" srcId="{48CB72C5-BCC6-46C4-A12E-0CE11BB505B6}" destId="{F8A66F00-4B49-4050-B91D-CC3AF9F23775}" srcOrd="7" destOrd="0" presId="urn:microsoft.com/office/officeart/2008/layout/RadialCluster"/>
    <dgm:cxn modelId="{5EE9C48E-226A-4B45-8E63-D32607FAA381}" type="presParOf" srcId="{48CB72C5-BCC6-46C4-A12E-0CE11BB505B6}" destId="{7BEC8520-F97A-4012-AE31-6FD28EDA8620}" srcOrd="8" destOrd="0" presId="urn:microsoft.com/office/officeart/2008/layout/RadialCluster"/>
    <dgm:cxn modelId="{BEF88987-95F5-4EDF-B6E1-D57905AA105B}" type="presParOf" srcId="{48CB72C5-BCC6-46C4-A12E-0CE11BB505B6}" destId="{F2D7FB77-892D-47B5-9AD8-446C6B6E4C76}" srcOrd="9" destOrd="0" presId="urn:microsoft.com/office/officeart/2008/layout/RadialCluster"/>
    <dgm:cxn modelId="{2DDF3295-491A-40B7-9703-86B28B4CF528}" type="presParOf" srcId="{48CB72C5-BCC6-46C4-A12E-0CE11BB505B6}" destId="{7C6F42B2-EE27-4307-906B-F86A16FA2E44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BDA8-65A7-45BD-8D04-8C8F1091587F}">
      <dsp:nvSpPr>
        <dsp:cNvPr id="0" name=""/>
        <dsp:cNvSpPr/>
      </dsp:nvSpPr>
      <dsp:spPr>
        <a:xfrm>
          <a:off x="3122821" y="1901080"/>
          <a:ext cx="1535543" cy="1631599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Reduction in Consumer Value of Solar</a:t>
          </a:r>
        </a:p>
      </dsp:txBody>
      <dsp:txXfrm>
        <a:off x="3197780" y="1976039"/>
        <a:ext cx="1385625" cy="1481681"/>
      </dsp:txXfrm>
    </dsp:sp>
    <dsp:sp modelId="{AFC44172-5A19-4218-99A3-0DB83C860282}">
      <dsp:nvSpPr>
        <dsp:cNvPr id="0" name=""/>
        <dsp:cNvSpPr/>
      </dsp:nvSpPr>
      <dsp:spPr>
        <a:xfrm rot="16200000">
          <a:off x="3715419" y="1725907"/>
          <a:ext cx="350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346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F9CE9-D866-4255-BC1D-A3B98D84FC2E}">
      <dsp:nvSpPr>
        <dsp:cNvPr id="0" name=""/>
        <dsp:cNvSpPr/>
      </dsp:nvSpPr>
      <dsp:spPr>
        <a:xfrm>
          <a:off x="3095702" y="-197508"/>
          <a:ext cx="1589779" cy="1748242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Monthly Fixed Charge</a:t>
          </a:r>
        </a:p>
      </dsp:txBody>
      <dsp:txXfrm>
        <a:off x="3173309" y="-119901"/>
        <a:ext cx="1434565" cy="1593028"/>
      </dsp:txXfrm>
    </dsp:sp>
    <dsp:sp modelId="{9A120F4F-6B24-408B-87CA-EC140D08A9D9}">
      <dsp:nvSpPr>
        <dsp:cNvPr id="0" name=""/>
        <dsp:cNvSpPr/>
      </dsp:nvSpPr>
      <dsp:spPr>
        <a:xfrm rot="20614414">
          <a:off x="4643468" y="2387325"/>
          <a:ext cx="7299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9901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1FD46-E214-4084-A38F-E563E64AE241}">
      <dsp:nvSpPr>
        <dsp:cNvPr id="0" name=""/>
        <dsp:cNvSpPr/>
      </dsp:nvSpPr>
      <dsp:spPr>
        <a:xfrm>
          <a:off x="5358473" y="1323393"/>
          <a:ext cx="1906929" cy="1359264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Summer On Peak: 6-9 pm</a:t>
          </a:r>
        </a:p>
      </dsp:txBody>
      <dsp:txXfrm>
        <a:off x="5424827" y="1389747"/>
        <a:ext cx="1774221" cy="1226556"/>
      </dsp:txXfrm>
    </dsp:sp>
    <dsp:sp modelId="{E7527D4A-73B7-4FCC-89C8-0C93DBDA8E62}">
      <dsp:nvSpPr>
        <dsp:cNvPr id="0" name=""/>
        <dsp:cNvSpPr/>
      </dsp:nvSpPr>
      <dsp:spPr>
        <a:xfrm rot="1793599">
          <a:off x="4594294" y="3398255"/>
          <a:ext cx="9631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3131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C3514-B227-4FA9-8283-BC6AF5786931}">
      <dsp:nvSpPr>
        <dsp:cNvPr id="0" name=""/>
        <dsp:cNvSpPr/>
      </dsp:nvSpPr>
      <dsp:spPr>
        <a:xfrm>
          <a:off x="5493355" y="3561801"/>
          <a:ext cx="2130012" cy="1377399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Monthly Minimum Bill $22-$28 per moth</a:t>
          </a:r>
        </a:p>
      </dsp:txBody>
      <dsp:txXfrm>
        <a:off x="5560594" y="3629040"/>
        <a:ext cx="1995534" cy="1242921"/>
      </dsp:txXfrm>
    </dsp:sp>
    <dsp:sp modelId="{F8A66F00-4B49-4050-B91D-CC3AF9F23775}">
      <dsp:nvSpPr>
        <dsp:cNvPr id="0" name=""/>
        <dsp:cNvSpPr/>
      </dsp:nvSpPr>
      <dsp:spPr>
        <a:xfrm rot="8249599">
          <a:off x="2416059" y="3695470"/>
          <a:ext cx="813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3679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C8520-F97A-4012-AE31-6FD28EDA8620}">
      <dsp:nvSpPr>
        <dsp:cNvPr id="0" name=""/>
        <dsp:cNvSpPr/>
      </dsp:nvSpPr>
      <dsp:spPr>
        <a:xfrm>
          <a:off x="949886" y="3970362"/>
          <a:ext cx="2176977" cy="88832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Grandfathering of Previous through December 31, 2026</a:t>
          </a:r>
        </a:p>
      </dsp:txBody>
      <dsp:txXfrm>
        <a:off x="993250" y="4013726"/>
        <a:ext cx="2090249" cy="801592"/>
      </dsp:txXfrm>
    </dsp:sp>
    <dsp:sp modelId="{F2D7FB77-892D-47B5-9AD8-446C6B6E4C76}">
      <dsp:nvSpPr>
        <dsp:cNvPr id="0" name=""/>
        <dsp:cNvSpPr/>
      </dsp:nvSpPr>
      <dsp:spPr>
        <a:xfrm rot="11709122">
          <a:off x="2506487" y="2426997"/>
          <a:ext cx="6272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7236" y="0"/>
              </a:lnTo>
            </a:path>
          </a:pathLst>
        </a:custGeom>
        <a:noFill/>
        <a:ln w="28575" cap="rnd" cmpd="sng" algn="ctr">
          <a:solidFill>
            <a:schemeClr val="tx1"/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7C6F42B2-EE27-4307-906B-F86A16FA2E44}">
      <dsp:nvSpPr>
        <dsp:cNvPr id="0" name=""/>
        <dsp:cNvSpPr/>
      </dsp:nvSpPr>
      <dsp:spPr>
        <a:xfrm>
          <a:off x="652942" y="1358186"/>
          <a:ext cx="1864447" cy="1468789"/>
        </a:xfrm>
        <a:prstGeom prst="roundRect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Solar Valued at TOU Rate (with limited exceptions)</a:t>
          </a:r>
        </a:p>
      </dsp:txBody>
      <dsp:txXfrm>
        <a:off x="724642" y="1429886"/>
        <a:ext cx="1721047" cy="1325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2/28/2024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2/28/2024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4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95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2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9FAC-BE2D-40DD-814B-A6C910C773D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99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6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8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89FAC-BE2D-40DD-814B-A6C910C773D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3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5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7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3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08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7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AC33C-535E-98C6-0FF5-28AD4760C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95AA0-C134-736F-2D03-6747224FB6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BCCD6F-7091-DB13-549B-0489042E5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5F9A-1055-FBE2-9596-83EB8392F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8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29898" y="3771174"/>
            <a:ext cx="7277753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55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79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64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7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8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063" lvl="0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126" lvl="1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189" lvl="2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251" lvl="3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5314" lvl="4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2377" lvl="5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199440" lvl="6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6503" lvl="7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3566" lvl="8" indent="-34279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ldNum" idx="12"/>
          </p:nvPr>
        </p:nvSpPr>
        <p:spPr>
          <a:xfrm>
            <a:off x="11696762" y="6515654"/>
            <a:ext cx="3070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4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6770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43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eology.com/county-map/north-carolina.shtml" TargetMode="External"/><Relationship Id="rId5" Type="http://schemas.openxmlformats.org/officeDocument/2006/relationships/hyperlink" Target="mailto:James.Dodenhoff@gmail.com" TargetMode="External"/><Relationship Id="rId4" Type="http://schemas.openxmlformats.org/officeDocument/2006/relationships/hyperlink" Target="http://www.silentrunning.bi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q.nc.gov/about/divisions/energy-mineral-and-land-resources/north-carolina-geological-survey/topographic-map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s-atlas.com/topographic-map-of-north-carolina.html" TargetMode="Externa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leanenergyus.org/cca-by-stat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mi.memberclicks.net/assets/docs/Think_Microgrid_Scorecard_2023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s://www.policygenius.com/homeowners-insurance/best-and-worst-states-for-climate-change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policygenius.com/homeowners-insurance/best-and-worst-states-for-climate-change/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figure/Map-of-California-energy-provider-service-territories-with-unique-border-outlines_fig4_34475317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7FC4E17-17FA-BFA6-87A0-4A2FDA5B4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2373809"/>
            <a:ext cx="7498552" cy="280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39D0F5-58D4-4B5D-8CC8-D79257D41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67" y="709019"/>
            <a:ext cx="10578558" cy="3329581"/>
          </a:xfrm>
        </p:spPr>
        <p:txBody>
          <a:bodyPr/>
          <a:lstStyle/>
          <a:p>
            <a:r>
              <a:rPr lang="en-US" sz="3600" b="1" i="1" dirty="0">
                <a:solidFill>
                  <a:schemeClr val="tx1"/>
                </a:solidFill>
              </a:rPr>
              <a:t>North Carolina: A Case Study of a Bipartisan Approach to Energy Policy</a:t>
            </a: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b="1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8709F6-AFB7-43C2-8631-57BDD7263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12" y="1524000"/>
            <a:ext cx="4343400" cy="25146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Presented by Jim Dodenhoff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Principal, Silent Running LLC</a:t>
            </a:r>
          </a:p>
          <a:p>
            <a:r>
              <a:rPr lang="en-US" sz="2000" b="1" dirty="0">
                <a:solidFill>
                  <a:schemeClr val="tx1"/>
                </a:solidFill>
                <a:hlinkClick r:id="rId4"/>
              </a:rPr>
              <a:t>www.silentrunning.biz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  <a:hlinkClick r:id="rId5"/>
              </a:rPr>
              <a:t>James.Dodenhoff@gmail.com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310-936-9456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February 2024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910FE056-0A6F-C0AE-8AB1-D971034757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44863-0C5E-0D40-4236-E91B84DF0117}"/>
              </a:ext>
            </a:extLst>
          </p:cNvPr>
          <p:cNvSpPr txBox="1"/>
          <p:nvPr/>
        </p:nvSpPr>
        <p:spPr>
          <a:xfrm>
            <a:off x="4722812" y="4703743"/>
            <a:ext cx="304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hlinkClick r:id="rId6"/>
              </a:rPr>
              <a:t>Source: Geology.com</a:t>
            </a:r>
            <a:endParaRPr 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620CD-3935-ABFF-236F-4F7B3F3C4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9F919F-A9EB-E8D4-7916-7FFF2C50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8" y="74947"/>
            <a:ext cx="9715669" cy="537882"/>
          </a:xfrm>
        </p:spPr>
        <p:txBody>
          <a:bodyPr/>
          <a:lstStyle/>
          <a:p>
            <a:r>
              <a:rPr lang="en-US" dirty="0"/>
              <a:t>Comparison of Regulatory Structures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A5511-942D-6874-3F07-708CFAE39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3020" y="2056093"/>
            <a:ext cx="5699191" cy="420024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Seven Commissioners Appointed by Governor</a:t>
            </a:r>
          </a:p>
          <a:p>
            <a:r>
              <a:rPr lang="en-US" dirty="0"/>
              <a:t>Subject to Confirmation by General Assembly</a:t>
            </a:r>
          </a:p>
          <a:p>
            <a:r>
              <a:rPr lang="en-US" dirty="0"/>
              <a:t>Six Year Terms</a:t>
            </a:r>
          </a:p>
          <a:p>
            <a:r>
              <a:rPr lang="en-US" dirty="0"/>
              <a:t>Term Limits for Governor/Not for Commissioners</a:t>
            </a:r>
          </a:p>
          <a:p>
            <a:r>
              <a:rPr lang="en-US" dirty="0"/>
              <a:t>No ISO in North Carolina</a:t>
            </a:r>
          </a:p>
        </p:txBody>
      </p:sp>
      <p:pic>
        <p:nvPicPr>
          <p:cNvPr id="2052" name="Picture 4" descr="California Public Utilities Commission">
            <a:extLst>
              <a:ext uri="{FF2B5EF4-FFF2-40B4-BE49-F238E27FC236}">
                <a16:creationId xmlns:a16="http://schemas.microsoft.com/office/drawing/2014/main" id="{FA3B9B41-0361-08A9-A320-0F9C16DCF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08" y="110359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rth Carolina Utilities Commission - Ballotpedia">
            <a:extLst>
              <a:ext uri="{FF2B5EF4-FFF2-40B4-BE49-F238E27FC236}">
                <a16:creationId xmlns:a16="http://schemas.microsoft.com/office/drawing/2014/main" id="{43A89524-47D0-F71B-307E-395FDC133A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4" y="1074565"/>
            <a:ext cx="1919514" cy="191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7D6FE34-58AF-154D-78CE-4588E59620AA}"/>
              </a:ext>
            </a:extLst>
          </p:cNvPr>
          <p:cNvSpPr txBox="1">
            <a:spLocks/>
          </p:cNvSpPr>
          <p:nvPr/>
        </p:nvSpPr>
        <p:spPr>
          <a:xfrm>
            <a:off x="222088" y="2058414"/>
            <a:ext cx="5407573" cy="4200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Five Commissioners Appointed by Governor</a:t>
            </a:r>
          </a:p>
          <a:p>
            <a:r>
              <a:rPr lang="en-US" dirty="0"/>
              <a:t>Subject to Confirmation by Senate</a:t>
            </a:r>
          </a:p>
          <a:p>
            <a:r>
              <a:rPr lang="en-US" dirty="0"/>
              <a:t>Six Year Terms</a:t>
            </a:r>
          </a:p>
          <a:p>
            <a:r>
              <a:rPr lang="en-US" dirty="0"/>
              <a:t>Term Limits for Governor/Not for Commissioners</a:t>
            </a:r>
          </a:p>
          <a:p>
            <a:r>
              <a:rPr lang="en-US" dirty="0"/>
              <a:t>CA has an ISO (CAISO)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6801-7C4D-B6DC-AECD-25B2F796C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68" y="165222"/>
            <a:ext cx="9402274" cy="779959"/>
          </a:xfrm>
        </p:spPr>
        <p:txBody>
          <a:bodyPr/>
          <a:lstStyle/>
          <a:p>
            <a:r>
              <a:rPr lang="en-US" dirty="0"/>
              <a:t>Comparison of Electricity Pricing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20E0C-E8FB-43B6-8163-BE2CC249D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412" y="2227381"/>
            <a:ext cx="4395194" cy="41957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California “requires” TOU rates for Industrial, Commercial, and Agricultural Customers</a:t>
            </a:r>
          </a:p>
          <a:p>
            <a:r>
              <a:rPr lang="en-US" dirty="0"/>
              <a:t>Residential customers can “choose” TOU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3C72F9-FF99-2C1E-7C2F-AA57E61EF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2" y="2142296"/>
            <a:ext cx="4395196" cy="420024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North Carolina has “optional” TOU Rates for all customers</a:t>
            </a:r>
          </a:p>
          <a:p>
            <a:endParaRPr lang="en-US" dirty="0"/>
          </a:p>
        </p:txBody>
      </p:sp>
      <p:pic>
        <p:nvPicPr>
          <p:cNvPr id="7" name="Picture 2" descr="North Carolina state flag from en.wikipedia.org">
            <a:extLst>
              <a:ext uri="{FF2B5EF4-FFF2-40B4-BE49-F238E27FC236}">
                <a16:creationId xmlns:a16="http://schemas.microsoft.com/office/drawing/2014/main" id="{3E5EC4CA-951B-2AAA-747A-E4C6A98C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564" y="945181"/>
            <a:ext cx="1853677" cy="18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3E15B6-C7C9-3766-24A1-BB5F94311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000" y="2818866"/>
            <a:ext cx="5589086" cy="18293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F037DB-F8D6-BAE9-78CB-DDAD720EB0F8}"/>
              </a:ext>
            </a:extLst>
          </p:cNvPr>
          <p:cNvSpPr txBox="1"/>
          <p:nvPr/>
        </p:nvSpPr>
        <p:spPr>
          <a:xfrm>
            <a:off x="5155606" y="6323446"/>
            <a:ext cx="215800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Source: EIA, DOE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530529-0109-9848-C074-91D427896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35" y="2841944"/>
            <a:ext cx="6143071" cy="1806256"/>
          </a:xfrm>
          <a:prstGeom prst="rect">
            <a:avLst/>
          </a:prstGeom>
        </p:spPr>
      </p:pic>
      <p:pic>
        <p:nvPicPr>
          <p:cNvPr id="10242" name="Picture 2" descr="Flag of California - Wikipedia">
            <a:extLst>
              <a:ext uri="{FF2B5EF4-FFF2-40B4-BE49-F238E27FC236}">
                <a16:creationId xmlns:a16="http://schemas.microsoft.com/office/drawing/2014/main" id="{4F9BA6E5-8EAD-E760-C955-678FFE36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5" y="1187316"/>
            <a:ext cx="2476499" cy="16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E6DBD-427E-87D2-78A8-9BB3A7AE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22" y="150159"/>
            <a:ext cx="9402274" cy="918882"/>
          </a:xfrm>
        </p:spPr>
        <p:txBody>
          <a:bodyPr/>
          <a:lstStyle/>
          <a:p>
            <a:pPr algn="ctr"/>
            <a:r>
              <a:rPr lang="en-US" dirty="0"/>
              <a:t>Registered Voter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CF870-A841-5EFD-1E53-E57BF0B05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EDDFA-FD52-B653-417B-BE1C245D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438275"/>
            <a:ext cx="5667375" cy="3981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9E7BB-498C-8EDC-87AD-ED6791118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412" y="2019231"/>
            <a:ext cx="5004745" cy="310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81A1B9-54E7-ED0F-F70A-DA8859523057}"/>
              </a:ext>
            </a:extLst>
          </p:cNvPr>
          <p:cNvSpPr txBox="1"/>
          <p:nvPr/>
        </p:nvSpPr>
        <p:spPr>
          <a:xfrm>
            <a:off x="5104510" y="606373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5417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1949-93C8-9A47-D1B9-112FB8C8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17" y="142220"/>
            <a:ext cx="10101995" cy="918882"/>
          </a:xfrm>
        </p:spPr>
        <p:txBody>
          <a:bodyPr/>
          <a:lstStyle/>
          <a:p>
            <a:r>
              <a:rPr lang="en-US" dirty="0"/>
              <a:t>Key Political Trends Over Past 10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56A8-A44D-2D9E-2A88-0F9F9A23A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2" y="3733800"/>
            <a:ext cx="10553700" cy="2495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B4B0A8-A4E7-2B0D-F9EF-28C9BDCBC882}"/>
              </a:ext>
            </a:extLst>
          </p:cNvPr>
          <p:cNvSpPr txBox="1"/>
          <p:nvPr/>
        </p:nvSpPr>
        <p:spPr>
          <a:xfrm>
            <a:off x="1293812" y="6400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Ballotpedia.org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31976C-33E0-4EEA-1B18-536A3BBAB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62" y="1095375"/>
            <a:ext cx="10487798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CF93C-5E05-6545-050E-3FEB2980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06" y="54538"/>
            <a:ext cx="9675812" cy="838200"/>
          </a:xfrm>
        </p:spPr>
        <p:txBody>
          <a:bodyPr/>
          <a:lstStyle/>
          <a:p>
            <a:r>
              <a:rPr lang="en-US" sz="3600" dirty="0"/>
              <a:t>Fuel Sources for Electricity-California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58F1-A468-894A-E1F5-A28236521E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05604E-107E-5F4D-1180-B5722F0362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map">
            <a:extLst>
              <a:ext uri="{FF2B5EF4-FFF2-40B4-BE49-F238E27FC236}">
                <a16:creationId xmlns:a16="http://schemas.microsoft.com/office/drawing/2014/main" id="{FBEC77C9-728F-3EF2-4273-EB883FC98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23" y="892739"/>
            <a:ext cx="4435473" cy="574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987BE9-1563-86A5-62D1-16FB3EF5D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498" y="2391308"/>
            <a:ext cx="659706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74C84-0E50-2995-CFAD-8BF2CBC5E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6F0C-6A1E-AA2A-0FD2-A16FC30C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06" y="54538"/>
            <a:ext cx="9675812" cy="838200"/>
          </a:xfrm>
        </p:spPr>
        <p:txBody>
          <a:bodyPr/>
          <a:lstStyle/>
          <a:p>
            <a:r>
              <a:rPr lang="en-US" sz="3600" dirty="0"/>
              <a:t>Fuel Sources for Electricity-North Carolina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1E449-2FA2-9065-A5CA-52987983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4A31FA-DDB6-02E8-DD55-CC892CA918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19D302-012B-767A-DA92-E585739D0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19" y="762000"/>
            <a:ext cx="4500895" cy="594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457724-8D58-1DDB-C642-54BC53A2B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219" y="2171700"/>
            <a:ext cx="630047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156A3A-1D04-8227-AFD7-5059E345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43" y="152400"/>
            <a:ext cx="9402274" cy="1400530"/>
          </a:xfrm>
        </p:spPr>
        <p:txBody>
          <a:bodyPr/>
          <a:lstStyle/>
          <a:p>
            <a:r>
              <a:rPr lang="en-US" dirty="0"/>
              <a:t>Historical Elements of NC </a:t>
            </a:r>
            <a:br>
              <a:rPr lang="en-US" dirty="0"/>
            </a:br>
            <a:r>
              <a:rPr lang="en-US" dirty="0"/>
              <a:t>Clean Energy Policy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AF4B9-90D9-E6EC-396F-C21B4D463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006" y="1705231"/>
            <a:ext cx="8944211" cy="515267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PURPA</a:t>
            </a:r>
          </a:p>
          <a:p>
            <a:endParaRPr lang="en-US" sz="4400" dirty="0"/>
          </a:p>
          <a:p>
            <a:r>
              <a:rPr lang="en-US" sz="4400" dirty="0"/>
              <a:t>1990 state adopted Renewable Energy Tax Credit</a:t>
            </a:r>
          </a:p>
          <a:p>
            <a:endParaRPr lang="en-US" sz="4400" dirty="0"/>
          </a:p>
          <a:p>
            <a:r>
              <a:rPr lang="en-US" sz="4400" dirty="0"/>
              <a:t>Clean Smokestacks Act 2002</a:t>
            </a:r>
          </a:p>
          <a:p>
            <a:endParaRPr lang="en-US" sz="4400" dirty="0"/>
          </a:p>
          <a:p>
            <a:r>
              <a:rPr lang="en-US" sz="4400" dirty="0"/>
              <a:t>SB 3 Passed in 2007, NC becomes first Southeast state to adopt a Renewable Energy and Energy Efficiency Portfolio Standard</a:t>
            </a:r>
          </a:p>
          <a:p>
            <a:endParaRPr lang="en-US" sz="4400" dirty="0"/>
          </a:p>
          <a:p>
            <a:r>
              <a:rPr lang="en-US" sz="4400" dirty="0"/>
              <a:t>HB 589 created competitive process for procurement of utility scale solar</a:t>
            </a:r>
          </a:p>
          <a:p>
            <a:endParaRPr lang="en-US" sz="4400" dirty="0"/>
          </a:p>
          <a:p>
            <a:r>
              <a:rPr lang="en-US" sz="4400" dirty="0"/>
              <a:t>HB 951 Passed in 2021 Established Carbon Reduction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78D0-3D4E-BDCD-5E80-840817BF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98" y="137935"/>
            <a:ext cx="9402274" cy="1400530"/>
          </a:xfrm>
        </p:spPr>
        <p:txBody>
          <a:bodyPr/>
          <a:lstStyle/>
          <a:p>
            <a:r>
              <a:rPr lang="en-US" dirty="0"/>
              <a:t>North Carolina Carbon Plan (HB 951)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0DC77B-56AE-9139-38C8-A83081A73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06" y="1676400"/>
            <a:ext cx="8944211" cy="4572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Passed in October 2021</a:t>
            </a:r>
          </a:p>
          <a:p>
            <a:endParaRPr lang="en-US" sz="2800" dirty="0"/>
          </a:p>
          <a:p>
            <a:r>
              <a:rPr lang="en-US" sz="2800" dirty="0"/>
              <a:t>NCUC to achieve 70% reduction of 2005 Carbon Levels by 2030</a:t>
            </a:r>
          </a:p>
          <a:p>
            <a:endParaRPr lang="en-US" sz="2800" dirty="0"/>
          </a:p>
          <a:p>
            <a:r>
              <a:rPr lang="en-US" sz="2800" dirty="0"/>
              <a:t>Carbon Neutrality by 2050</a:t>
            </a:r>
          </a:p>
          <a:p>
            <a:endParaRPr lang="en-US" sz="2800" dirty="0"/>
          </a:p>
          <a:p>
            <a:r>
              <a:rPr lang="en-US" sz="2800" dirty="0"/>
              <a:t>Achieve Reductions in Least Cost Manner</a:t>
            </a:r>
          </a:p>
          <a:p>
            <a:endParaRPr lang="en-US" sz="2800" dirty="0"/>
          </a:p>
          <a:p>
            <a:r>
              <a:rPr lang="en-US" sz="2800" dirty="0"/>
              <a:t>In March 2023 Order Issued for Consolidation of Carbon Plan and IRP’s for Duke Utilities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196435" y="410462"/>
            <a:ext cx="10639449" cy="75875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688" tIns="45688" rIns="45688" bIns="45688" rtlCol="0" anchor="ctr" anchorCtr="0">
            <a:normAutofit fontScale="90000"/>
          </a:bodyPr>
          <a:lstStyle/>
          <a:p>
            <a:pPr>
              <a:buClr>
                <a:srgbClr val="0070C0"/>
              </a:buClr>
              <a:buSzPts val="4400"/>
            </a:pPr>
            <a:r>
              <a:rPr lang="en-US" sz="3600" dirty="0">
                <a:solidFill>
                  <a:schemeClr val="tx1"/>
                </a:solidFill>
              </a:rPr>
              <a:t>Key Elements of Net Energy Metering in NC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(Revised March 2023)</a:t>
            </a:r>
            <a:br>
              <a:rPr lang="en-US" dirty="0">
                <a:solidFill>
                  <a:srgbClr val="0070C0"/>
                </a:solidFill>
              </a:rPr>
            </a:br>
            <a:endParaRPr dirty="0"/>
          </a:p>
        </p:txBody>
      </p:sp>
      <p:sp>
        <p:nvSpPr>
          <p:cNvPr id="74" name="Google Shape;74;p3"/>
          <p:cNvSpPr txBox="1">
            <a:spLocks noGrp="1"/>
          </p:cNvSpPr>
          <p:nvPr>
            <p:ph type="body" idx="1"/>
          </p:nvPr>
        </p:nvSpPr>
        <p:spPr>
          <a:xfrm>
            <a:off x="837981" y="1174202"/>
            <a:ext cx="10512862" cy="54944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688" tIns="45688" rIns="45688" bIns="45688" rtlCol="0" anchor="t" anchorCtr="0">
            <a:normAutofit/>
          </a:bodyPr>
          <a:lstStyle/>
          <a:p>
            <a:pPr marL="228531" indent="-228531">
              <a:spcBef>
                <a:spcPts val="0"/>
              </a:spcBef>
              <a:buSzPts val="2400"/>
            </a:pPr>
            <a:endParaRPr lang="en-US" sz="2399" dirty="0"/>
          </a:p>
          <a:p>
            <a:pPr marL="228531" indent="-228531">
              <a:spcBef>
                <a:spcPts val="0"/>
              </a:spcBef>
              <a:buSzPts val="2400"/>
            </a:pPr>
            <a:endParaRPr lang="en-US" sz="2399" dirty="0"/>
          </a:p>
          <a:p>
            <a:pPr marL="228531" indent="-228531">
              <a:spcBef>
                <a:spcPts val="0"/>
              </a:spcBef>
              <a:buSzPts val="2400"/>
            </a:pPr>
            <a:endParaRPr lang="en-US" sz="2399" dirty="0"/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696762" y="6514850"/>
            <a:ext cx="307054" cy="3076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688" tIns="45688" rIns="45688" bIns="45688" rtlCol="0" anchor="ctr" anchorCtr="0">
            <a:spAutoFit/>
          </a:bodyPr>
          <a:lstStyle/>
          <a:p>
            <a:fld id="{00000000-1234-1234-1234-123412341234}" type="slidenum">
              <a:rPr lang="en-US"/>
              <a:pPr/>
              <a:t>18</a:t>
            </a:fld>
            <a:endParaRPr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CC25DC5-CD4E-A91A-8D35-0000FC479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215378"/>
              </p:ext>
            </p:extLst>
          </p:nvPr>
        </p:nvGraphicFramePr>
        <p:xfrm>
          <a:off x="2835435" y="1238794"/>
          <a:ext cx="7802426" cy="4858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832EE3-AACE-26E0-670C-7792B7EAC4E5}"/>
              </a:ext>
            </a:extLst>
          </p:cNvPr>
          <p:cNvSpPr txBox="1"/>
          <p:nvPr/>
        </p:nvSpPr>
        <p:spPr>
          <a:xfrm>
            <a:off x="108835" y="1377951"/>
            <a:ext cx="3471110" cy="1015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999" dirty="0"/>
              <a:t>In 2022</a:t>
            </a:r>
          </a:p>
          <a:p>
            <a:r>
              <a:rPr lang="en-US" sz="1999" dirty="0"/>
              <a:t>-4</a:t>
            </a:r>
            <a:r>
              <a:rPr lang="en-US" sz="1999" baseline="30000" dirty="0"/>
              <a:t>th</a:t>
            </a:r>
            <a:r>
              <a:rPr lang="en-US" sz="1999" dirty="0"/>
              <a:t> in U.S. in installed solar</a:t>
            </a:r>
          </a:p>
          <a:p>
            <a:r>
              <a:rPr lang="en-US" sz="1999" dirty="0"/>
              <a:t>-4</a:t>
            </a:r>
            <a:r>
              <a:rPr lang="en-US" sz="1999" baseline="30000" dirty="0"/>
              <a:t>th</a:t>
            </a:r>
            <a:r>
              <a:rPr lang="en-US" sz="1999" dirty="0"/>
              <a:t> in U.S. in actual solar</a:t>
            </a:r>
          </a:p>
        </p:txBody>
      </p:sp>
      <p:pic>
        <p:nvPicPr>
          <p:cNvPr id="8194" name="Picture 2" descr="North Carolina state flag from en.wikipedia.org">
            <a:extLst>
              <a:ext uri="{FF2B5EF4-FFF2-40B4-BE49-F238E27FC236}">
                <a16:creationId xmlns:a16="http://schemas.microsoft.com/office/drawing/2014/main" id="{3A2C20B1-AA34-6A04-45EA-95E2452B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12" y="539552"/>
            <a:ext cx="1853677" cy="18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40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BC692-1571-E1B2-5623-DB9B1A10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81045"/>
            <a:ext cx="10512862" cy="757830"/>
          </a:xfrm>
        </p:spPr>
        <p:txBody>
          <a:bodyPr/>
          <a:lstStyle/>
          <a:p>
            <a:pPr algn="ctr"/>
            <a:r>
              <a:rPr lang="en-US" dirty="0"/>
              <a:t>Where is Community Solar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F45ED-80B5-A818-A462-0F24A67FC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0A54D-1779-1EC4-5DF1-19D4EBAC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326-3578-4BA7-ACF2-01F50FFF7C8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49DE2-024C-55DB-4334-6C8AE88A159B}"/>
              </a:ext>
            </a:extLst>
          </p:cNvPr>
          <p:cNvSpPr txBox="1"/>
          <p:nvPr/>
        </p:nvSpPr>
        <p:spPr>
          <a:xfrm>
            <a:off x="3549100" y="6349328"/>
            <a:ext cx="4029220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Source: U.S. Department of Energy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189386-ACA3-24DA-BF58-6C8D968EF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82" y="988430"/>
            <a:ext cx="10227396" cy="52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502F-EC6B-47D9-056D-52385802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152400"/>
            <a:ext cx="10631050" cy="690282"/>
          </a:xfrm>
        </p:spPr>
        <p:txBody>
          <a:bodyPr/>
          <a:lstStyle/>
          <a:p>
            <a:r>
              <a:rPr lang="en-US" dirty="0"/>
              <a:t>A Topographic View of North Carolina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8F318-9970-D6C4-46FB-D9E21E4E7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25" y="1077583"/>
            <a:ext cx="8944211" cy="419548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D24F8-7E6F-D60B-DA9C-98FA13637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12" y="1077583"/>
            <a:ext cx="7871870" cy="30372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F4D28-7173-1DD5-D556-A716EE4B39D7}"/>
              </a:ext>
            </a:extLst>
          </p:cNvPr>
          <p:cNvSpPr txBox="1"/>
          <p:nvPr/>
        </p:nvSpPr>
        <p:spPr>
          <a:xfrm>
            <a:off x="9750425" y="1423359"/>
            <a:ext cx="24384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hlinkClick r:id="rId3"/>
              </a:rPr>
              <a:t>Source: State of North Carolina Department of Environmental Quality</a:t>
            </a:r>
            <a:endParaRPr lang="en-US" sz="1400" b="1" dirty="0">
              <a:solidFill>
                <a:srgbClr val="00B0F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BE148-60CF-0368-FB1A-AF364C33E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212" y="3106432"/>
            <a:ext cx="7871871" cy="3229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C16D44-525D-16E8-4C42-68814EEC7AEA}"/>
              </a:ext>
            </a:extLst>
          </p:cNvPr>
          <p:cNvSpPr txBox="1"/>
          <p:nvPr/>
        </p:nvSpPr>
        <p:spPr>
          <a:xfrm>
            <a:off x="9750425" y="5699852"/>
            <a:ext cx="22098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hlinkClick r:id="rId3"/>
              </a:rPr>
              <a:t>Source: </a:t>
            </a:r>
            <a:r>
              <a:rPr lang="en-US" sz="1400" b="1" dirty="0">
                <a:solidFill>
                  <a:srgbClr val="00B0F0"/>
                </a:solidFill>
                <a:hlinkClick r:id="rId5"/>
              </a:rPr>
              <a:t>U.S.-atlas.com</a:t>
            </a:r>
            <a:endParaRPr lang="en-US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C032-51DE-A707-E920-0355B983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80" y="10886"/>
            <a:ext cx="8954037" cy="979714"/>
          </a:xfrm>
        </p:spPr>
        <p:txBody>
          <a:bodyPr/>
          <a:lstStyle/>
          <a:p>
            <a:r>
              <a:rPr lang="en-US" dirty="0"/>
              <a:t>Community Choice Aggregation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A65DA-CED2-A955-7318-5E1D5C8273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E6F19-36A3-DA80-570E-78E7DF86D8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B96C9-193F-85CF-1A3E-4341AB669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80" y="732553"/>
            <a:ext cx="7505231" cy="5523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C2FE12-7CF5-CAAA-585C-038817F887CA}"/>
              </a:ext>
            </a:extLst>
          </p:cNvPr>
          <p:cNvSpPr txBox="1"/>
          <p:nvPr/>
        </p:nvSpPr>
        <p:spPr>
          <a:xfrm>
            <a:off x="4570412" y="6310085"/>
            <a:ext cx="4395194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Lean Energy U.S</a:t>
            </a:r>
            <a:r>
              <a:rPr lang="en-US" dirty="0">
                <a:solidFill>
                  <a:srgbClr val="6EAC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1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029B21-3CC6-D4B5-81ED-E93DF497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03" y="0"/>
            <a:ext cx="9402274" cy="1400530"/>
          </a:xfrm>
        </p:spPr>
        <p:txBody>
          <a:bodyPr/>
          <a:lstStyle/>
          <a:p>
            <a:r>
              <a:rPr lang="en-US" dirty="0"/>
              <a:t>State Microgrid Policies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5DDC8-9AFD-7ED7-8CD1-041CEA33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B5DC4-93DA-C3CF-CA69-71A19F266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12" y="767412"/>
            <a:ext cx="7375152" cy="5480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8762AA-75E0-5F1E-D9AC-BF152FE7F566}"/>
              </a:ext>
            </a:extLst>
          </p:cNvPr>
          <p:cNvSpPr txBox="1"/>
          <p:nvPr/>
        </p:nvSpPr>
        <p:spPr>
          <a:xfrm>
            <a:off x="3275012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Think Microgrid, State Scorecard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25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23C9-5529-3EEE-03D9-1141D440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2667000"/>
            <a:ext cx="8991600" cy="990600"/>
          </a:xfrm>
        </p:spPr>
        <p:txBody>
          <a:bodyPr/>
          <a:lstStyle/>
          <a:p>
            <a:r>
              <a:rPr lang="en-US" sz="4800" dirty="0"/>
              <a:t>So What’s the Secret Sauce?</a:t>
            </a:r>
          </a:p>
        </p:txBody>
      </p:sp>
    </p:spTree>
    <p:extLst>
      <p:ext uri="{BB962C8B-B14F-4D97-AF65-F5344CB8AC3E}">
        <p14:creationId xmlns:p14="http://schemas.microsoft.com/office/powerpoint/2010/main" val="28738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607A-2E1A-B849-2A15-48BCE3AC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8F8F0-3033-C22E-1F1D-C8CD1D61A7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B7D54-931C-1C9E-8F50-CC4A178248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Google Shape;433;p32">
            <a:extLst>
              <a:ext uri="{FF2B5EF4-FFF2-40B4-BE49-F238E27FC236}">
                <a16:creationId xmlns:a16="http://schemas.microsoft.com/office/drawing/2014/main" id="{986A6DB7-73CD-81B7-D459-3E02A12F07F1}"/>
              </a:ext>
            </a:extLst>
          </p:cNvPr>
          <p:cNvSpPr txBox="1"/>
          <p:nvPr/>
        </p:nvSpPr>
        <p:spPr>
          <a:xfrm>
            <a:off x="150812" y="3289910"/>
            <a:ext cx="6877979" cy="3169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lvl="1" indent="457063">
              <a:buClr>
                <a:schemeClr val="lt1"/>
              </a:buClr>
              <a:buSzPts val="2400"/>
            </a:pPr>
            <a:r>
              <a:rPr lang="en-US" sz="2399" b="1" i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James Dodenhoff</a:t>
            </a:r>
            <a:endParaRPr sz="1799" dirty="0"/>
          </a:p>
          <a:p>
            <a:pPr marL="0" lvl="1" indent="457063">
              <a:buClr>
                <a:schemeClr val="lt1"/>
              </a:buClr>
              <a:buSzPts val="2400"/>
            </a:pPr>
            <a:r>
              <a:rPr lang="en-US" sz="2399" b="1" i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Principal, Silent Running LLC</a:t>
            </a:r>
            <a:endParaRPr sz="1799" dirty="0"/>
          </a:p>
          <a:p>
            <a:pPr marL="0" lvl="1" indent="457063">
              <a:buClr>
                <a:schemeClr val="lt1"/>
              </a:buClr>
              <a:buSzPts val="2400"/>
            </a:pPr>
            <a:r>
              <a:rPr lang="en-US" sz="2399" b="1" i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Culver City, CA</a:t>
            </a:r>
            <a:endParaRPr sz="1799" dirty="0"/>
          </a:p>
          <a:p>
            <a:pPr marL="0" lvl="1" indent="457063">
              <a:buClr>
                <a:schemeClr val="lt1"/>
              </a:buClr>
              <a:buSzPts val="2400"/>
            </a:pPr>
            <a:r>
              <a:rPr lang="en-US" sz="2399" b="1" i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James.Dodenhoff@silentrunning.biz</a:t>
            </a:r>
            <a:endParaRPr sz="2399" b="1" i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1" indent="457063">
              <a:buClr>
                <a:schemeClr val="lt1"/>
              </a:buClr>
              <a:buSzPts val="2400"/>
            </a:pPr>
            <a:r>
              <a:rPr lang="en-US" sz="2399" b="1" i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M-310-936-9456</a:t>
            </a:r>
            <a:endParaRPr sz="1799" dirty="0"/>
          </a:p>
          <a:p>
            <a:pPr marL="0" lvl="1" indent="457063">
              <a:buClr>
                <a:schemeClr val="lt1"/>
              </a:buClr>
              <a:buSzPts val="2400"/>
            </a:pPr>
            <a:r>
              <a:rPr lang="en-US" sz="2399" b="1" i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www.silentrunning.biz</a:t>
            </a:r>
            <a:endParaRPr sz="2399" b="1" i="1" u="sng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1" indent="457063">
              <a:buClr>
                <a:srgbClr val="000000"/>
              </a:buClr>
              <a:buSzPts val="2800"/>
            </a:pPr>
            <a:endParaRPr sz="2799" b="1" i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1" indent="457063">
              <a:buClr>
                <a:srgbClr val="000000"/>
              </a:buClr>
              <a:buSzPts val="2800"/>
            </a:pPr>
            <a:endParaRPr sz="2799" b="1" i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542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8C25-3756-5D6F-331D-41C6D518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E234D2-17A3-2D33-C640-993E4EB66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6408" y="23526"/>
            <a:ext cx="8140786" cy="634102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5594A-D2BC-D920-DA96-282F9645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/>
              <a:t>Source: Institute for Local Self Reliance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0CF5A-CA10-E2D8-3A85-FA648A57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326-3578-4BA7-ACF2-01F50FFF7C8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F486F3-2C26-4513-98D8-730F9FFBE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133513"/>
            <a:ext cx="2403741" cy="2615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783172-C77F-4F1E-86CA-A607AC1F4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55" y="142936"/>
            <a:ext cx="3027428" cy="261521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83D380B5-F102-45FA-9CB7-A6B5D9D7A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2" y="396924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18E8288-5114-4A61-8E50-4A7D8D7C9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61210"/>
              </p:ext>
            </p:extLst>
          </p:nvPr>
        </p:nvGraphicFramePr>
        <p:xfrm>
          <a:off x="303212" y="2761985"/>
          <a:ext cx="3502495" cy="3443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7062">
                  <a:extLst>
                    <a:ext uri="{9D8B030D-6E8A-4147-A177-3AD203B41FA5}">
                      <a16:colId xmlns:a16="http://schemas.microsoft.com/office/drawing/2014/main" val="2629149713"/>
                    </a:ext>
                  </a:extLst>
                </a:gridCol>
                <a:gridCol w="1995433">
                  <a:extLst>
                    <a:ext uri="{9D8B030D-6E8A-4147-A177-3AD203B41FA5}">
                      <a16:colId xmlns:a16="http://schemas.microsoft.com/office/drawing/2014/main" val="1093522089"/>
                    </a:ext>
                  </a:extLst>
                </a:gridCol>
              </a:tblGrid>
              <a:tr h="3630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 Million (2020-Largest in U.S.)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93423"/>
                  </a:ext>
                </a:extLst>
              </a:tr>
              <a:tr h="3630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Square Miles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163,696 square miles (3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U.S.)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296239"/>
                  </a:ext>
                </a:extLst>
              </a:tr>
              <a:tr h="3630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Coastline (miles)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840 Miles (3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Longest in U.S.)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11193"/>
                  </a:ext>
                </a:extLst>
              </a:tr>
              <a:tr h="3630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Gross Domestic Product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$3.4 Trillion in 2021 (Ranked #1 in the U.S)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01881"/>
                  </a:ext>
                </a:extLst>
              </a:tr>
              <a:tr h="11143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Impacts from Climate Change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California Climate Change Index Score is 54.6. Of the 50 U.S. states. California is the 29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most impacted by climate change.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864050"/>
                  </a:ext>
                </a:extLst>
              </a:tr>
              <a:tr h="7672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Climate Change Preparedness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California’s Climate Change Preparedness Score is 100- tied for the best of the 50 U.S. States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583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7260267-8E9F-48A6-9B13-E0667EC09C85}"/>
              </a:ext>
            </a:extLst>
          </p:cNvPr>
          <p:cNvSpPr txBox="1"/>
          <p:nvPr/>
        </p:nvSpPr>
        <p:spPr>
          <a:xfrm>
            <a:off x="1826330" y="6320135"/>
            <a:ext cx="861218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for Climate Change Rankings: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https://www.policygenius.com/homeowners-insurance/best-and-worst-states-for-climate-change</a:t>
            </a:r>
            <a:r>
              <a:rPr lang="en-US" sz="1200" u="sng" dirty="0">
                <a:solidFill>
                  <a:srgbClr val="6EAC1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and Worst Prepared States for Climate Change,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PolicyGenius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(October 2021)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F26942B-6E6B-4613-ACFB-3E8EB9B6B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193390"/>
              </p:ext>
            </p:extLst>
          </p:nvPr>
        </p:nvGraphicFramePr>
        <p:xfrm>
          <a:off x="4265612" y="2761985"/>
          <a:ext cx="3375024" cy="3390660"/>
        </p:xfrm>
        <a:graphic>
          <a:graphicData uri="http://schemas.openxmlformats.org/drawingml/2006/table">
            <a:tbl>
              <a:tblPr firstRow="1" firstCol="1" bandRow="1"/>
              <a:tblGrid>
                <a:gridCol w="1364752">
                  <a:extLst>
                    <a:ext uri="{9D8B030D-6E8A-4147-A177-3AD203B41FA5}">
                      <a16:colId xmlns:a16="http://schemas.microsoft.com/office/drawing/2014/main" val="3459147871"/>
                    </a:ext>
                  </a:extLst>
                </a:gridCol>
                <a:gridCol w="2010272">
                  <a:extLst>
                    <a:ext uri="{9D8B030D-6E8A-4147-A177-3AD203B41FA5}">
                      <a16:colId xmlns:a16="http://schemas.microsoft.com/office/drawing/2014/main" val="626928361"/>
                    </a:ext>
                  </a:extLst>
                </a:gridCol>
              </a:tblGrid>
              <a:tr h="452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29.1 Million (2020-2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Largest in U.S.)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426340"/>
                  </a:ext>
                </a:extLst>
              </a:tr>
              <a:tr h="3733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 Miles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268,596 square miles (2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U.S.)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88198"/>
                  </a:ext>
                </a:extLst>
              </a:tr>
              <a:tr h="2202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Coastline (miles)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 miles (6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longest in U.S.)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49774"/>
                  </a:ext>
                </a:extLst>
              </a:tr>
              <a:tr h="452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Gross Domestic Product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$2.0 Trillion in 2021 (Ranked #2 in the U.S)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19103"/>
                  </a:ext>
                </a:extLst>
              </a:tr>
              <a:tr h="9155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Impacts from Climate Change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Texas’ Climate Change Index Score is 25.7. Of the 50 U.S. states. Texas is the 4</a:t>
                      </a:r>
                      <a:r>
                        <a:rPr lang="en-US" sz="1200" baseline="30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most impacted by climate change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258971"/>
                  </a:ext>
                </a:extLst>
              </a:tr>
              <a:tr h="947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 Preparedness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Texas Climate Change Preparedness Score is 8. It is the least prepared state for addressing climate change impacts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5140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9BF8750-0C0B-4C71-9551-3B839A9A8C3D}"/>
              </a:ext>
            </a:extLst>
          </p:cNvPr>
          <p:cNvSpPr txBox="1"/>
          <p:nvPr/>
        </p:nvSpPr>
        <p:spPr>
          <a:xfrm>
            <a:off x="6551612" y="76200"/>
            <a:ext cx="94051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TEXAS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C4C8C-98C4-4D63-B8CC-C973361CDDBC}"/>
              </a:ext>
            </a:extLst>
          </p:cNvPr>
          <p:cNvSpPr txBox="1"/>
          <p:nvPr/>
        </p:nvSpPr>
        <p:spPr>
          <a:xfrm>
            <a:off x="10178641" y="93492"/>
            <a:ext cx="155457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North Carolina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C2C9A42-226D-42DE-B276-FCD0D5579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0234"/>
              </p:ext>
            </p:extLst>
          </p:nvPr>
        </p:nvGraphicFramePr>
        <p:xfrm>
          <a:off x="7947970" y="2748731"/>
          <a:ext cx="3375024" cy="3516992"/>
        </p:xfrm>
        <a:graphic>
          <a:graphicData uri="http://schemas.openxmlformats.org/drawingml/2006/table">
            <a:tbl>
              <a:tblPr firstRow="1" firstCol="1" bandRow="1"/>
              <a:tblGrid>
                <a:gridCol w="1364752">
                  <a:extLst>
                    <a:ext uri="{9D8B030D-6E8A-4147-A177-3AD203B41FA5}">
                      <a16:colId xmlns:a16="http://schemas.microsoft.com/office/drawing/2014/main" val="3459147871"/>
                    </a:ext>
                  </a:extLst>
                </a:gridCol>
                <a:gridCol w="2010272">
                  <a:extLst>
                    <a:ext uri="{9D8B030D-6E8A-4147-A177-3AD203B41FA5}">
                      <a16:colId xmlns:a16="http://schemas.microsoft.com/office/drawing/2014/main" val="626928361"/>
                    </a:ext>
                  </a:extLst>
                </a:gridCol>
              </a:tblGrid>
              <a:tr h="435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 Million (2020-9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Largest in U.S.)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426340"/>
                  </a:ext>
                </a:extLst>
              </a:tr>
              <a:tr h="361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 Miles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53,819 square miles (28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U.S.)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488198"/>
                  </a:ext>
                </a:extLst>
              </a:tr>
              <a:tr h="3619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Coastline (miles)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 miles (7th longest in U.S.)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949774"/>
                  </a:ext>
                </a:extLst>
              </a:tr>
              <a:tr h="4356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Gross Domestic Product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$662 Billion (Ranked #10 in the U.S)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19103"/>
                  </a:ext>
                </a:extLst>
              </a:tr>
              <a:tr h="8823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Impacts from Climate Change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Carolina Climate Change Index is Score is 42.4. Of the 50 U.S. states. North Carolina is the 16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most impacted by climate change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258971"/>
                  </a:ext>
                </a:extLst>
              </a:tr>
              <a:tr h="9131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Change Preparedness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Carolina Climate Change Preparedness Score is 83. It is the 10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prepared state in the U.S.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51409"/>
                  </a:ext>
                </a:extLst>
              </a:tr>
            </a:tbl>
          </a:graphicData>
        </a:graphic>
      </p:graphicFrame>
      <p:pic>
        <p:nvPicPr>
          <p:cNvPr id="2" name="Picture 4">
            <a:extLst>
              <a:ext uri="{FF2B5EF4-FFF2-40B4-BE49-F238E27FC236}">
                <a16:creationId xmlns:a16="http://schemas.microsoft.com/office/drawing/2014/main" id="{8BC41FDF-D3D2-8C40-4B4D-AA03A402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408" y="397837"/>
            <a:ext cx="4089179" cy="153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2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6AF9-F7BE-40EF-80C5-415CA802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466E3-2965-4183-A173-E4F4607F1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4752E1D-DB20-44A2-9FE1-6ADA46AA0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5612" y="-1396"/>
            <a:ext cx="4099800" cy="6858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8070D3-C8C9-41DB-882B-BBB395F6C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FCD16C-5461-45DE-8D13-28246607D8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AEF1E3-6C77-420A-8A21-FC31FD7D8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257" y="0"/>
            <a:ext cx="4303568" cy="68580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519FED-2CFF-49B5-A518-B814A1981016}"/>
              </a:ext>
            </a:extLst>
          </p:cNvPr>
          <p:cNvCxnSpPr/>
          <p:nvPr/>
        </p:nvCxnSpPr>
        <p:spPr>
          <a:xfrm>
            <a:off x="2055812" y="6172200"/>
            <a:ext cx="6324600" cy="381000"/>
          </a:xfrm>
          <a:prstGeom prst="straightConnector1">
            <a:avLst/>
          </a:prstGeom>
          <a:ln w="50800">
            <a:solidFill>
              <a:srgbClr val="660033"/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50B8F9-0CB2-4B18-A927-54D8DD479C6D}"/>
              </a:ext>
            </a:extLst>
          </p:cNvPr>
          <p:cNvCxnSpPr>
            <a:cxnSpLocks/>
          </p:cNvCxnSpPr>
          <p:nvPr/>
        </p:nvCxnSpPr>
        <p:spPr>
          <a:xfrm flipV="1">
            <a:off x="3037305" y="564258"/>
            <a:ext cx="5093777" cy="2577979"/>
          </a:xfrm>
          <a:prstGeom prst="straightConnector1">
            <a:avLst/>
          </a:prstGeom>
          <a:ln w="50800">
            <a:solidFill>
              <a:srgbClr val="FF9933"/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6AE786B-E26F-46A3-BD8D-AEE3E2930618}"/>
              </a:ext>
            </a:extLst>
          </p:cNvPr>
          <p:cNvCxnSpPr>
            <a:cxnSpLocks/>
          </p:cNvCxnSpPr>
          <p:nvPr/>
        </p:nvCxnSpPr>
        <p:spPr>
          <a:xfrm flipV="1">
            <a:off x="2665412" y="1601171"/>
            <a:ext cx="5354886" cy="3086618"/>
          </a:xfrm>
          <a:prstGeom prst="straightConnector1">
            <a:avLst/>
          </a:prstGeom>
          <a:ln w="50800">
            <a:solidFill>
              <a:srgbClr val="990033"/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5AC5884-A5FE-444C-A18C-DC5875B5D2EF}"/>
              </a:ext>
            </a:extLst>
          </p:cNvPr>
          <p:cNvSpPr txBox="1"/>
          <p:nvPr/>
        </p:nvSpPr>
        <p:spPr>
          <a:xfrm>
            <a:off x="5109696" y="6544766"/>
            <a:ext cx="2910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Policy Genius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2293E3-A30B-4225-9CF7-1A22611499A0}"/>
              </a:ext>
            </a:extLst>
          </p:cNvPr>
          <p:cNvSpPr txBox="1"/>
          <p:nvPr/>
        </p:nvSpPr>
        <p:spPr>
          <a:xfrm>
            <a:off x="4705340" y="-11408"/>
            <a:ext cx="22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6E7C73-69DE-425A-AC77-D1A64FE77EB1}"/>
              </a:ext>
            </a:extLst>
          </p:cNvPr>
          <p:cNvSpPr txBox="1"/>
          <p:nvPr/>
        </p:nvSpPr>
        <p:spPr>
          <a:xfrm>
            <a:off x="454727" y="39469"/>
            <a:ext cx="4099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Climate Change Vulnerability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4B98D9-65A8-4BAB-B248-83E8956D5679}"/>
              </a:ext>
            </a:extLst>
          </p:cNvPr>
          <p:cNvSpPr txBox="1"/>
          <p:nvPr/>
        </p:nvSpPr>
        <p:spPr>
          <a:xfrm>
            <a:off x="7884372" y="0"/>
            <a:ext cx="41536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Climate Change Preparedness</a:t>
            </a:r>
          </a:p>
        </p:txBody>
      </p:sp>
    </p:spTree>
    <p:extLst>
      <p:ext uri="{BB962C8B-B14F-4D97-AF65-F5344CB8AC3E}">
        <p14:creationId xmlns:p14="http://schemas.microsoft.com/office/powerpoint/2010/main" val="41490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80BF-906B-E123-8107-966AAC16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612" y="228904"/>
            <a:ext cx="8721221" cy="844118"/>
          </a:xfrm>
        </p:spPr>
        <p:txBody>
          <a:bodyPr/>
          <a:lstStyle/>
          <a:p>
            <a:pPr algn="ctr"/>
            <a:r>
              <a:rPr lang="en-US" sz="3200" dirty="0"/>
              <a:t>Comparative Solar Irradiation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C9C6-551F-366F-0D8C-8D3B1F942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1AEC5-8657-0E0C-397E-E27D33C97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2" y="2971800"/>
            <a:ext cx="6165912" cy="2591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440161-A685-126C-ED48-F1A0695C1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2" y="91855"/>
            <a:ext cx="2341969" cy="1247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A99AD2-DC22-79A2-FA0C-A75E9BCA7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65" y="2412760"/>
            <a:ext cx="3529183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9364D-BFE1-9AC2-4867-8B8F594DE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C402-6552-5B71-4F36-8714B323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012" y="0"/>
            <a:ext cx="8264021" cy="609600"/>
          </a:xfrm>
        </p:spPr>
        <p:txBody>
          <a:bodyPr/>
          <a:lstStyle/>
          <a:p>
            <a:pPr algn="ctr"/>
            <a:r>
              <a:rPr lang="en-US" sz="3200" dirty="0"/>
              <a:t>Comparative Off-Shore Wind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2B21D-A7F6-9FAC-F11C-48255238C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FCEFA-2587-6D62-A67B-09DAE23B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" y="2406"/>
            <a:ext cx="2890837" cy="1665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6E1204-1805-E35D-2A29-F08253735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81" y="2971800"/>
            <a:ext cx="6658431" cy="26139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543845-1319-10EF-AB51-911132BFD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01" y="2184227"/>
            <a:ext cx="3608124" cy="388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6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6D24-ED28-41DA-0CD7-CFEDE5DA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2" y="0"/>
            <a:ext cx="10287000" cy="533400"/>
          </a:xfrm>
        </p:spPr>
        <p:txBody>
          <a:bodyPr/>
          <a:lstStyle/>
          <a:p>
            <a:r>
              <a:rPr lang="en-US" sz="3600" dirty="0"/>
              <a:t>Utility Service Territories-California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A203EE9-32F8-9F82-B2FB-1D98BA9E7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685800"/>
            <a:ext cx="4948148" cy="59436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122B8D-C8E0-C125-5089-035319698698}"/>
              </a:ext>
            </a:extLst>
          </p:cNvPr>
          <p:cNvSpPr txBox="1"/>
          <p:nvPr/>
        </p:nvSpPr>
        <p:spPr>
          <a:xfrm>
            <a:off x="150812" y="6172200"/>
            <a:ext cx="3065629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Research Gate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D279F-30C3-2A24-B620-583AA38AC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18D4-A8A6-479C-AA68-9B42C314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" y="152400"/>
            <a:ext cx="10287000" cy="838200"/>
          </a:xfrm>
        </p:spPr>
        <p:txBody>
          <a:bodyPr/>
          <a:lstStyle/>
          <a:p>
            <a:r>
              <a:rPr lang="en-US" sz="3600" dirty="0"/>
              <a:t>Utility Service Territories-North Carolina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FF68B-55CA-459A-022A-95216BA1C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BDDBF-BCC5-21AE-E355-375204B4A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1524000"/>
            <a:ext cx="9523412" cy="3963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028C81-94D8-C997-D274-CA767535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318" y="3208"/>
            <a:ext cx="1726963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A3747F-2D57-4FF3-03DE-5A4C24542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453" y="4727608"/>
            <a:ext cx="1439828" cy="18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1D09-946B-F594-8B2F-DAC1069F3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711537" cy="1066800"/>
          </a:xfrm>
        </p:spPr>
        <p:txBody>
          <a:bodyPr/>
          <a:lstStyle/>
          <a:p>
            <a:r>
              <a:rPr lang="en-US" sz="3600" dirty="0"/>
              <a:t>Distribution of Electric Utility Customers in </a:t>
            </a:r>
            <a:br>
              <a:rPr lang="en-US" sz="3600" dirty="0"/>
            </a:br>
            <a:r>
              <a:rPr lang="en-US" sz="3600" dirty="0"/>
              <a:t>North Carolina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16BDD-11CE-0FC1-8EDB-3F61BCE39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17852-EF34-31BD-B4C3-017DAE58C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412" y="1497783"/>
            <a:ext cx="5500041" cy="53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11895</TotalTime>
  <Words>880</Words>
  <Application>Microsoft Office PowerPoint</Application>
  <PresentationFormat>Custom</PresentationFormat>
  <Paragraphs>173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Corbel</vt:lpstr>
      <vt:lpstr>Raleway</vt:lpstr>
      <vt:lpstr>Times New Roman</vt:lpstr>
      <vt:lpstr>Wingdings 3</vt:lpstr>
      <vt:lpstr>Ion</vt:lpstr>
      <vt:lpstr>North Carolina: A Case Study of a Bipartisan Approach to Energy Policy   </vt:lpstr>
      <vt:lpstr>A Topographic View of North Carolina</vt:lpstr>
      <vt:lpstr>PowerPoint Presentation</vt:lpstr>
      <vt:lpstr>PowerPoint Presentation</vt:lpstr>
      <vt:lpstr>Comparative Solar Irradiation Levels</vt:lpstr>
      <vt:lpstr>Comparative Off-Shore Wind Potential</vt:lpstr>
      <vt:lpstr>Utility Service Territories-California</vt:lpstr>
      <vt:lpstr>Utility Service Territories-North Carolina</vt:lpstr>
      <vt:lpstr>Distribution of Electric Utility Customers in  North Carolina</vt:lpstr>
      <vt:lpstr>Comparison of Regulatory Structures</vt:lpstr>
      <vt:lpstr>Comparison of Electricity Pricing</vt:lpstr>
      <vt:lpstr>Registered Voter Comparison</vt:lpstr>
      <vt:lpstr>Key Political Trends Over Past 10 Years</vt:lpstr>
      <vt:lpstr>Fuel Sources for Electricity-California</vt:lpstr>
      <vt:lpstr>Fuel Sources for Electricity-North Carolina</vt:lpstr>
      <vt:lpstr>Historical Elements of NC  Clean Energy Policy</vt:lpstr>
      <vt:lpstr>North Carolina Carbon Plan (HB 951)</vt:lpstr>
      <vt:lpstr>Key Elements of Net Energy Metering in NC (Revised March 2023) </vt:lpstr>
      <vt:lpstr>Where is Community Solar Available</vt:lpstr>
      <vt:lpstr>Community Choice Aggregation</vt:lpstr>
      <vt:lpstr>State Microgrid Policies</vt:lpstr>
      <vt:lpstr>So What’s the Secret Sauce?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Microgrid Control</dc:title>
  <dc:creator>Jim Dodenhoff</dc:creator>
  <cp:lastModifiedBy>James Dodenhoff</cp:lastModifiedBy>
  <cp:revision>91</cp:revision>
  <dcterms:modified xsi:type="dcterms:W3CDTF">2024-02-28T21:35:14Z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