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9" r:id="rId3"/>
    <p:sldId id="258" r:id="rId4"/>
    <p:sldId id="260" r:id="rId5"/>
    <p:sldId id="261" r:id="rId6"/>
    <p:sldId id="295" r:id="rId7"/>
    <p:sldId id="297" r:id="rId8"/>
    <p:sldId id="263" r:id="rId9"/>
    <p:sldId id="269" r:id="rId10"/>
    <p:sldId id="270" r:id="rId11"/>
    <p:sldId id="29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F8BF124-0F53-5C7E-5738-32D6DB8A9ED8}" name="Dennis Rowan" initials="DR" userId="99944d9b84feb78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38"/>
    <p:restoredTop sz="94689"/>
  </p:normalViewPr>
  <p:slideViewPr>
    <p:cSldViewPr snapToGrid="0">
      <p:cViewPr varScale="1">
        <p:scale>
          <a:sx n="75" d="100"/>
          <a:sy n="75" d="100"/>
        </p:scale>
        <p:origin x="819" y="2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531376-FDB7-404E-AC0C-B727AE022181}" type="datetimeFigureOut">
              <a:rPr lang="en-US" smtClean="0"/>
              <a:t>3/28/2024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60C3C8-5079-2E4D-B155-6D8D66D203B7}" type="slidenum">
              <a:rPr lang="en-US" smtClean="0"/>
              <a:t>‹#›</a:t>
            </a:fld>
            <a:endParaRPr lang="en-US"/>
          </a:p>
        </p:txBody>
      </p:sp>
    </p:spTree>
    <p:extLst>
      <p:ext uri="{BB962C8B-B14F-4D97-AF65-F5344CB8AC3E}">
        <p14:creationId xmlns:p14="http://schemas.microsoft.com/office/powerpoint/2010/main" val="43896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60C3C8-5079-2E4D-B155-6D8D66D203B7}" type="slidenum">
              <a:rPr lang="en-US" smtClean="0"/>
              <a:t>3</a:t>
            </a:fld>
            <a:endParaRPr lang="en-US"/>
          </a:p>
        </p:txBody>
      </p:sp>
    </p:spTree>
    <p:extLst>
      <p:ext uri="{BB962C8B-B14F-4D97-AF65-F5344CB8AC3E}">
        <p14:creationId xmlns:p14="http://schemas.microsoft.com/office/powerpoint/2010/main" val="1421036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60C3C8-5079-2E4D-B155-6D8D66D203B7}" type="slidenum">
              <a:rPr lang="en-US" smtClean="0"/>
              <a:t>5</a:t>
            </a:fld>
            <a:endParaRPr lang="en-US"/>
          </a:p>
        </p:txBody>
      </p:sp>
    </p:spTree>
    <p:extLst>
      <p:ext uri="{BB962C8B-B14F-4D97-AF65-F5344CB8AC3E}">
        <p14:creationId xmlns:p14="http://schemas.microsoft.com/office/powerpoint/2010/main" val="2344817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A2EB2-25D5-0C72-42C8-38D418D77C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089BF6D-6363-D324-028D-BFB1C0881B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3C6AE8-862C-0176-830D-EBFB0AFF96ED}"/>
              </a:ext>
            </a:extLst>
          </p:cNvPr>
          <p:cNvSpPr>
            <a:spLocks noGrp="1"/>
          </p:cNvSpPr>
          <p:nvPr>
            <p:ph type="dt" sz="half" idx="10"/>
          </p:nvPr>
        </p:nvSpPr>
        <p:spPr/>
        <p:txBody>
          <a:bodyPr/>
          <a:lstStyle/>
          <a:p>
            <a:fld id="{2BB44488-063A-FC45-91BA-859746786232}" type="datetimeFigureOut">
              <a:rPr lang="en-US" smtClean="0"/>
              <a:t>3/28/2024</a:t>
            </a:fld>
            <a:endParaRPr lang="en-US"/>
          </a:p>
        </p:txBody>
      </p:sp>
      <p:sp>
        <p:nvSpPr>
          <p:cNvPr id="5" name="Footer Placeholder 4">
            <a:extLst>
              <a:ext uri="{FF2B5EF4-FFF2-40B4-BE49-F238E27FC236}">
                <a16:creationId xmlns:a16="http://schemas.microsoft.com/office/drawing/2014/main" id="{E314D6F5-3E2D-DAD2-2B4C-72C7B2106D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3DAC09-DDBE-2E34-1D50-361C42A5974E}"/>
              </a:ext>
            </a:extLst>
          </p:cNvPr>
          <p:cNvSpPr>
            <a:spLocks noGrp="1"/>
          </p:cNvSpPr>
          <p:nvPr>
            <p:ph type="sldNum" sz="quarter" idx="12"/>
          </p:nvPr>
        </p:nvSpPr>
        <p:spPr/>
        <p:txBody>
          <a:bodyPr/>
          <a:lstStyle/>
          <a:p>
            <a:fld id="{C6F8F096-D1EA-294C-9E62-DF21A6D71DD5}" type="slidenum">
              <a:rPr lang="en-US" smtClean="0"/>
              <a:t>‹#›</a:t>
            </a:fld>
            <a:endParaRPr lang="en-US"/>
          </a:p>
        </p:txBody>
      </p:sp>
    </p:spTree>
    <p:extLst>
      <p:ext uri="{BB962C8B-B14F-4D97-AF65-F5344CB8AC3E}">
        <p14:creationId xmlns:p14="http://schemas.microsoft.com/office/powerpoint/2010/main" val="1709993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EE0BD-45D8-7DCC-78A3-168A4C4671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7C2E9E-7BC4-B9F4-82D4-17BA003F4A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3D20FB-78CB-37DE-43EB-3A1242131688}"/>
              </a:ext>
            </a:extLst>
          </p:cNvPr>
          <p:cNvSpPr>
            <a:spLocks noGrp="1"/>
          </p:cNvSpPr>
          <p:nvPr>
            <p:ph type="dt" sz="half" idx="10"/>
          </p:nvPr>
        </p:nvSpPr>
        <p:spPr/>
        <p:txBody>
          <a:bodyPr/>
          <a:lstStyle/>
          <a:p>
            <a:fld id="{2BB44488-063A-FC45-91BA-859746786232}" type="datetimeFigureOut">
              <a:rPr lang="en-US" smtClean="0"/>
              <a:t>3/28/2024</a:t>
            </a:fld>
            <a:endParaRPr lang="en-US"/>
          </a:p>
        </p:txBody>
      </p:sp>
      <p:sp>
        <p:nvSpPr>
          <p:cNvPr id="5" name="Footer Placeholder 4">
            <a:extLst>
              <a:ext uri="{FF2B5EF4-FFF2-40B4-BE49-F238E27FC236}">
                <a16:creationId xmlns:a16="http://schemas.microsoft.com/office/drawing/2014/main" id="{D2F6A2C7-F34D-2AB2-7F42-53D6B38FC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F53EF3-CA3D-1384-2DBA-F389CE3AC8AC}"/>
              </a:ext>
            </a:extLst>
          </p:cNvPr>
          <p:cNvSpPr>
            <a:spLocks noGrp="1"/>
          </p:cNvSpPr>
          <p:nvPr>
            <p:ph type="sldNum" sz="quarter" idx="12"/>
          </p:nvPr>
        </p:nvSpPr>
        <p:spPr/>
        <p:txBody>
          <a:bodyPr/>
          <a:lstStyle/>
          <a:p>
            <a:fld id="{C6F8F096-D1EA-294C-9E62-DF21A6D71DD5}" type="slidenum">
              <a:rPr lang="en-US" smtClean="0"/>
              <a:t>‹#›</a:t>
            </a:fld>
            <a:endParaRPr lang="en-US"/>
          </a:p>
        </p:txBody>
      </p:sp>
    </p:spTree>
    <p:extLst>
      <p:ext uri="{BB962C8B-B14F-4D97-AF65-F5344CB8AC3E}">
        <p14:creationId xmlns:p14="http://schemas.microsoft.com/office/powerpoint/2010/main" val="2321242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B7764A-7C7C-7EA2-ABC5-A7CC2210569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FB4350-C087-F8DD-11F2-9AF376BD22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9C39CB-D069-B8AC-12AF-BA076D9365AB}"/>
              </a:ext>
            </a:extLst>
          </p:cNvPr>
          <p:cNvSpPr>
            <a:spLocks noGrp="1"/>
          </p:cNvSpPr>
          <p:nvPr>
            <p:ph type="dt" sz="half" idx="10"/>
          </p:nvPr>
        </p:nvSpPr>
        <p:spPr/>
        <p:txBody>
          <a:bodyPr/>
          <a:lstStyle/>
          <a:p>
            <a:fld id="{2BB44488-063A-FC45-91BA-859746786232}" type="datetimeFigureOut">
              <a:rPr lang="en-US" smtClean="0"/>
              <a:t>3/28/2024</a:t>
            </a:fld>
            <a:endParaRPr lang="en-US"/>
          </a:p>
        </p:txBody>
      </p:sp>
      <p:sp>
        <p:nvSpPr>
          <p:cNvPr id="5" name="Footer Placeholder 4">
            <a:extLst>
              <a:ext uri="{FF2B5EF4-FFF2-40B4-BE49-F238E27FC236}">
                <a16:creationId xmlns:a16="http://schemas.microsoft.com/office/drawing/2014/main" id="{D6E26CA4-E71E-B966-3095-9F8520FB5F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CD90DE-9C27-23A7-5C9E-58B4A4B180AE}"/>
              </a:ext>
            </a:extLst>
          </p:cNvPr>
          <p:cNvSpPr>
            <a:spLocks noGrp="1"/>
          </p:cNvSpPr>
          <p:nvPr>
            <p:ph type="sldNum" sz="quarter" idx="12"/>
          </p:nvPr>
        </p:nvSpPr>
        <p:spPr/>
        <p:txBody>
          <a:bodyPr/>
          <a:lstStyle/>
          <a:p>
            <a:fld id="{C6F8F096-D1EA-294C-9E62-DF21A6D71DD5}" type="slidenum">
              <a:rPr lang="en-US" smtClean="0"/>
              <a:t>‹#›</a:t>
            </a:fld>
            <a:endParaRPr lang="en-US"/>
          </a:p>
        </p:txBody>
      </p:sp>
    </p:spTree>
    <p:extLst>
      <p:ext uri="{BB962C8B-B14F-4D97-AF65-F5344CB8AC3E}">
        <p14:creationId xmlns:p14="http://schemas.microsoft.com/office/powerpoint/2010/main" val="355297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638BE-2B9C-D657-0146-989E95A271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5C9092-493C-3E1A-EC3F-B3A550B3C8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7A5575-1C8D-9996-64B8-28687F1D41F6}"/>
              </a:ext>
            </a:extLst>
          </p:cNvPr>
          <p:cNvSpPr>
            <a:spLocks noGrp="1"/>
          </p:cNvSpPr>
          <p:nvPr>
            <p:ph type="dt" sz="half" idx="10"/>
          </p:nvPr>
        </p:nvSpPr>
        <p:spPr/>
        <p:txBody>
          <a:bodyPr/>
          <a:lstStyle/>
          <a:p>
            <a:fld id="{2BB44488-063A-FC45-91BA-859746786232}" type="datetimeFigureOut">
              <a:rPr lang="en-US" smtClean="0"/>
              <a:t>3/28/2024</a:t>
            </a:fld>
            <a:endParaRPr lang="en-US"/>
          </a:p>
        </p:txBody>
      </p:sp>
      <p:sp>
        <p:nvSpPr>
          <p:cNvPr id="5" name="Footer Placeholder 4">
            <a:extLst>
              <a:ext uri="{FF2B5EF4-FFF2-40B4-BE49-F238E27FC236}">
                <a16:creationId xmlns:a16="http://schemas.microsoft.com/office/drawing/2014/main" id="{9EEEBE87-E5B1-F5BF-38C6-7886C333A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3A13F8-9267-D40A-8B4B-0D5F001D61F5}"/>
              </a:ext>
            </a:extLst>
          </p:cNvPr>
          <p:cNvSpPr>
            <a:spLocks noGrp="1"/>
          </p:cNvSpPr>
          <p:nvPr>
            <p:ph type="sldNum" sz="quarter" idx="12"/>
          </p:nvPr>
        </p:nvSpPr>
        <p:spPr/>
        <p:txBody>
          <a:bodyPr/>
          <a:lstStyle/>
          <a:p>
            <a:fld id="{C6F8F096-D1EA-294C-9E62-DF21A6D71DD5}" type="slidenum">
              <a:rPr lang="en-US" smtClean="0"/>
              <a:t>‹#›</a:t>
            </a:fld>
            <a:endParaRPr lang="en-US"/>
          </a:p>
        </p:txBody>
      </p:sp>
    </p:spTree>
    <p:extLst>
      <p:ext uri="{BB962C8B-B14F-4D97-AF65-F5344CB8AC3E}">
        <p14:creationId xmlns:p14="http://schemas.microsoft.com/office/powerpoint/2010/main" val="100346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60EB5-89A8-8634-3AAA-5D279EEEAA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3482E3-5BE0-AA53-166A-54884B36A1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1B4C10-81F5-0708-C556-726C6C426DE9}"/>
              </a:ext>
            </a:extLst>
          </p:cNvPr>
          <p:cNvSpPr>
            <a:spLocks noGrp="1"/>
          </p:cNvSpPr>
          <p:nvPr>
            <p:ph type="dt" sz="half" idx="10"/>
          </p:nvPr>
        </p:nvSpPr>
        <p:spPr/>
        <p:txBody>
          <a:bodyPr/>
          <a:lstStyle/>
          <a:p>
            <a:fld id="{2BB44488-063A-FC45-91BA-859746786232}" type="datetimeFigureOut">
              <a:rPr lang="en-US" smtClean="0"/>
              <a:t>3/28/2024</a:t>
            </a:fld>
            <a:endParaRPr lang="en-US"/>
          </a:p>
        </p:txBody>
      </p:sp>
      <p:sp>
        <p:nvSpPr>
          <p:cNvPr id="5" name="Footer Placeholder 4">
            <a:extLst>
              <a:ext uri="{FF2B5EF4-FFF2-40B4-BE49-F238E27FC236}">
                <a16:creationId xmlns:a16="http://schemas.microsoft.com/office/drawing/2014/main" id="{C4E49FCF-B73A-97F1-448E-6CEC103417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6E6579-2065-0369-2C68-E1B4274421F2}"/>
              </a:ext>
            </a:extLst>
          </p:cNvPr>
          <p:cNvSpPr>
            <a:spLocks noGrp="1"/>
          </p:cNvSpPr>
          <p:nvPr>
            <p:ph type="sldNum" sz="quarter" idx="12"/>
          </p:nvPr>
        </p:nvSpPr>
        <p:spPr/>
        <p:txBody>
          <a:bodyPr/>
          <a:lstStyle/>
          <a:p>
            <a:fld id="{C6F8F096-D1EA-294C-9E62-DF21A6D71DD5}" type="slidenum">
              <a:rPr lang="en-US" smtClean="0"/>
              <a:t>‹#›</a:t>
            </a:fld>
            <a:endParaRPr lang="en-US"/>
          </a:p>
        </p:txBody>
      </p:sp>
    </p:spTree>
    <p:extLst>
      <p:ext uri="{BB962C8B-B14F-4D97-AF65-F5344CB8AC3E}">
        <p14:creationId xmlns:p14="http://schemas.microsoft.com/office/powerpoint/2010/main" val="26520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B11BF-CD79-5AA9-55A1-7CF36E78E3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EC98F-062F-05BC-AB31-6425F5F125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A65DC2-D680-D623-1049-47691FA77E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9A66F9-9D90-EFC4-CB0A-0A43EBE076DE}"/>
              </a:ext>
            </a:extLst>
          </p:cNvPr>
          <p:cNvSpPr>
            <a:spLocks noGrp="1"/>
          </p:cNvSpPr>
          <p:nvPr>
            <p:ph type="dt" sz="half" idx="10"/>
          </p:nvPr>
        </p:nvSpPr>
        <p:spPr/>
        <p:txBody>
          <a:bodyPr/>
          <a:lstStyle/>
          <a:p>
            <a:fld id="{2BB44488-063A-FC45-91BA-859746786232}" type="datetimeFigureOut">
              <a:rPr lang="en-US" smtClean="0"/>
              <a:t>3/28/2024</a:t>
            </a:fld>
            <a:endParaRPr lang="en-US"/>
          </a:p>
        </p:txBody>
      </p:sp>
      <p:sp>
        <p:nvSpPr>
          <p:cNvPr id="6" name="Footer Placeholder 5">
            <a:extLst>
              <a:ext uri="{FF2B5EF4-FFF2-40B4-BE49-F238E27FC236}">
                <a16:creationId xmlns:a16="http://schemas.microsoft.com/office/drawing/2014/main" id="{431DBF0A-FFD4-E1E9-5B05-FF53C3289E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2DDF28-98B9-603A-6988-361893789164}"/>
              </a:ext>
            </a:extLst>
          </p:cNvPr>
          <p:cNvSpPr>
            <a:spLocks noGrp="1"/>
          </p:cNvSpPr>
          <p:nvPr>
            <p:ph type="sldNum" sz="quarter" idx="12"/>
          </p:nvPr>
        </p:nvSpPr>
        <p:spPr/>
        <p:txBody>
          <a:bodyPr/>
          <a:lstStyle/>
          <a:p>
            <a:fld id="{C6F8F096-D1EA-294C-9E62-DF21A6D71DD5}" type="slidenum">
              <a:rPr lang="en-US" smtClean="0"/>
              <a:t>‹#›</a:t>
            </a:fld>
            <a:endParaRPr lang="en-US"/>
          </a:p>
        </p:txBody>
      </p:sp>
    </p:spTree>
    <p:extLst>
      <p:ext uri="{BB962C8B-B14F-4D97-AF65-F5344CB8AC3E}">
        <p14:creationId xmlns:p14="http://schemas.microsoft.com/office/powerpoint/2010/main" val="660447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8F818-B96A-71A6-885E-32869202B4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0C5F77-82A9-F0BF-FB9B-1F042B7ACB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9DFE43-4579-F57C-8122-CA9C0C2FC3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D912BA-7ED8-2638-6E5D-724CA3F68C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FAFC4B-A361-2377-8285-E971875717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807471-6537-8C33-9985-10D08EC4E7A1}"/>
              </a:ext>
            </a:extLst>
          </p:cNvPr>
          <p:cNvSpPr>
            <a:spLocks noGrp="1"/>
          </p:cNvSpPr>
          <p:nvPr>
            <p:ph type="dt" sz="half" idx="10"/>
          </p:nvPr>
        </p:nvSpPr>
        <p:spPr/>
        <p:txBody>
          <a:bodyPr/>
          <a:lstStyle/>
          <a:p>
            <a:fld id="{2BB44488-063A-FC45-91BA-859746786232}" type="datetimeFigureOut">
              <a:rPr lang="en-US" smtClean="0"/>
              <a:t>3/28/2024</a:t>
            </a:fld>
            <a:endParaRPr lang="en-US"/>
          </a:p>
        </p:txBody>
      </p:sp>
      <p:sp>
        <p:nvSpPr>
          <p:cNvPr id="8" name="Footer Placeholder 7">
            <a:extLst>
              <a:ext uri="{FF2B5EF4-FFF2-40B4-BE49-F238E27FC236}">
                <a16:creationId xmlns:a16="http://schemas.microsoft.com/office/drawing/2014/main" id="{113D2518-82D7-DF97-EB79-BED23C84FB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F37095-800B-67C0-78FE-5AB395A14EC6}"/>
              </a:ext>
            </a:extLst>
          </p:cNvPr>
          <p:cNvSpPr>
            <a:spLocks noGrp="1"/>
          </p:cNvSpPr>
          <p:nvPr>
            <p:ph type="sldNum" sz="quarter" idx="12"/>
          </p:nvPr>
        </p:nvSpPr>
        <p:spPr/>
        <p:txBody>
          <a:bodyPr/>
          <a:lstStyle/>
          <a:p>
            <a:fld id="{C6F8F096-D1EA-294C-9E62-DF21A6D71DD5}" type="slidenum">
              <a:rPr lang="en-US" smtClean="0"/>
              <a:t>‹#›</a:t>
            </a:fld>
            <a:endParaRPr lang="en-US"/>
          </a:p>
        </p:txBody>
      </p:sp>
    </p:spTree>
    <p:extLst>
      <p:ext uri="{BB962C8B-B14F-4D97-AF65-F5344CB8AC3E}">
        <p14:creationId xmlns:p14="http://schemas.microsoft.com/office/powerpoint/2010/main" val="2916506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F7CAB-3E97-6D24-47D7-CF1552664B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52B49C-CA73-A47B-875D-DC4D58121D9A}"/>
              </a:ext>
            </a:extLst>
          </p:cNvPr>
          <p:cNvSpPr>
            <a:spLocks noGrp="1"/>
          </p:cNvSpPr>
          <p:nvPr>
            <p:ph type="dt" sz="half" idx="10"/>
          </p:nvPr>
        </p:nvSpPr>
        <p:spPr/>
        <p:txBody>
          <a:bodyPr/>
          <a:lstStyle/>
          <a:p>
            <a:fld id="{2BB44488-063A-FC45-91BA-859746786232}" type="datetimeFigureOut">
              <a:rPr lang="en-US" smtClean="0"/>
              <a:t>3/28/2024</a:t>
            </a:fld>
            <a:endParaRPr lang="en-US"/>
          </a:p>
        </p:txBody>
      </p:sp>
      <p:sp>
        <p:nvSpPr>
          <p:cNvPr id="4" name="Footer Placeholder 3">
            <a:extLst>
              <a:ext uri="{FF2B5EF4-FFF2-40B4-BE49-F238E27FC236}">
                <a16:creationId xmlns:a16="http://schemas.microsoft.com/office/drawing/2014/main" id="{8C54EB78-121C-16E4-1D3B-34A067BC2C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6BB590-2224-3113-223F-4BAE76A0321A}"/>
              </a:ext>
            </a:extLst>
          </p:cNvPr>
          <p:cNvSpPr>
            <a:spLocks noGrp="1"/>
          </p:cNvSpPr>
          <p:nvPr>
            <p:ph type="sldNum" sz="quarter" idx="12"/>
          </p:nvPr>
        </p:nvSpPr>
        <p:spPr/>
        <p:txBody>
          <a:bodyPr/>
          <a:lstStyle/>
          <a:p>
            <a:fld id="{C6F8F096-D1EA-294C-9E62-DF21A6D71DD5}" type="slidenum">
              <a:rPr lang="en-US" smtClean="0"/>
              <a:t>‹#›</a:t>
            </a:fld>
            <a:endParaRPr lang="en-US"/>
          </a:p>
        </p:txBody>
      </p:sp>
    </p:spTree>
    <p:extLst>
      <p:ext uri="{BB962C8B-B14F-4D97-AF65-F5344CB8AC3E}">
        <p14:creationId xmlns:p14="http://schemas.microsoft.com/office/powerpoint/2010/main" val="3306489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ADFE7E-E7E6-B55E-8E86-B19B66AE29D4}"/>
              </a:ext>
            </a:extLst>
          </p:cNvPr>
          <p:cNvSpPr>
            <a:spLocks noGrp="1"/>
          </p:cNvSpPr>
          <p:nvPr>
            <p:ph type="dt" sz="half" idx="10"/>
          </p:nvPr>
        </p:nvSpPr>
        <p:spPr/>
        <p:txBody>
          <a:bodyPr/>
          <a:lstStyle/>
          <a:p>
            <a:fld id="{2BB44488-063A-FC45-91BA-859746786232}" type="datetimeFigureOut">
              <a:rPr lang="en-US" smtClean="0"/>
              <a:t>3/28/2024</a:t>
            </a:fld>
            <a:endParaRPr lang="en-US"/>
          </a:p>
        </p:txBody>
      </p:sp>
      <p:sp>
        <p:nvSpPr>
          <p:cNvPr id="3" name="Footer Placeholder 2">
            <a:extLst>
              <a:ext uri="{FF2B5EF4-FFF2-40B4-BE49-F238E27FC236}">
                <a16:creationId xmlns:a16="http://schemas.microsoft.com/office/drawing/2014/main" id="{3962D87A-8B82-3510-5158-68811ADDDB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73A3FC-CE1F-C164-3DF3-4595DF7E0635}"/>
              </a:ext>
            </a:extLst>
          </p:cNvPr>
          <p:cNvSpPr>
            <a:spLocks noGrp="1"/>
          </p:cNvSpPr>
          <p:nvPr>
            <p:ph type="sldNum" sz="quarter" idx="12"/>
          </p:nvPr>
        </p:nvSpPr>
        <p:spPr/>
        <p:txBody>
          <a:bodyPr/>
          <a:lstStyle/>
          <a:p>
            <a:fld id="{C6F8F096-D1EA-294C-9E62-DF21A6D71DD5}" type="slidenum">
              <a:rPr lang="en-US" smtClean="0"/>
              <a:t>‹#›</a:t>
            </a:fld>
            <a:endParaRPr lang="en-US"/>
          </a:p>
        </p:txBody>
      </p:sp>
    </p:spTree>
    <p:extLst>
      <p:ext uri="{BB962C8B-B14F-4D97-AF65-F5344CB8AC3E}">
        <p14:creationId xmlns:p14="http://schemas.microsoft.com/office/powerpoint/2010/main" val="1956497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63186-25F6-40C6-9889-C8FB89662A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865610-A975-2377-6E49-047329065A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5925B5-B05B-C986-0244-B4CDE4F0FC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8EDC67-6B57-F650-03F2-A8D0A45E10F8}"/>
              </a:ext>
            </a:extLst>
          </p:cNvPr>
          <p:cNvSpPr>
            <a:spLocks noGrp="1"/>
          </p:cNvSpPr>
          <p:nvPr>
            <p:ph type="dt" sz="half" idx="10"/>
          </p:nvPr>
        </p:nvSpPr>
        <p:spPr/>
        <p:txBody>
          <a:bodyPr/>
          <a:lstStyle/>
          <a:p>
            <a:fld id="{2BB44488-063A-FC45-91BA-859746786232}" type="datetimeFigureOut">
              <a:rPr lang="en-US" smtClean="0"/>
              <a:t>3/28/2024</a:t>
            </a:fld>
            <a:endParaRPr lang="en-US"/>
          </a:p>
        </p:txBody>
      </p:sp>
      <p:sp>
        <p:nvSpPr>
          <p:cNvPr id="6" name="Footer Placeholder 5">
            <a:extLst>
              <a:ext uri="{FF2B5EF4-FFF2-40B4-BE49-F238E27FC236}">
                <a16:creationId xmlns:a16="http://schemas.microsoft.com/office/drawing/2014/main" id="{FF05F44B-6F5F-D341-DA2A-A84DBD129A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C4C16E-334B-7E72-B4AA-1BBBD83ADE42}"/>
              </a:ext>
            </a:extLst>
          </p:cNvPr>
          <p:cNvSpPr>
            <a:spLocks noGrp="1"/>
          </p:cNvSpPr>
          <p:nvPr>
            <p:ph type="sldNum" sz="quarter" idx="12"/>
          </p:nvPr>
        </p:nvSpPr>
        <p:spPr/>
        <p:txBody>
          <a:bodyPr/>
          <a:lstStyle/>
          <a:p>
            <a:fld id="{C6F8F096-D1EA-294C-9E62-DF21A6D71DD5}" type="slidenum">
              <a:rPr lang="en-US" smtClean="0"/>
              <a:t>‹#›</a:t>
            </a:fld>
            <a:endParaRPr lang="en-US"/>
          </a:p>
        </p:txBody>
      </p:sp>
    </p:spTree>
    <p:extLst>
      <p:ext uri="{BB962C8B-B14F-4D97-AF65-F5344CB8AC3E}">
        <p14:creationId xmlns:p14="http://schemas.microsoft.com/office/powerpoint/2010/main" val="2494549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B373E-A604-9EF5-89E6-FE5C202FB4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716C404-0E06-7B57-C13D-DF7F207E64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4A64EF-1C2A-8F3E-3408-685D6DA37F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E7B87F-E914-40A8-6177-B8A04C6E58E3}"/>
              </a:ext>
            </a:extLst>
          </p:cNvPr>
          <p:cNvSpPr>
            <a:spLocks noGrp="1"/>
          </p:cNvSpPr>
          <p:nvPr>
            <p:ph type="dt" sz="half" idx="10"/>
          </p:nvPr>
        </p:nvSpPr>
        <p:spPr/>
        <p:txBody>
          <a:bodyPr/>
          <a:lstStyle/>
          <a:p>
            <a:fld id="{2BB44488-063A-FC45-91BA-859746786232}" type="datetimeFigureOut">
              <a:rPr lang="en-US" smtClean="0"/>
              <a:t>3/28/2024</a:t>
            </a:fld>
            <a:endParaRPr lang="en-US"/>
          </a:p>
        </p:txBody>
      </p:sp>
      <p:sp>
        <p:nvSpPr>
          <p:cNvPr id="6" name="Footer Placeholder 5">
            <a:extLst>
              <a:ext uri="{FF2B5EF4-FFF2-40B4-BE49-F238E27FC236}">
                <a16:creationId xmlns:a16="http://schemas.microsoft.com/office/drawing/2014/main" id="{1DA7DBA6-890B-0C45-D15F-E5871ADED2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549BD4-E4A3-4426-14D1-80CD43E050EB}"/>
              </a:ext>
            </a:extLst>
          </p:cNvPr>
          <p:cNvSpPr>
            <a:spLocks noGrp="1"/>
          </p:cNvSpPr>
          <p:nvPr>
            <p:ph type="sldNum" sz="quarter" idx="12"/>
          </p:nvPr>
        </p:nvSpPr>
        <p:spPr/>
        <p:txBody>
          <a:bodyPr/>
          <a:lstStyle/>
          <a:p>
            <a:fld id="{C6F8F096-D1EA-294C-9E62-DF21A6D71DD5}" type="slidenum">
              <a:rPr lang="en-US" smtClean="0"/>
              <a:t>‹#›</a:t>
            </a:fld>
            <a:endParaRPr lang="en-US"/>
          </a:p>
        </p:txBody>
      </p:sp>
    </p:spTree>
    <p:extLst>
      <p:ext uri="{BB962C8B-B14F-4D97-AF65-F5344CB8AC3E}">
        <p14:creationId xmlns:p14="http://schemas.microsoft.com/office/powerpoint/2010/main" val="3030051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D42C7C-C07A-6734-B0A8-230E1B4F1E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9B55F9-3C97-C2C2-1318-F38C494A24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B1EA82-0E52-D4CE-054A-E939CBDE07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44488-063A-FC45-91BA-859746786232}" type="datetimeFigureOut">
              <a:rPr lang="en-US" smtClean="0"/>
              <a:t>3/28/2024</a:t>
            </a:fld>
            <a:endParaRPr lang="en-US"/>
          </a:p>
        </p:txBody>
      </p:sp>
      <p:sp>
        <p:nvSpPr>
          <p:cNvPr id="5" name="Footer Placeholder 4">
            <a:extLst>
              <a:ext uri="{FF2B5EF4-FFF2-40B4-BE49-F238E27FC236}">
                <a16:creationId xmlns:a16="http://schemas.microsoft.com/office/drawing/2014/main" id="{FEEB4406-D9C9-AABF-261A-F596609C08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018727-6898-AFB9-1327-D4B44A27BD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F8F096-D1EA-294C-9E62-DF21A6D71DD5}" type="slidenum">
              <a:rPr lang="en-US" smtClean="0"/>
              <a:t>‹#›</a:t>
            </a:fld>
            <a:endParaRPr lang="en-US"/>
          </a:p>
        </p:txBody>
      </p:sp>
    </p:spTree>
    <p:extLst>
      <p:ext uri="{BB962C8B-B14F-4D97-AF65-F5344CB8AC3E}">
        <p14:creationId xmlns:p14="http://schemas.microsoft.com/office/powerpoint/2010/main" val="2324495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nca2023.globalchange.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assets.bbhub.io/professional/sites/24/energy-transition-investment-trends-2023.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nergyinnovation.org/publication/clean-investment-in-2023-assessing-progress-in-electricity-and-transpor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nergy.gov/gdo/grid-resilience-and-innovation-partnerships-grip-progra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E0CEB8-1D4C-BF2E-FA60-459626966B52}"/>
              </a:ext>
            </a:extLst>
          </p:cNvPr>
          <p:cNvSpPr>
            <a:spLocks noGrp="1"/>
          </p:cNvSpPr>
          <p:nvPr>
            <p:ph type="ctrTitle"/>
          </p:nvPr>
        </p:nvSpPr>
        <p:spPr>
          <a:xfrm>
            <a:off x="325821" y="165537"/>
            <a:ext cx="11540358" cy="1753879"/>
          </a:xfrm>
          <a:ln>
            <a:noFill/>
          </a:ln>
        </p:spPr>
        <p:txBody>
          <a:bodyPr>
            <a:normAutofit/>
          </a:bodyPr>
          <a:lstStyle/>
          <a:p>
            <a:r>
              <a:rPr lang="en-US" sz="5400" b="0" i="0" u="none" strike="noStrike" dirty="0">
                <a:ln>
                  <a:solidFill>
                    <a:schemeClr val="accent6">
                      <a:lumMod val="50000"/>
                    </a:schemeClr>
                  </a:solidFill>
                </a:ln>
                <a:solidFill>
                  <a:schemeClr val="accent6">
                    <a:lumMod val="50000"/>
                  </a:schemeClr>
                </a:solidFill>
                <a:effectLst/>
                <a:latin typeface="Apple Braille" pitchFamily="2" charset="0"/>
                <a:ea typeface="Baskerville" panose="02020502070401020303" pitchFamily="18" charset="0"/>
                <a:cs typeface="Chamberi Super Display" panose="020F0502020204030204" pitchFamily="34" charset="0"/>
              </a:rPr>
              <a:t>Virtual Power Plants</a:t>
            </a:r>
            <a:endParaRPr lang="en-US" sz="5400" dirty="0">
              <a:solidFill>
                <a:schemeClr val="accent6">
                  <a:lumMod val="50000"/>
                </a:schemeClr>
              </a:solidFill>
              <a:latin typeface="Apple Braille" pitchFamily="2" charset="0"/>
              <a:ea typeface="Baskerville" panose="02020502070401020303" pitchFamily="18" charset="0"/>
            </a:endParaRPr>
          </a:p>
        </p:txBody>
      </p:sp>
      <p:sp>
        <p:nvSpPr>
          <p:cNvPr id="8" name="Rectangle 7">
            <a:extLst>
              <a:ext uri="{FF2B5EF4-FFF2-40B4-BE49-F238E27FC236}">
                <a16:creationId xmlns:a16="http://schemas.microsoft.com/office/drawing/2014/main" id="{DC1A0AA4-3922-C10E-0D90-D442537DBF0D}"/>
              </a:ext>
            </a:extLst>
          </p:cNvPr>
          <p:cNvSpPr/>
          <p:nvPr/>
        </p:nvSpPr>
        <p:spPr>
          <a:xfrm>
            <a:off x="178676" y="165538"/>
            <a:ext cx="11834648" cy="6526924"/>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2" name="TextBox 1">
            <a:extLst>
              <a:ext uri="{FF2B5EF4-FFF2-40B4-BE49-F238E27FC236}">
                <a16:creationId xmlns:a16="http://schemas.microsoft.com/office/drawing/2014/main" id="{0687510D-18B5-76BB-B5BA-B933658522B2}"/>
              </a:ext>
            </a:extLst>
          </p:cNvPr>
          <p:cNvSpPr txBox="1"/>
          <p:nvPr/>
        </p:nvSpPr>
        <p:spPr>
          <a:xfrm>
            <a:off x="7523981" y="4312363"/>
            <a:ext cx="3364736" cy="1323439"/>
          </a:xfrm>
          <a:prstGeom prst="rect">
            <a:avLst/>
          </a:prstGeom>
          <a:noFill/>
        </p:spPr>
        <p:txBody>
          <a:bodyPr wrap="square" rtlCol="0">
            <a:spAutoFit/>
          </a:bodyPr>
          <a:lstStyle/>
          <a:p>
            <a:pPr algn="r"/>
            <a:r>
              <a:rPr lang="en-US" sz="2800" dirty="0">
                <a:solidFill>
                  <a:schemeClr val="accent6">
                    <a:lumMod val="50000"/>
                  </a:schemeClr>
                </a:solidFill>
                <a:latin typeface="Constantia" panose="02030602050306030303" pitchFamily="18" charset="0"/>
              </a:rPr>
              <a:t>C. Baird Brown</a:t>
            </a:r>
          </a:p>
          <a:p>
            <a:pPr algn="r"/>
            <a:r>
              <a:rPr lang="en-US" sz="2800" dirty="0">
                <a:solidFill>
                  <a:schemeClr val="accent6">
                    <a:lumMod val="50000"/>
                  </a:schemeClr>
                </a:solidFill>
                <a:latin typeface="Constantia" panose="02030602050306030303" pitchFamily="18" charset="0"/>
              </a:rPr>
              <a:t>eco</a:t>
            </a:r>
            <a:r>
              <a:rPr lang="en-US" sz="2800" dirty="0">
                <a:solidFill>
                  <a:srgbClr val="FF0000"/>
                </a:solidFill>
                <a:latin typeface="Constantia" panose="02030602050306030303" pitchFamily="18" charset="0"/>
              </a:rPr>
              <a:t>(</a:t>
            </a:r>
            <a:r>
              <a:rPr lang="en-US" sz="2800" dirty="0">
                <a:solidFill>
                  <a:schemeClr val="accent6">
                    <a:lumMod val="50000"/>
                  </a:schemeClr>
                </a:solidFill>
                <a:latin typeface="Constantia" panose="02030602050306030303" pitchFamily="18" charset="0"/>
              </a:rPr>
              <a:t>n</a:t>
            </a:r>
            <a:r>
              <a:rPr lang="en-US" sz="2800" dirty="0">
                <a:solidFill>
                  <a:srgbClr val="FF0000"/>
                </a:solidFill>
                <a:latin typeface="Constantia" panose="02030602050306030303" pitchFamily="18" charset="0"/>
              </a:rPr>
              <a:t>)</a:t>
            </a:r>
            <a:r>
              <a:rPr lang="en-US" sz="2800" dirty="0">
                <a:solidFill>
                  <a:schemeClr val="accent6">
                    <a:lumMod val="50000"/>
                  </a:schemeClr>
                </a:solidFill>
                <a:latin typeface="Constantia" panose="02030602050306030303" pitchFamily="18" charset="0"/>
              </a:rPr>
              <a:t>law </a:t>
            </a:r>
            <a:r>
              <a:rPr lang="en-US" dirty="0">
                <a:solidFill>
                  <a:schemeClr val="accent6">
                    <a:lumMod val="50000"/>
                  </a:schemeClr>
                </a:solidFill>
                <a:latin typeface="Constantia" panose="02030602050306030303" pitchFamily="18" charset="0"/>
              </a:rPr>
              <a:t>LLC</a:t>
            </a:r>
          </a:p>
          <a:p>
            <a:pPr algn="r"/>
            <a:r>
              <a:rPr lang="en-US" sz="2400" dirty="0">
                <a:solidFill>
                  <a:schemeClr val="accent6">
                    <a:lumMod val="50000"/>
                  </a:schemeClr>
                </a:solidFill>
                <a:latin typeface="Constantia" panose="02030602050306030303" pitchFamily="18" charset="0"/>
              </a:rPr>
              <a:t>baird@ec0-n-law.net</a:t>
            </a:r>
          </a:p>
        </p:txBody>
      </p:sp>
      <p:sp>
        <p:nvSpPr>
          <p:cNvPr id="4" name="Subtitle 3">
            <a:extLst>
              <a:ext uri="{FF2B5EF4-FFF2-40B4-BE49-F238E27FC236}">
                <a16:creationId xmlns:a16="http://schemas.microsoft.com/office/drawing/2014/main" id="{5B1F4518-C855-D6BC-80FD-EFF0F7BC750A}"/>
              </a:ext>
            </a:extLst>
          </p:cNvPr>
          <p:cNvSpPr>
            <a:spLocks noGrp="1"/>
          </p:cNvSpPr>
          <p:nvPr>
            <p:ph type="subTitle" idx="1"/>
          </p:nvPr>
        </p:nvSpPr>
        <p:spPr>
          <a:xfrm>
            <a:off x="1303283" y="3602038"/>
            <a:ext cx="5381295" cy="1655762"/>
          </a:xfrm>
        </p:spPr>
        <p:txBody>
          <a:bodyPr>
            <a:normAutofit/>
          </a:bodyPr>
          <a:lstStyle/>
          <a:p>
            <a:pPr algn="l"/>
            <a:r>
              <a:rPr lang="en-US" sz="3200" dirty="0">
                <a:latin typeface="Apple Braille" pitchFamily="2" charset="0"/>
                <a:ea typeface="Baskerville" panose="02020502070401020303" pitchFamily="18" charset="0"/>
              </a:rPr>
              <a:t>Municipal Sustainable Energy Forum</a:t>
            </a:r>
          </a:p>
          <a:p>
            <a:pPr algn="l"/>
            <a:r>
              <a:rPr lang="en-US" sz="3200" dirty="0">
                <a:latin typeface="Apple Braille" pitchFamily="2" charset="0"/>
                <a:ea typeface="Baskerville" panose="02020502070401020303" pitchFamily="18" charset="0"/>
              </a:rPr>
              <a:t>March 27, 2024</a:t>
            </a:r>
          </a:p>
        </p:txBody>
      </p:sp>
    </p:spTree>
    <p:extLst>
      <p:ext uri="{BB962C8B-B14F-4D97-AF65-F5344CB8AC3E}">
        <p14:creationId xmlns:p14="http://schemas.microsoft.com/office/powerpoint/2010/main" val="942124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B7C7E-1C63-3704-70B2-DED2EA5FA77E}"/>
              </a:ext>
            </a:extLst>
          </p:cNvPr>
          <p:cNvSpPr>
            <a:spLocks noGrp="1"/>
          </p:cNvSpPr>
          <p:nvPr>
            <p:ph type="title"/>
          </p:nvPr>
        </p:nvSpPr>
        <p:spPr/>
        <p:txBody>
          <a:bodyPr>
            <a:normAutofit/>
          </a:bodyPr>
          <a:lstStyle/>
          <a:p>
            <a:r>
              <a:rPr lang="en-US" sz="5400" dirty="0">
                <a:solidFill>
                  <a:schemeClr val="accent6">
                    <a:lumMod val="50000"/>
                  </a:schemeClr>
                </a:solidFill>
                <a:latin typeface="Apple Braille" pitchFamily="2" charset="0"/>
              </a:rPr>
              <a:t>VPP Issues</a:t>
            </a:r>
          </a:p>
        </p:txBody>
      </p:sp>
      <p:sp>
        <p:nvSpPr>
          <p:cNvPr id="3" name="Content Placeholder 2">
            <a:extLst>
              <a:ext uri="{FF2B5EF4-FFF2-40B4-BE49-F238E27FC236}">
                <a16:creationId xmlns:a16="http://schemas.microsoft.com/office/drawing/2014/main" id="{9511FEC3-99A4-F735-926F-4FF1C1D4F797}"/>
              </a:ext>
            </a:extLst>
          </p:cNvPr>
          <p:cNvSpPr>
            <a:spLocks noGrp="1"/>
          </p:cNvSpPr>
          <p:nvPr>
            <p:ph idx="1"/>
          </p:nvPr>
        </p:nvSpPr>
        <p:spPr>
          <a:xfrm>
            <a:off x="838200" y="1690688"/>
            <a:ext cx="10515600" cy="4794334"/>
          </a:xfrm>
        </p:spPr>
        <p:txBody>
          <a:bodyPr>
            <a:normAutofit lnSpcReduction="10000"/>
          </a:bodyPr>
          <a:lstStyle/>
          <a:p>
            <a:r>
              <a:rPr lang="en-US" sz="3200" dirty="0"/>
              <a:t>Aggregator and Wholesale Marketer (FERC Licenses)</a:t>
            </a:r>
          </a:p>
          <a:p>
            <a:pPr lvl="1"/>
            <a:r>
              <a:rPr lang="en-US" sz="2800" dirty="0"/>
              <a:t>Can buy power from customers and sell to grid</a:t>
            </a:r>
          </a:p>
          <a:p>
            <a:r>
              <a:rPr lang="en-US" sz="3200" dirty="0"/>
              <a:t>Electric Generation Supplier (</a:t>
            </a:r>
            <a:r>
              <a:rPr lang="en-US" sz="3200" b="1" dirty="0"/>
              <a:t>EGS</a:t>
            </a:r>
            <a:r>
              <a:rPr lang="en-US" sz="3200" dirty="0"/>
              <a:t>)(PUC license)</a:t>
            </a:r>
          </a:p>
          <a:p>
            <a:pPr lvl="1"/>
            <a:r>
              <a:rPr lang="en-US" sz="2800" dirty="0"/>
              <a:t>Can manage customer DERs through price signals</a:t>
            </a:r>
          </a:p>
          <a:p>
            <a:pPr lvl="1"/>
            <a:r>
              <a:rPr lang="en-US" sz="2800" dirty="0"/>
              <a:t>More customer control, simpler and more secure</a:t>
            </a:r>
          </a:p>
          <a:p>
            <a:r>
              <a:rPr lang="en-US" sz="3200" dirty="0"/>
              <a:t>Vertically integrated </a:t>
            </a:r>
          </a:p>
          <a:p>
            <a:pPr lvl="1"/>
            <a:r>
              <a:rPr lang="en-US" sz="2800" dirty="0"/>
              <a:t>Limits customer choice</a:t>
            </a:r>
          </a:p>
          <a:p>
            <a:pPr lvl="1"/>
            <a:r>
              <a:rPr lang="en-US" sz="2800" dirty="0"/>
              <a:t>Can lead to dueling dispatch of different equipment</a:t>
            </a:r>
          </a:p>
          <a:p>
            <a:r>
              <a:rPr lang="en-US" sz="3200" dirty="0"/>
              <a:t>Platform</a:t>
            </a:r>
          </a:p>
          <a:p>
            <a:pPr lvl="1"/>
            <a:r>
              <a:rPr lang="en-US" sz="2800" dirty="0"/>
              <a:t>Choice of installers – build a competitive market</a:t>
            </a:r>
          </a:p>
          <a:p>
            <a:pPr lvl="1"/>
            <a:endParaRPr lang="en-US" sz="2800" dirty="0"/>
          </a:p>
          <a:p>
            <a:pPr lvl="1"/>
            <a:endParaRPr lang="en-US" sz="2800" dirty="0"/>
          </a:p>
          <a:p>
            <a:pPr lvl="1"/>
            <a:endParaRPr lang="en-US" sz="2800" dirty="0"/>
          </a:p>
          <a:p>
            <a:pPr lvl="1"/>
            <a:endParaRPr lang="en-US" sz="2800" dirty="0"/>
          </a:p>
        </p:txBody>
      </p:sp>
      <p:sp>
        <p:nvSpPr>
          <p:cNvPr id="4" name="Rectangle 3">
            <a:extLst>
              <a:ext uri="{FF2B5EF4-FFF2-40B4-BE49-F238E27FC236}">
                <a16:creationId xmlns:a16="http://schemas.microsoft.com/office/drawing/2014/main" id="{9B9902DD-21EB-E3B8-5642-B5E93108865B}"/>
              </a:ext>
            </a:extLst>
          </p:cNvPr>
          <p:cNvSpPr/>
          <p:nvPr/>
        </p:nvSpPr>
        <p:spPr>
          <a:xfrm>
            <a:off x="178676" y="165538"/>
            <a:ext cx="11834648" cy="6526924"/>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1763318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D7E44-D359-762F-589D-9DA8CFE22774}"/>
              </a:ext>
            </a:extLst>
          </p:cNvPr>
          <p:cNvSpPr>
            <a:spLocks noGrp="1"/>
          </p:cNvSpPr>
          <p:nvPr>
            <p:ph type="title"/>
          </p:nvPr>
        </p:nvSpPr>
        <p:spPr/>
        <p:txBody>
          <a:bodyPr>
            <a:normAutofit/>
          </a:bodyPr>
          <a:lstStyle/>
          <a:p>
            <a:r>
              <a:rPr lang="en-US" sz="5400" dirty="0">
                <a:solidFill>
                  <a:schemeClr val="accent6">
                    <a:lumMod val="50000"/>
                  </a:schemeClr>
                </a:solidFill>
                <a:latin typeface="Apple Braille" pitchFamily="2" charset="0"/>
              </a:rPr>
              <a:t>Questions?</a:t>
            </a:r>
          </a:p>
        </p:txBody>
      </p:sp>
      <p:sp>
        <p:nvSpPr>
          <p:cNvPr id="3" name="Rectangle 2">
            <a:extLst>
              <a:ext uri="{FF2B5EF4-FFF2-40B4-BE49-F238E27FC236}">
                <a16:creationId xmlns:a16="http://schemas.microsoft.com/office/drawing/2014/main" id="{D613E087-DE76-356E-A9FA-E0C9AB0A4C58}"/>
              </a:ext>
            </a:extLst>
          </p:cNvPr>
          <p:cNvSpPr/>
          <p:nvPr/>
        </p:nvSpPr>
        <p:spPr>
          <a:xfrm>
            <a:off x="178676" y="165538"/>
            <a:ext cx="11834648" cy="6526924"/>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latin typeface="Baskerville" panose="02020502070401020303" pitchFamily="18" charset="0"/>
              <a:ea typeface="Baskerville" panose="02020502070401020303" pitchFamily="18" charset="0"/>
            </a:endParaRPr>
          </a:p>
        </p:txBody>
      </p:sp>
      <p:sp>
        <p:nvSpPr>
          <p:cNvPr id="4" name="TextBox 3">
            <a:extLst>
              <a:ext uri="{FF2B5EF4-FFF2-40B4-BE49-F238E27FC236}">
                <a16:creationId xmlns:a16="http://schemas.microsoft.com/office/drawing/2014/main" id="{6E1487CF-E28A-3EE0-7C80-E34237FB965D}"/>
              </a:ext>
            </a:extLst>
          </p:cNvPr>
          <p:cNvSpPr txBox="1"/>
          <p:nvPr/>
        </p:nvSpPr>
        <p:spPr>
          <a:xfrm>
            <a:off x="7523981" y="4312363"/>
            <a:ext cx="3364736" cy="1323439"/>
          </a:xfrm>
          <a:prstGeom prst="rect">
            <a:avLst/>
          </a:prstGeom>
          <a:noFill/>
        </p:spPr>
        <p:txBody>
          <a:bodyPr wrap="square" rtlCol="0">
            <a:spAutoFit/>
          </a:bodyPr>
          <a:lstStyle/>
          <a:p>
            <a:pPr algn="r"/>
            <a:r>
              <a:rPr lang="en-US" sz="2800" dirty="0">
                <a:solidFill>
                  <a:schemeClr val="accent6">
                    <a:lumMod val="50000"/>
                  </a:schemeClr>
                </a:solidFill>
                <a:latin typeface="Constantia" panose="02030602050306030303" pitchFamily="18" charset="0"/>
              </a:rPr>
              <a:t>C. Baird Brown</a:t>
            </a:r>
          </a:p>
          <a:p>
            <a:pPr algn="r"/>
            <a:r>
              <a:rPr lang="en-US" sz="2800" dirty="0">
                <a:solidFill>
                  <a:schemeClr val="accent6">
                    <a:lumMod val="50000"/>
                  </a:schemeClr>
                </a:solidFill>
                <a:latin typeface="Constantia" panose="02030602050306030303" pitchFamily="18" charset="0"/>
              </a:rPr>
              <a:t>eco</a:t>
            </a:r>
            <a:r>
              <a:rPr lang="en-US" sz="2800" dirty="0">
                <a:solidFill>
                  <a:srgbClr val="FF0000"/>
                </a:solidFill>
                <a:latin typeface="Constantia" panose="02030602050306030303" pitchFamily="18" charset="0"/>
              </a:rPr>
              <a:t>(</a:t>
            </a:r>
            <a:r>
              <a:rPr lang="en-US" sz="2800" dirty="0">
                <a:solidFill>
                  <a:schemeClr val="accent6">
                    <a:lumMod val="50000"/>
                  </a:schemeClr>
                </a:solidFill>
                <a:latin typeface="Constantia" panose="02030602050306030303" pitchFamily="18" charset="0"/>
              </a:rPr>
              <a:t>n</a:t>
            </a:r>
            <a:r>
              <a:rPr lang="en-US" sz="2800" dirty="0">
                <a:solidFill>
                  <a:srgbClr val="FF0000"/>
                </a:solidFill>
                <a:latin typeface="Constantia" panose="02030602050306030303" pitchFamily="18" charset="0"/>
              </a:rPr>
              <a:t>)</a:t>
            </a:r>
            <a:r>
              <a:rPr lang="en-US" sz="2800" dirty="0">
                <a:solidFill>
                  <a:schemeClr val="accent6">
                    <a:lumMod val="50000"/>
                  </a:schemeClr>
                </a:solidFill>
                <a:latin typeface="Constantia" panose="02030602050306030303" pitchFamily="18" charset="0"/>
              </a:rPr>
              <a:t>law </a:t>
            </a:r>
            <a:r>
              <a:rPr lang="en-US" dirty="0">
                <a:solidFill>
                  <a:schemeClr val="accent6">
                    <a:lumMod val="50000"/>
                  </a:schemeClr>
                </a:solidFill>
                <a:latin typeface="Constantia" panose="02030602050306030303" pitchFamily="18" charset="0"/>
              </a:rPr>
              <a:t>LLC</a:t>
            </a:r>
          </a:p>
          <a:p>
            <a:pPr algn="r"/>
            <a:r>
              <a:rPr lang="en-US" sz="2400" dirty="0">
                <a:solidFill>
                  <a:schemeClr val="accent6">
                    <a:lumMod val="50000"/>
                  </a:schemeClr>
                </a:solidFill>
                <a:latin typeface="Constantia" panose="02030602050306030303" pitchFamily="18" charset="0"/>
              </a:rPr>
              <a:t>baird@ec0-n-law.net</a:t>
            </a:r>
          </a:p>
        </p:txBody>
      </p:sp>
    </p:spTree>
    <p:extLst>
      <p:ext uri="{BB962C8B-B14F-4D97-AF65-F5344CB8AC3E}">
        <p14:creationId xmlns:p14="http://schemas.microsoft.com/office/powerpoint/2010/main" val="2043020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A9360-DF18-1339-A282-674ED927E7E9}"/>
              </a:ext>
            </a:extLst>
          </p:cNvPr>
          <p:cNvSpPr>
            <a:spLocks noGrp="1"/>
          </p:cNvSpPr>
          <p:nvPr>
            <p:ph type="title"/>
          </p:nvPr>
        </p:nvSpPr>
        <p:spPr/>
        <p:txBody>
          <a:bodyPr>
            <a:normAutofit/>
          </a:bodyPr>
          <a:lstStyle/>
          <a:p>
            <a:r>
              <a:rPr lang="en-US" sz="5400" dirty="0">
                <a:solidFill>
                  <a:schemeClr val="accent6">
                    <a:lumMod val="50000"/>
                  </a:schemeClr>
                </a:solidFill>
                <a:latin typeface="Apple Braille" pitchFamily="2" charset="0"/>
              </a:rPr>
              <a:t>Transition Progress</a:t>
            </a:r>
          </a:p>
        </p:txBody>
      </p:sp>
      <p:sp>
        <p:nvSpPr>
          <p:cNvPr id="3" name="Content Placeholder 2">
            <a:extLst>
              <a:ext uri="{FF2B5EF4-FFF2-40B4-BE49-F238E27FC236}">
                <a16:creationId xmlns:a16="http://schemas.microsoft.com/office/drawing/2014/main" id="{09BBD1D0-8C34-FBBB-CD62-F5E839822B07}"/>
              </a:ext>
            </a:extLst>
          </p:cNvPr>
          <p:cNvSpPr>
            <a:spLocks noGrp="1"/>
          </p:cNvSpPr>
          <p:nvPr>
            <p:ph idx="1"/>
          </p:nvPr>
        </p:nvSpPr>
        <p:spPr/>
        <p:txBody>
          <a:bodyPr/>
          <a:lstStyle/>
          <a:p>
            <a:r>
              <a:rPr lang="en-US" dirty="0"/>
              <a:t>While US greenhouse gas emissions are falling, the current rate of decline is not sufficient to meet national and international climate commitments and goals. US net greenhouse gas emissions remain substantial and would have to decline by more than 6% per year on average, reaching net-zero emissions around midcentury, to meet current national mitigation targets and international temperature goals; by comparison, US greenhouse gas emissions decreased by less than 1% per year on average between 2005 and 2019.</a:t>
            </a:r>
          </a:p>
          <a:p>
            <a:pPr lvl="1"/>
            <a:r>
              <a:rPr lang="en-US" sz="1400" dirty="0">
                <a:hlinkClick r:id="rId2"/>
              </a:rPr>
              <a:t>National Climate Assessment 2023, https://nca2023.globalchange.gov/</a:t>
            </a:r>
            <a:r>
              <a:rPr lang="en-US" sz="1400" dirty="0"/>
              <a:t> </a:t>
            </a:r>
          </a:p>
        </p:txBody>
      </p:sp>
      <p:sp>
        <p:nvSpPr>
          <p:cNvPr id="4" name="Rectangle 3">
            <a:extLst>
              <a:ext uri="{FF2B5EF4-FFF2-40B4-BE49-F238E27FC236}">
                <a16:creationId xmlns:a16="http://schemas.microsoft.com/office/drawing/2014/main" id="{C3056E07-BE59-E5A9-E096-A6BE76FAB34E}"/>
              </a:ext>
            </a:extLst>
          </p:cNvPr>
          <p:cNvSpPr/>
          <p:nvPr/>
        </p:nvSpPr>
        <p:spPr>
          <a:xfrm>
            <a:off x="178676" y="165538"/>
            <a:ext cx="11834648" cy="6526924"/>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3097348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64E5D-D220-5EFA-4EE0-32072D543223}"/>
              </a:ext>
            </a:extLst>
          </p:cNvPr>
          <p:cNvSpPr>
            <a:spLocks noGrp="1"/>
          </p:cNvSpPr>
          <p:nvPr>
            <p:ph type="title"/>
          </p:nvPr>
        </p:nvSpPr>
        <p:spPr>
          <a:xfrm>
            <a:off x="838200" y="332174"/>
            <a:ext cx="10515600" cy="1325563"/>
          </a:xfrm>
        </p:spPr>
        <p:txBody>
          <a:bodyPr/>
          <a:lstStyle/>
          <a:p>
            <a:r>
              <a:rPr lang="en-US" sz="4800" dirty="0">
                <a:solidFill>
                  <a:schemeClr val="accent6">
                    <a:lumMod val="50000"/>
                  </a:schemeClr>
                </a:solidFill>
                <a:latin typeface="Apple Braille" pitchFamily="2" charset="0"/>
                <a:ea typeface="Hiragino Kaku Gothic StdN W8" panose="020B0800000000000000" pitchFamily="34" charset="-128"/>
              </a:rPr>
              <a:t>Finance Shortfall</a:t>
            </a:r>
            <a:r>
              <a:rPr lang="en-US" dirty="0">
                <a:latin typeface="Baskerville" panose="02020502070401020303" pitchFamily="18" charset="0"/>
                <a:ea typeface="Baskerville" panose="02020502070401020303" pitchFamily="18" charset="0"/>
              </a:rPr>
              <a:t> </a:t>
            </a:r>
          </a:p>
        </p:txBody>
      </p:sp>
      <p:sp>
        <p:nvSpPr>
          <p:cNvPr id="3" name="Content Placeholder 2">
            <a:extLst>
              <a:ext uri="{FF2B5EF4-FFF2-40B4-BE49-F238E27FC236}">
                <a16:creationId xmlns:a16="http://schemas.microsoft.com/office/drawing/2014/main" id="{7B225F8A-6336-C41A-D3CC-00EC508FB153}"/>
              </a:ext>
            </a:extLst>
          </p:cNvPr>
          <p:cNvSpPr>
            <a:spLocks noGrp="1"/>
          </p:cNvSpPr>
          <p:nvPr>
            <p:ph idx="1"/>
          </p:nvPr>
        </p:nvSpPr>
        <p:spPr>
          <a:xfrm>
            <a:off x="838200" y="1751206"/>
            <a:ext cx="5916827" cy="4486275"/>
          </a:xfrm>
        </p:spPr>
        <p:txBody>
          <a:bodyPr>
            <a:normAutofit/>
          </a:bodyPr>
          <a:lstStyle/>
          <a:p>
            <a:r>
              <a:rPr lang="en-US" dirty="0">
                <a:ea typeface="Baskerville" panose="02020502070401020303" pitchFamily="18" charset="0"/>
              </a:rPr>
              <a:t>To get on track for global net zero, according to Bloomberg New Energy Outlook, energy transition and grid investment need to average $4.55 trillion between 2023 and 2030. This is more than three times the total spent in 2022.</a:t>
            </a:r>
          </a:p>
          <a:p>
            <a:pPr lvl="1"/>
            <a:r>
              <a:rPr lang="en-US" sz="1300" dirty="0">
                <a:ea typeface="Baskerville" panose="02020502070401020303" pitchFamily="18" charset="0"/>
                <a:hlinkClick r:id="rId3"/>
              </a:rPr>
              <a:t>https://assets.bbhub.io/professional/sites/24/energy-transition-investment-trends-2023.pdf</a:t>
            </a:r>
            <a:r>
              <a:rPr lang="en-US" sz="1300" dirty="0">
                <a:ea typeface="Baskerville" panose="02020502070401020303" pitchFamily="18" charset="0"/>
              </a:rPr>
              <a:t> </a:t>
            </a:r>
          </a:p>
          <a:p>
            <a:pPr marL="457200" lvl="1" indent="0">
              <a:buNone/>
            </a:pPr>
            <a:endParaRPr lang="en-US" sz="1300" dirty="0">
              <a:ea typeface="Baskerville" panose="02020502070401020303" pitchFamily="18" charset="0"/>
            </a:endParaRPr>
          </a:p>
        </p:txBody>
      </p:sp>
      <p:pic>
        <p:nvPicPr>
          <p:cNvPr id="4" name="Picture 3">
            <a:extLst>
              <a:ext uri="{FF2B5EF4-FFF2-40B4-BE49-F238E27FC236}">
                <a16:creationId xmlns:a16="http://schemas.microsoft.com/office/drawing/2014/main" id="{93793B4A-175E-AB17-6D57-9D0020873646}"/>
              </a:ext>
            </a:extLst>
          </p:cNvPr>
          <p:cNvPicPr>
            <a:picLocks noChangeAspect="1"/>
          </p:cNvPicPr>
          <p:nvPr/>
        </p:nvPicPr>
        <p:blipFill>
          <a:blip r:embed="rId4"/>
          <a:stretch>
            <a:fillRect/>
          </a:stretch>
        </p:blipFill>
        <p:spPr>
          <a:xfrm>
            <a:off x="6932484" y="527050"/>
            <a:ext cx="4635500" cy="5803900"/>
          </a:xfrm>
          <a:prstGeom prst="rect">
            <a:avLst/>
          </a:prstGeom>
        </p:spPr>
      </p:pic>
      <p:sp>
        <p:nvSpPr>
          <p:cNvPr id="5" name="Rectangle 4">
            <a:extLst>
              <a:ext uri="{FF2B5EF4-FFF2-40B4-BE49-F238E27FC236}">
                <a16:creationId xmlns:a16="http://schemas.microsoft.com/office/drawing/2014/main" id="{86394649-8F01-F490-D2C4-178B158267DC}"/>
              </a:ext>
            </a:extLst>
          </p:cNvPr>
          <p:cNvSpPr/>
          <p:nvPr/>
        </p:nvSpPr>
        <p:spPr>
          <a:xfrm>
            <a:off x="178676" y="165538"/>
            <a:ext cx="11834648" cy="6526924"/>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3713968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CD573-586E-9FBD-5CB5-684EBB5F40FB}"/>
              </a:ext>
            </a:extLst>
          </p:cNvPr>
          <p:cNvSpPr>
            <a:spLocks noGrp="1"/>
          </p:cNvSpPr>
          <p:nvPr>
            <p:ph type="title"/>
          </p:nvPr>
        </p:nvSpPr>
        <p:spPr/>
        <p:txBody>
          <a:bodyPr>
            <a:normAutofit/>
          </a:bodyPr>
          <a:lstStyle/>
          <a:p>
            <a:r>
              <a:rPr lang="en-US" sz="4800" dirty="0">
                <a:solidFill>
                  <a:schemeClr val="accent6">
                    <a:lumMod val="50000"/>
                  </a:schemeClr>
                </a:solidFill>
                <a:latin typeface="Apple Braille" pitchFamily="2" charset="0"/>
              </a:rPr>
              <a:t>Regulatory and Logistic Delays</a:t>
            </a:r>
          </a:p>
        </p:txBody>
      </p:sp>
      <p:sp>
        <p:nvSpPr>
          <p:cNvPr id="3" name="Content Placeholder 2">
            <a:extLst>
              <a:ext uri="{FF2B5EF4-FFF2-40B4-BE49-F238E27FC236}">
                <a16:creationId xmlns:a16="http://schemas.microsoft.com/office/drawing/2014/main" id="{B5BBC949-44BA-4057-3757-B2064B0DB7C7}"/>
              </a:ext>
            </a:extLst>
          </p:cNvPr>
          <p:cNvSpPr>
            <a:spLocks noGrp="1"/>
          </p:cNvSpPr>
          <p:nvPr>
            <p:ph idx="1"/>
          </p:nvPr>
        </p:nvSpPr>
        <p:spPr>
          <a:xfrm>
            <a:off x="838200" y="1825624"/>
            <a:ext cx="5480222" cy="4558699"/>
          </a:xfrm>
        </p:spPr>
        <p:txBody>
          <a:bodyPr>
            <a:normAutofit/>
          </a:bodyPr>
          <a:lstStyle/>
          <a:p>
            <a:r>
              <a:rPr lang="en-US" dirty="0">
                <a:solidFill>
                  <a:srgbClr val="0A0A19"/>
                </a:solidFill>
                <a:effectLst/>
              </a:rPr>
              <a:t>The biggest barriers to deployment between now and 2030 are non-cost in nature—like siting and permitting delays, backlogged grid interconnect queues, and supply chain challenges. Tackling these non-cost barriers will be critical for the IRA to achieve its full clean energy deployment and emissions reduction potential.</a:t>
            </a:r>
          </a:p>
          <a:p>
            <a:pPr lvl="1"/>
            <a:r>
              <a:rPr lang="en-US" sz="1400" dirty="0">
                <a:solidFill>
                  <a:srgbClr val="0A0A19"/>
                </a:solidFill>
                <a:effectLst/>
                <a:hlinkClick r:id="rId2"/>
              </a:rPr>
              <a:t>https://energyinnovation.org/publication/clean-investment-in-2023-assessing-progress-in-electricity-and-transport/</a:t>
            </a:r>
            <a:r>
              <a:rPr lang="en-US" sz="1400" dirty="0">
                <a:solidFill>
                  <a:srgbClr val="0A0A19"/>
                </a:solidFill>
                <a:effectLst/>
              </a:rPr>
              <a:t> </a:t>
            </a:r>
          </a:p>
          <a:p>
            <a:endParaRPr lang="en-US" dirty="0"/>
          </a:p>
        </p:txBody>
      </p:sp>
      <p:sp>
        <p:nvSpPr>
          <p:cNvPr id="4" name="Rectangle 3">
            <a:extLst>
              <a:ext uri="{FF2B5EF4-FFF2-40B4-BE49-F238E27FC236}">
                <a16:creationId xmlns:a16="http://schemas.microsoft.com/office/drawing/2014/main" id="{0740DBD2-8497-F4CE-818E-3A3665FE748A}"/>
              </a:ext>
            </a:extLst>
          </p:cNvPr>
          <p:cNvSpPr/>
          <p:nvPr/>
        </p:nvSpPr>
        <p:spPr>
          <a:xfrm>
            <a:off x="178676" y="165538"/>
            <a:ext cx="11834648" cy="6526924"/>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latin typeface="Baskerville" panose="02020502070401020303" pitchFamily="18" charset="0"/>
              <a:ea typeface="Baskerville" panose="02020502070401020303" pitchFamily="18" charset="0"/>
            </a:endParaRPr>
          </a:p>
        </p:txBody>
      </p:sp>
      <p:pic>
        <p:nvPicPr>
          <p:cNvPr id="5" name="Picture 4">
            <a:extLst>
              <a:ext uri="{FF2B5EF4-FFF2-40B4-BE49-F238E27FC236}">
                <a16:creationId xmlns:a16="http://schemas.microsoft.com/office/drawing/2014/main" id="{F1A9E396-183A-38D7-3D8F-B8016B54793F}"/>
              </a:ext>
            </a:extLst>
          </p:cNvPr>
          <p:cNvPicPr>
            <a:picLocks noChangeAspect="1"/>
          </p:cNvPicPr>
          <p:nvPr/>
        </p:nvPicPr>
        <p:blipFill>
          <a:blip r:embed="rId3"/>
          <a:stretch>
            <a:fillRect/>
          </a:stretch>
        </p:blipFill>
        <p:spPr>
          <a:xfrm>
            <a:off x="6673748" y="1825625"/>
            <a:ext cx="5251552" cy="3071083"/>
          </a:xfrm>
          <a:prstGeom prst="rect">
            <a:avLst/>
          </a:prstGeom>
        </p:spPr>
      </p:pic>
    </p:spTree>
    <p:extLst>
      <p:ext uri="{BB962C8B-B14F-4D97-AF65-F5344CB8AC3E}">
        <p14:creationId xmlns:p14="http://schemas.microsoft.com/office/powerpoint/2010/main" val="1816011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68362-BFC2-CC21-12DC-B7F7A88564A1}"/>
              </a:ext>
            </a:extLst>
          </p:cNvPr>
          <p:cNvSpPr>
            <a:spLocks noGrp="1"/>
          </p:cNvSpPr>
          <p:nvPr>
            <p:ph type="title"/>
          </p:nvPr>
        </p:nvSpPr>
        <p:spPr/>
        <p:txBody>
          <a:bodyPr>
            <a:normAutofit/>
          </a:bodyPr>
          <a:lstStyle/>
          <a:p>
            <a:r>
              <a:rPr lang="en-US" sz="5400" dirty="0">
                <a:solidFill>
                  <a:schemeClr val="accent6">
                    <a:lumMod val="50000"/>
                  </a:schemeClr>
                </a:solidFill>
                <a:latin typeface="Apple Braille" pitchFamily="2" charset="0"/>
              </a:rPr>
              <a:t>Two Regulatory Paths</a:t>
            </a:r>
          </a:p>
        </p:txBody>
      </p:sp>
      <p:sp>
        <p:nvSpPr>
          <p:cNvPr id="3" name="Content Placeholder 2">
            <a:extLst>
              <a:ext uri="{FF2B5EF4-FFF2-40B4-BE49-F238E27FC236}">
                <a16:creationId xmlns:a16="http://schemas.microsoft.com/office/drawing/2014/main" id="{646458B9-CF78-91D8-07AE-9E72C11E1DA0}"/>
              </a:ext>
            </a:extLst>
          </p:cNvPr>
          <p:cNvSpPr>
            <a:spLocks noGrp="1"/>
          </p:cNvSpPr>
          <p:nvPr>
            <p:ph idx="1"/>
          </p:nvPr>
        </p:nvSpPr>
        <p:spPr/>
        <p:txBody>
          <a:bodyPr>
            <a:normAutofit fontScale="92500" lnSpcReduction="20000"/>
          </a:bodyPr>
          <a:lstStyle/>
          <a:p>
            <a:r>
              <a:rPr lang="en-US" sz="3200" dirty="0"/>
              <a:t>Utility Scale Generation and Big New Transmission</a:t>
            </a:r>
          </a:p>
          <a:p>
            <a:pPr lvl="1"/>
            <a:r>
              <a:rPr lang="en-US" sz="2800" dirty="0"/>
              <a:t>Entirely under Federal Energy Regulatory Commission (</a:t>
            </a:r>
            <a:r>
              <a:rPr lang="en-US" sz="2800" b="1" dirty="0"/>
              <a:t>FERC</a:t>
            </a:r>
            <a:r>
              <a:rPr lang="en-US" sz="2800" dirty="0"/>
              <a:t>) jurisdiction under the </a:t>
            </a:r>
            <a:r>
              <a:rPr lang="en-US" sz="2800" b="1" dirty="0"/>
              <a:t>Federal Power Act</a:t>
            </a:r>
          </a:p>
          <a:p>
            <a:r>
              <a:rPr lang="en-US" sz="3200" dirty="0"/>
              <a:t>Local Generation and Smarter Distribution</a:t>
            </a:r>
          </a:p>
          <a:p>
            <a:pPr lvl="1"/>
            <a:r>
              <a:rPr lang="en-US" sz="2800" dirty="0"/>
              <a:t>Public Utility Commission (</a:t>
            </a:r>
            <a:r>
              <a:rPr lang="en-US" sz="2800" b="1" dirty="0"/>
              <a:t>PUC</a:t>
            </a:r>
            <a:r>
              <a:rPr lang="en-US" sz="2800" dirty="0"/>
              <a:t>) has jurisdiction over distribution investment and retail sales (utility tariffs)</a:t>
            </a:r>
          </a:p>
          <a:p>
            <a:pPr lvl="1"/>
            <a:r>
              <a:rPr lang="en-US" sz="2800" dirty="0"/>
              <a:t>Sales by Distributed Energy Resources (</a:t>
            </a:r>
            <a:r>
              <a:rPr lang="en-US" sz="2800" b="1" dirty="0"/>
              <a:t>DER</a:t>
            </a:r>
            <a:r>
              <a:rPr lang="en-US" sz="2800" dirty="0"/>
              <a:t>s) are FERC regulated wholesale sales except:</a:t>
            </a:r>
          </a:p>
          <a:p>
            <a:pPr lvl="2"/>
            <a:r>
              <a:rPr lang="en-US" sz="2400" dirty="0"/>
              <a:t>Retail tariff (e.g. net metering)</a:t>
            </a:r>
          </a:p>
          <a:p>
            <a:pPr lvl="2"/>
            <a:r>
              <a:rPr lang="en-US" sz="1300" i="1" spc="15" dirty="0">
                <a:solidFill>
                  <a:schemeClr val="accent6">
                    <a:lumMod val="50000"/>
                  </a:schemeClr>
                </a:solidFill>
                <a:effectLst/>
                <a:ea typeface="Calibri" panose="020F0502020204030204" pitchFamily="34" charset="0"/>
              </a:rPr>
              <a:t>See Sun Edison LLC</a:t>
            </a:r>
            <a:r>
              <a:rPr lang="en-US" sz="1300" spc="15" dirty="0">
                <a:solidFill>
                  <a:schemeClr val="accent6">
                    <a:lumMod val="50000"/>
                  </a:schemeClr>
                </a:solidFill>
                <a:effectLst/>
                <a:ea typeface="Calibri" panose="020F0502020204030204" pitchFamily="34" charset="0"/>
              </a:rPr>
              <a:t>, 129 FERC ¶ 61,146 at P 1 (confirming that certain solar energy sales to net metered end-use customers do not constitute the sale of electric energy at wholesale in interstate commerce or the transmission of electric energy in interstate commerce for purposes of the FPA); </a:t>
            </a:r>
            <a:r>
              <a:rPr lang="en-US" sz="1300" i="1" spc="15" dirty="0">
                <a:solidFill>
                  <a:schemeClr val="accent6">
                    <a:lumMod val="50000"/>
                  </a:schemeClr>
                </a:solidFill>
                <a:effectLst/>
                <a:ea typeface="Calibri" panose="020F0502020204030204" pitchFamily="34" charset="0"/>
              </a:rPr>
              <a:t>MidAmerican</a:t>
            </a:r>
            <a:r>
              <a:rPr lang="en-US" sz="1300" spc="15" dirty="0">
                <a:solidFill>
                  <a:schemeClr val="accent6">
                    <a:lumMod val="50000"/>
                  </a:schemeClr>
                </a:solidFill>
                <a:effectLst/>
                <a:ea typeface="Calibri" panose="020F0502020204030204" pitchFamily="34" charset="0"/>
              </a:rPr>
              <a:t>, 94 FERC ¶ 61,340 at P 1 (objecting to the Iowa Utilities Board's implementation of final orders issued pursuant to Iowa's Alternate Energy</a:t>
            </a:r>
            <a:r>
              <a:rPr lang="en-US" sz="1300" dirty="0">
                <a:solidFill>
                  <a:schemeClr val="accent6">
                    <a:lumMod val="50000"/>
                  </a:schemeClr>
                </a:solidFill>
              </a:rPr>
              <a:t> </a:t>
            </a:r>
            <a:r>
              <a:rPr lang="en-US" sz="1300" spc="15" dirty="0">
                <a:solidFill>
                  <a:schemeClr val="accent6">
                    <a:lumMod val="50000"/>
                  </a:schemeClr>
                </a:solidFill>
                <a:effectLst/>
                <a:ea typeface="Calibri" panose="020F0502020204030204" pitchFamily="34" charset="0"/>
              </a:rPr>
              <a:t>Production Statute and § 199-15.11(5) of the regulations thereunder, directing MidAmerican to interconnect with three Alternate Energy facilities and to offer net billing arrangements to those facilities.)</a:t>
            </a:r>
            <a:r>
              <a:rPr lang="en-US" sz="1300" dirty="0">
                <a:solidFill>
                  <a:schemeClr val="accent6">
                    <a:lumMod val="50000"/>
                  </a:schemeClr>
                </a:solidFill>
                <a:effectLst/>
              </a:rPr>
              <a:t> </a:t>
            </a:r>
            <a:endParaRPr lang="en-US" sz="1300" dirty="0">
              <a:solidFill>
                <a:schemeClr val="accent6">
                  <a:lumMod val="50000"/>
                </a:schemeClr>
              </a:solidFill>
            </a:endParaRPr>
          </a:p>
          <a:p>
            <a:pPr lvl="2"/>
            <a:r>
              <a:rPr lang="en-US" sz="2400" dirty="0"/>
              <a:t>Qualified Facilities under the Public Utility Regulatory Policies Act (</a:t>
            </a:r>
            <a:r>
              <a:rPr lang="en-US" sz="2400" b="1" dirty="0"/>
              <a:t>PURPA</a:t>
            </a:r>
            <a:r>
              <a:rPr lang="en-US" sz="2400" dirty="0"/>
              <a:t>)</a:t>
            </a:r>
          </a:p>
          <a:p>
            <a:pPr lvl="2"/>
            <a:r>
              <a:rPr lang="en-US" sz="1400" dirty="0">
                <a:solidFill>
                  <a:schemeClr val="accent6">
                    <a:lumMod val="50000"/>
                  </a:schemeClr>
                </a:solidFill>
              </a:rPr>
              <a:t>16 U.S.C. 2601 </a:t>
            </a:r>
            <a:r>
              <a:rPr lang="en-US" sz="1400" i="1" dirty="0">
                <a:solidFill>
                  <a:schemeClr val="accent6">
                    <a:lumMod val="50000"/>
                  </a:schemeClr>
                </a:solidFill>
              </a:rPr>
              <a:t>et. seq.</a:t>
            </a:r>
            <a:endParaRPr lang="en-US" sz="1500" i="1" dirty="0">
              <a:solidFill>
                <a:schemeClr val="accent6">
                  <a:lumMod val="50000"/>
                </a:schemeClr>
              </a:solidFill>
            </a:endParaRPr>
          </a:p>
        </p:txBody>
      </p:sp>
      <p:sp>
        <p:nvSpPr>
          <p:cNvPr id="4" name="Rectangle 3">
            <a:extLst>
              <a:ext uri="{FF2B5EF4-FFF2-40B4-BE49-F238E27FC236}">
                <a16:creationId xmlns:a16="http://schemas.microsoft.com/office/drawing/2014/main" id="{EE379DDC-FF4B-2AA5-27F7-1AD4D5A4791F}"/>
              </a:ext>
            </a:extLst>
          </p:cNvPr>
          <p:cNvSpPr/>
          <p:nvPr/>
        </p:nvSpPr>
        <p:spPr>
          <a:xfrm>
            <a:off x="178676" y="165538"/>
            <a:ext cx="11834648" cy="6526924"/>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891646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39790-519E-CF65-A322-0C68A81BDA9A}"/>
              </a:ext>
            </a:extLst>
          </p:cNvPr>
          <p:cNvSpPr>
            <a:spLocks noGrp="1"/>
          </p:cNvSpPr>
          <p:nvPr>
            <p:ph type="title"/>
          </p:nvPr>
        </p:nvSpPr>
        <p:spPr/>
        <p:txBody>
          <a:bodyPr>
            <a:normAutofit/>
          </a:bodyPr>
          <a:lstStyle/>
          <a:p>
            <a:r>
              <a:rPr lang="en-US" sz="5400" dirty="0">
                <a:solidFill>
                  <a:schemeClr val="accent6">
                    <a:lumMod val="50000"/>
                  </a:schemeClr>
                </a:solidFill>
                <a:latin typeface="Apple Braille" pitchFamily="2" charset="0"/>
                <a:ea typeface="Baskerville" panose="02020502070401020303" pitchFamily="18" charset="0"/>
              </a:rPr>
              <a:t>Benefits of the Local Path</a:t>
            </a:r>
          </a:p>
        </p:txBody>
      </p:sp>
      <p:sp>
        <p:nvSpPr>
          <p:cNvPr id="3" name="Content Placeholder 2">
            <a:extLst>
              <a:ext uri="{FF2B5EF4-FFF2-40B4-BE49-F238E27FC236}">
                <a16:creationId xmlns:a16="http://schemas.microsoft.com/office/drawing/2014/main" id="{DB82DFF3-B856-5B10-7DB0-4C740084821B}"/>
              </a:ext>
            </a:extLst>
          </p:cNvPr>
          <p:cNvSpPr>
            <a:spLocks noGrp="1"/>
          </p:cNvSpPr>
          <p:nvPr>
            <p:ph idx="1"/>
          </p:nvPr>
        </p:nvSpPr>
        <p:spPr>
          <a:xfrm>
            <a:off x="838200" y="1774771"/>
            <a:ext cx="10515600" cy="4351338"/>
          </a:xfrm>
        </p:spPr>
        <p:txBody>
          <a:bodyPr>
            <a:normAutofit fontScale="92500" lnSpcReduction="10000"/>
          </a:bodyPr>
          <a:lstStyle/>
          <a:p>
            <a:r>
              <a:rPr lang="en-US" sz="3200" dirty="0">
                <a:ea typeface="Baskerville" panose="02020502070401020303" pitchFamily="18" charset="0"/>
              </a:rPr>
              <a:t>Faster decarbonization  </a:t>
            </a:r>
          </a:p>
          <a:p>
            <a:pPr lvl="1"/>
            <a:r>
              <a:rPr lang="en-US" sz="2800" dirty="0">
                <a:ea typeface="Baskerville" panose="02020502070401020303" pitchFamily="18" charset="0"/>
              </a:rPr>
              <a:t>Investment by and on behalf of customers and communities</a:t>
            </a:r>
          </a:p>
          <a:p>
            <a:pPr lvl="1"/>
            <a:r>
              <a:rPr lang="en-US" sz="2800" dirty="0">
                <a:ea typeface="Baskerville" panose="02020502070401020303" pitchFamily="18" charset="0"/>
              </a:rPr>
              <a:t>Avoid the interconnection queue and transmission siting battles</a:t>
            </a:r>
          </a:p>
          <a:p>
            <a:r>
              <a:rPr lang="en-US" sz="3200" dirty="0">
                <a:ea typeface="Baskerville" panose="02020502070401020303" pitchFamily="18" charset="0"/>
              </a:rPr>
              <a:t>Resilience</a:t>
            </a:r>
          </a:p>
          <a:p>
            <a:pPr lvl="1"/>
            <a:r>
              <a:rPr lang="en-US" sz="2800" dirty="0">
                <a:ea typeface="Baskerville" panose="02020502070401020303" pitchFamily="18" charset="0"/>
              </a:rPr>
              <a:t>Microgrids and Grid Sectionalization</a:t>
            </a:r>
          </a:p>
          <a:p>
            <a:r>
              <a:rPr lang="en-US" sz="3200" dirty="0">
                <a:ea typeface="Baskerville" panose="02020502070401020303" pitchFamily="18" charset="0"/>
              </a:rPr>
              <a:t>Reduce line losses, failure risk and security risk</a:t>
            </a:r>
          </a:p>
          <a:p>
            <a:r>
              <a:rPr lang="en-US" sz="3200" dirty="0">
                <a:ea typeface="Baskerville" panose="02020502070401020303" pitchFamily="18" charset="0"/>
              </a:rPr>
              <a:t>Energy Justice </a:t>
            </a:r>
          </a:p>
          <a:p>
            <a:pPr lvl="1"/>
            <a:r>
              <a:rPr lang="en-US" sz="2800" dirty="0">
                <a:ea typeface="Baskerville" panose="02020502070401020303" pitchFamily="18" charset="0"/>
              </a:rPr>
              <a:t>Reducing environmental hazard</a:t>
            </a:r>
          </a:p>
          <a:p>
            <a:pPr lvl="1"/>
            <a:r>
              <a:rPr lang="en-US" sz="2800" dirty="0">
                <a:ea typeface="Baskerville" panose="02020502070401020303" pitchFamily="18" charset="0"/>
              </a:rPr>
              <a:t>Building community wealth</a:t>
            </a:r>
          </a:p>
          <a:p>
            <a:r>
              <a:rPr lang="en-US" sz="3200" dirty="0">
                <a:ea typeface="Baskerville" panose="02020502070401020303" pitchFamily="18" charset="0"/>
              </a:rPr>
              <a:t>Energy Democratization</a:t>
            </a:r>
          </a:p>
        </p:txBody>
      </p:sp>
      <p:sp>
        <p:nvSpPr>
          <p:cNvPr id="4" name="Rectangle 3">
            <a:extLst>
              <a:ext uri="{FF2B5EF4-FFF2-40B4-BE49-F238E27FC236}">
                <a16:creationId xmlns:a16="http://schemas.microsoft.com/office/drawing/2014/main" id="{67E3AF6E-4126-D7AD-63F3-64DEA238591E}"/>
              </a:ext>
            </a:extLst>
          </p:cNvPr>
          <p:cNvSpPr/>
          <p:nvPr/>
        </p:nvSpPr>
        <p:spPr>
          <a:xfrm>
            <a:off x="178676" y="165538"/>
            <a:ext cx="11834648" cy="6526924"/>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1112561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39790-519E-CF65-A322-0C68A81BDA9A}"/>
              </a:ext>
            </a:extLst>
          </p:cNvPr>
          <p:cNvSpPr>
            <a:spLocks noGrp="1"/>
          </p:cNvSpPr>
          <p:nvPr>
            <p:ph type="title"/>
          </p:nvPr>
        </p:nvSpPr>
        <p:spPr>
          <a:xfrm>
            <a:off x="838200" y="509504"/>
            <a:ext cx="10515600" cy="1325563"/>
          </a:xfrm>
        </p:spPr>
        <p:txBody>
          <a:bodyPr>
            <a:normAutofit/>
          </a:bodyPr>
          <a:lstStyle/>
          <a:p>
            <a:r>
              <a:rPr lang="en-US" sz="5400" dirty="0">
                <a:solidFill>
                  <a:schemeClr val="accent6">
                    <a:lumMod val="50000"/>
                  </a:schemeClr>
                </a:solidFill>
                <a:latin typeface="Apple Braille" pitchFamily="2" charset="0"/>
                <a:ea typeface="Baskerville" panose="02020502070401020303" pitchFamily="18" charset="0"/>
              </a:rPr>
              <a:t>Finance Depends on Revenue</a:t>
            </a:r>
          </a:p>
        </p:txBody>
      </p:sp>
      <p:sp>
        <p:nvSpPr>
          <p:cNvPr id="3" name="Content Placeholder 2">
            <a:extLst>
              <a:ext uri="{FF2B5EF4-FFF2-40B4-BE49-F238E27FC236}">
                <a16:creationId xmlns:a16="http://schemas.microsoft.com/office/drawing/2014/main" id="{DB82DFF3-B856-5B10-7DB0-4C740084821B}"/>
              </a:ext>
            </a:extLst>
          </p:cNvPr>
          <p:cNvSpPr>
            <a:spLocks noGrp="1"/>
          </p:cNvSpPr>
          <p:nvPr>
            <p:ph idx="1"/>
          </p:nvPr>
        </p:nvSpPr>
        <p:spPr>
          <a:xfrm>
            <a:off x="630621" y="1906167"/>
            <a:ext cx="10930758" cy="4351338"/>
          </a:xfrm>
        </p:spPr>
        <p:txBody>
          <a:bodyPr>
            <a:normAutofit lnSpcReduction="10000"/>
          </a:bodyPr>
          <a:lstStyle/>
          <a:p>
            <a:r>
              <a:rPr lang="en-US" sz="3200" dirty="0">
                <a:latin typeface="Verdana" panose="020B0604030504040204" pitchFamily="34" charset="0"/>
                <a:ea typeface="Verdana" panose="020B0604030504040204" pitchFamily="34" charset="0"/>
                <a:cs typeface="Verdana" panose="020B0604030504040204" pitchFamily="34" charset="0"/>
              </a:rPr>
              <a:t>___</a:t>
            </a:r>
            <a:r>
              <a:rPr lang="en-US" sz="3200" u="sng" dirty="0">
                <a:latin typeface="Verdana" panose="020B0604030504040204" pitchFamily="34" charset="0"/>
                <a:ea typeface="Verdana" panose="020B0604030504040204" pitchFamily="34" charset="0"/>
                <a:cs typeface="Verdana" panose="020B0604030504040204" pitchFamily="34" charset="0"/>
              </a:rPr>
              <a:t>Revenue</a:t>
            </a:r>
            <a:r>
              <a:rPr lang="en-US" sz="3200" dirty="0">
                <a:latin typeface="Verdana" panose="020B0604030504040204" pitchFamily="34" charset="0"/>
                <a:ea typeface="Verdana" panose="020B0604030504040204" pitchFamily="34" charset="0"/>
                <a:cs typeface="Verdana" panose="020B0604030504040204" pitchFamily="34" charset="0"/>
              </a:rPr>
              <a:t>____  </a:t>
            </a:r>
            <a:r>
              <a:rPr lang="en-US" sz="4400" baseline="-25000" dirty="0">
                <a:latin typeface="Verdana" panose="020B0604030504040204" pitchFamily="34" charset="0"/>
                <a:ea typeface="Verdana" panose="020B0604030504040204" pitchFamily="34" charset="0"/>
                <a:cs typeface="Verdana" panose="020B0604030504040204" pitchFamily="34" charset="0"/>
              </a:rPr>
              <a:t>=  Debt Service Coverage Ratio</a:t>
            </a:r>
            <a:r>
              <a:rPr lang="en-US" sz="4400" u="sng" dirty="0">
                <a:latin typeface="Verdana" panose="020B0604030504040204" pitchFamily="34" charset="0"/>
                <a:ea typeface="Verdana" panose="020B0604030504040204" pitchFamily="34" charset="0"/>
                <a:cs typeface="Verdana" panose="020B0604030504040204" pitchFamily="34" charset="0"/>
              </a:rPr>
              <a:t> </a:t>
            </a:r>
            <a:r>
              <a:rPr lang="en-US" sz="3200" u="sng" dirty="0">
                <a:latin typeface="Verdana" panose="020B0604030504040204" pitchFamily="34" charset="0"/>
                <a:ea typeface="Verdana" panose="020B0604030504040204" pitchFamily="34" charset="0"/>
                <a:cs typeface="Verdana" panose="020B0604030504040204" pitchFamily="34" charset="0"/>
              </a:rPr>
              <a:t>  </a:t>
            </a:r>
          </a:p>
          <a:p>
            <a:pPr marL="0" indent="0">
              <a:buNone/>
            </a:pPr>
            <a:r>
              <a:rPr lang="en-US" sz="3200" dirty="0">
                <a:latin typeface="Verdana" panose="020B0604030504040204" pitchFamily="34" charset="0"/>
                <a:ea typeface="Verdana" panose="020B0604030504040204" pitchFamily="34" charset="0"/>
                <a:cs typeface="Verdana" panose="020B0604030504040204" pitchFamily="34" charset="0"/>
              </a:rPr>
              <a:t>  Debt Cost + O&amp;M</a:t>
            </a:r>
          </a:p>
          <a:p>
            <a:r>
              <a:rPr lang="en-US" sz="3200" dirty="0">
                <a:latin typeface="Verdana" panose="020B0604030504040204" pitchFamily="34" charset="0"/>
                <a:ea typeface="Verdana" panose="020B0604030504040204" pitchFamily="34" charset="0"/>
                <a:cs typeface="Verdana" panose="020B0604030504040204" pitchFamily="34" charset="0"/>
              </a:rPr>
              <a:t>Also provides return on investment</a:t>
            </a:r>
          </a:p>
          <a:p>
            <a:r>
              <a:rPr lang="en-US" sz="3200" dirty="0">
                <a:latin typeface="Verdana" panose="020B0604030504040204" pitchFamily="34" charset="0"/>
                <a:ea typeface="Verdana" panose="020B0604030504040204" pitchFamily="34" charset="0"/>
                <a:cs typeface="Verdana" panose="020B0604030504040204" pitchFamily="34" charset="0"/>
              </a:rPr>
              <a:t>Revenues/savings come first from behind-the-meter customers</a:t>
            </a:r>
            <a:endParaRPr lang="en-US" sz="2800" dirty="0">
              <a:latin typeface="Verdana" panose="020B0604030504040204" pitchFamily="34" charset="0"/>
              <a:ea typeface="Verdana" panose="020B0604030504040204" pitchFamily="34" charset="0"/>
              <a:cs typeface="Verdana" panose="020B0604030504040204" pitchFamily="34" charset="0"/>
            </a:endParaRPr>
          </a:p>
          <a:p>
            <a:r>
              <a:rPr lang="en-US" sz="3200" dirty="0">
                <a:latin typeface="Verdana" panose="020B0604030504040204" pitchFamily="34" charset="0"/>
                <a:ea typeface="Verdana" panose="020B0604030504040204" pitchFamily="34" charset="0"/>
                <a:cs typeface="Verdana" panose="020B0604030504040204" pitchFamily="34" charset="0"/>
              </a:rPr>
              <a:t>Exports are helpful if you can rely on them</a:t>
            </a:r>
          </a:p>
          <a:p>
            <a:r>
              <a:rPr lang="en-US" sz="3200" dirty="0">
                <a:latin typeface="Verdana" panose="020B0604030504040204" pitchFamily="34" charset="0"/>
                <a:ea typeface="Verdana" panose="020B0604030504040204" pitchFamily="34" charset="0"/>
                <a:cs typeface="Verdana" panose="020B0604030504040204" pitchFamily="34" charset="0"/>
              </a:rPr>
              <a:t>VPP can give access to the wholesale market and a reliable source of revenues</a:t>
            </a:r>
          </a:p>
        </p:txBody>
      </p:sp>
      <p:sp>
        <p:nvSpPr>
          <p:cNvPr id="4" name="Rectangle 3">
            <a:extLst>
              <a:ext uri="{FF2B5EF4-FFF2-40B4-BE49-F238E27FC236}">
                <a16:creationId xmlns:a16="http://schemas.microsoft.com/office/drawing/2014/main" id="{67E3AF6E-4126-D7AD-63F3-64DEA238591E}"/>
              </a:ext>
            </a:extLst>
          </p:cNvPr>
          <p:cNvSpPr/>
          <p:nvPr/>
        </p:nvSpPr>
        <p:spPr>
          <a:xfrm>
            <a:off x="178676" y="165538"/>
            <a:ext cx="11834648" cy="6526924"/>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970529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C15C7-1765-131A-E4CC-A38152DEB2DF}"/>
              </a:ext>
            </a:extLst>
          </p:cNvPr>
          <p:cNvSpPr>
            <a:spLocks noGrp="1"/>
          </p:cNvSpPr>
          <p:nvPr>
            <p:ph type="title"/>
          </p:nvPr>
        </p:nvSpPr>
        <p:spPr/>
        <p:txBody>
          <a:bodyPr>
            <a:normAutofit/>
          </a:bodyPr>
          <a:lstStyle/>
          <a:p>
            <a:r>
              <a:rPr lang="en-US" sz="5400" dirty="0">
                <a:solidFill>
                  <a:schemeClr val="accent6">
                    <a:lumMod val="50000"/>
                  </a:schemeClr>
                </a:solidFill>
                <a:latin typeface="Apple Braille" pitchFamily="2" charset="0"/>
              </a:rPr>
              <a:t>Virtual Power Plant (VPP) </a:t>
            </a:r>
          </a:p>
        </p:txBody>
      </p:sp>
      <p:sp>
        <p:nvSpPr>
          <p:cNvPr id="3" name="Content Placeholder 2">
            <a:extLst>
              <a:ext uri="{FF2B5EF4-FFF2-40B4-BE49-F238E27FC236}">
                <a16:creationId xmlns:a16="http://schemas.microsoft.com/office/drawing/2014/main" id="{64A53119-E8B0-2C5C-588E-F9FD5E3F032E}"/>
              </a:ext>
            </a:extLst>
          </p:cNvPr>
          <p:cNvSpPr>
            <a:spLocks noGrp="1"/>
          </p:cNvSpPr>
          <p:nvPr>
            <p:ph idx="1"/>
          </p:nvPr>
        </p:nvSpPr>
        <p:spPr>
          <a:xfrm>
            <a:off x="838200" y="1690688"/>
            <a:ext cx="10515600" cy="4652963"/>
          </a:xfrm>
        </p:spPr>
        <p:txBody>
          <a:bodyPr>
            <a:normAutofit fontScale="92500" lnSpcReduction="10000"/>
          </a:bodyPr>
          <a:lstStyle/>
          <a:p>
            <a:r>
              <a:rPr lang="en-US" sz="3200" dirty="0"/>
              <a:t>An aggregation that can include demand response from residential users and use of all types of controllable load</a:t>
            </a:r>
          </a:p>
          <a:p>
            <a:r>
              <a:rPr lang="en-US" sz="3200" dirty="0"/>
              <a:t>Value from </a:t>
            </a:r>
            <a:r>
              <a:rPr lang="en-US" sz="3200" b="1" dirty="0"/>
              <a:t>real-time</a:t>
            </a:r>
            <a:r>
              <a:rPr lang="en-US" sz="3200" dirty="0"/>
              <a:t> sales to the grid can reduce installation costs or regular electric bills</a:t>
            </a:r>
          </a:p>
          <a:p>
            <a:pPr lvl="1"/>
            <a:r>
              <a:rPr lang="en-US" sz="2800" dirty="0"/>
              <a:t>More valuable to the grid than Time of Use tariff</a:t>
            </a:r>
          </a:p>
          <a:p>
            <a:r>
              <a:rPr lang="en-US" sz="3200" dirty="0"/>
              <a:t>Two technology paths</a:t>
            </a:r>
          </a:p>
          <a:p>
            <a:pPr lvl="1"/>
            <a:r>
              <a:rPr lang="en-US" sz="2800" dirty="0"/>
              <a:t>Direct control of customer assets</a:t>
            </a:r>
          </a:p>
          <a:p>
            <a:pPr lvl="1"/>
            <a:r>
              <a:rPr lang="en-US" sz="2800" dirty="0"/>
              <a:t>Pricing to customers – smart appliance or home controller</a:t>
            </a:r>
          </a:p>
          <a:p>
            <a:r>
              <a:rPr lang="en-US" sz="3200" dirty="0"/>
              <a:t>Two business models</a:t>
            </a:r>
          </a:p>
          <a:p>
            <a:pPr lvl="1"/>
            <a:r>
              <a:rPr lang="en-US" sz="2800" dirty="0"/>
              <a:t>Vertically integrated – install and manage</a:t>
            </a:r>
          </a:p>
          <a:p>
            <a:pPr lvl="1"/>
            <a:r>
              <a:rPr lang="en-US" sz="2800" dirty="0"/>
              <a:t>Platform for multiple installers</a:t>
            </a:r>
          </a:p>
          <a:p>
            <a:endParaRPr lang="en-US" sz="3200" dirty="0"/>
          </a:p>
        </p:txBody>
      </p:sp>
      <p:sp>
        <p:nvSpPr>
          <p:cNvPr id="4" name="Rectangle 3">
            <a:extLst>
              <a:ext uri="{FF2B5EF4-FFF2-40B4-BE49-F238E27FC236}">
                <a16:creationId xmlns:a16="http://schemas.microsoft.com/office/drawing/2014/main" id="{CDA36387-B187-CE84-51C7-3B4EE7C8A45E}"/>
              </a:ext>
            </a:extLst>
          </p:cNvPr>
          <p:cNvSpPr/>
          <p:nvPr/>
        </p:nvSpPr>
        <p:spPr>
          <a:xfrm>
            <a:off x="178676" y="165538"/>
            <a:ext cx="11834648" cy="6526924"/>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1438964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30A80-6A6B-B014-C19B-11A7AE37A7C3}"/>
              </a:ext>
            </a:extLst>
          </p:cNvPr>
          <p:cNvSpPr>
            <a:spLocks noGrp="1"/>
          </p:cNvSpPr>
          <p:nvPr>
            <p:ph type="title"/>
          </p:nvPr>
        </p:nvSpPr>
        <p:spPr/>
        <p:txBody>
          <a:bodyPr>
            <a:normAutofit/>
          </a:bodyPr>
          <a:lstStyle/>
          <a:p>
            <a:r>
              <a:rPr lang="en-US" sz="5400" dirty="0">
                <a:solidFill>
                  <a:schemeClr val="accent6">
                    <a:lumMod val="50000"/>
                  </a:schemeClr>
                </a:solidFill>
                <a:latin typeface="Apple Braille" pitchFamily="2" charset="0"/>
              </a:rPr>
              <a:t>DER Issues</a:t>
            </a:r>
          </a:p>
        </p:txBody>
      </p:sp>
      <p:sp>
        <p:nvSpPr>
          <p:cNvPr id="3" name="Content Placeholder 2">
            <a:extLst>
              <a:ext uri="{FF2B5EF4-FFF2-40B4-BE49-F238E27FC236}">
                <a16:creationId xmlns:a16="http://schemas.microsoft.com/office/drawing/2014/main" id="{EC019CD0-71D2-4E15-2490-8E2A29C16333}"/>
              </a:ext>
            </a:extLst>
          </p:cNvPr>
          <p:cNvSpPr>
            <a:spLocks noGrp="1"/>
          </p:cNvSpPr>
          <p:nvPr>
            <p:ph idx="1"/>
          </p:nvPr>
        </p:nvSpPr>
        <p:spPr>
          <a:xfrm>
            <a:off x="838200" y="1588168"/>
            <a:ext cx="10515600" cy="4904707"/>
          </a:xfrm>
        </p:spPr>
        <p:txBody>
          <a:bodyPr>
            <a:normAutofit/>
          </a:bodyPr>
          <a:lstStyle/>
          <a:p>
            <a:r>
              <a:rPr lang="en-US" sz="3200" dirty="0"/>
              <a:t>Interconnection </a:t>
            </a:r>
          </a:p>
          <a:p>
            <a:pPr lvl="1"/>
            <a:r>
              <a:rPr lang="en-US" sz="2800" dirty="0"/>
              <a:t>All DERs are at risk for delays and costs</a:t>
            </a:r>
          </a:p>
          <a:p>
            <a:pPr lvl="1"/>
            <a:r>
              <a:rPr lang="en-US" sz="2800" dirty="0"/>
              <a:t>Need streamlined procedure</a:t>
            </a:r>
          </a:p>
          <a:p>
            <a:r>
              <a:rPr lang="en-US" sz="3200" dirty="0"/>
              <a:t>Cost of upgrades</a:t>
            </a:r>
          </a:p>
          <a:p>
            <a:pPr lvl="1"/>
            <a:r>
              <a:rPr lang="en-US" sz="2800" dirty="0"/>
              <a:t>Real inequity in ability to interconnect</a:t>
            </a:r>
          </a:p>
          <a:p>
            <a:pPr lvl="1"/>
            <a:r>
              <a:rPr lang="en-US" sz="2800" dirty="0"/>
              <a:t>DOE Grid Reliability and Innovation Program (</a:t>
            </a:r>
            <a:r>
              <a:rPr lang="en-US" sz="2800" b="1" dirty="0"/>
              <a:t>GRIP</a:t>
            </a:r>
            <a:r>
              <a:rPr lang="en-US" sz="2800" dirty="0"/>
              <a:t>)</a:t>
            </a:r>
          </a:p>
          <a:p>
            <a:pPr lvl="2"/>
            <a:r>
              <a:rPr lang="en-US" sz="1400" dirty="0">
                <a:hlinkClick r:id="rId2"/>
              </a:rPr>
              <a:t>https://www.energy.gov/gdo/grid-resilience-and-innovation-partnerships-grip-program</a:t>
            </a:r>
            <a:endParaRPr lang="en-US" sz="1400" dirty="0"/>
          </a:p>
          <a:p>
            <a:r>
              <a:rPr lang="en-US" sz="3200" dirty="0"/>
              <a:t>Metering</a:t>
            </a:r>
          </a:p>
          <a:p>
            <a:pPr lvl="1"/>
            <a:r>
              <a:rPr lang="en-US" sz="2800" dirty="0"/>
              <a:t>Can you do device metering</a:t>
            </a:r>
          </a:p>
          <a:p>
            <a:pPr lvl="1"/>
            <a:r>
              <a:rPr lang="en-US" sz="2800" dirty="0"/>
              <a:t>Home controller solves this, but possible Energy Justice  issues</a:t>
            </a:r>
          </a:p>
        </p:txBody>
      </p:sp>
      <p:sp>
        <p:nvSpPr>
          <p:cNvPr id="4" name="Rectangle 3">
            <a:extLst>
              <a:ext uri="{FF2B5EF4-FFF2-40B4-BE49-F238E27FC236}">
                <a16:creationId xmlns:a16="http://schemas.microsoft.com/office/drawing/2014/main" id="{3373C057-48D8-91BA-C72D-86F756F203B1}"/>
              </a:ext>
            </a:extLst>
          </p:cNvPr>
          <p:cNvSpPr/>
          <p:nvPr/>
        </p:nvSpPr>
        <p:spPr>
          <a:xfrm>
            <a:off x="178676" y="165538"/>
            <a:ext cx="11834648" cy="6526924"/>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924599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5100</TotalTime>
  <Words>788</Words>
  <Application>Microsoft Office PowerPoint</Application>
  <PresentationFormat>Widescreen</PresentationFormat>
  <Paragraphs>83</Paragraphs>
  <Slides>11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Apple Braille</vt:lpstr>
      <vt:lpstr>Arial</vt:lpstr>
      <vt:lpstr>Baskerville</vt:lpstr>
      <vt:lpstr>Calibri</vt:lpstr>
      <vt:lpstr>Calibri Light</vt:lpstr>
      <vt:lpstr>Constantia</vt:lpstr>
      <vt:lpstr>Verdana</vt:lpstr>
      <vt:lpstr>Office Theme</vt:lpstr>
      <vt:lpstr>Virtual Power Plants</vt:lpstr>
      <vt:lpstr>Transition Progress</vt:lpstr>
      <vt:lpstr>Finance Shortfall </vt:lpstr>
      <vt:lpstr>Regulatory and Logistic Delays</vt:lpstr>
      <vt:lpstr>Two Regulatory Paths</vt:lpstr>
      <vt:lpstr>Benefits of the Local Path</vt:lpstr>
      <vt:lpstr>Finance Depends on Revenue</vt:lpstr>
      <vt:lpstr>Virtual Power Plant (VPP) </vt:lpstr>
      <vt:lpstr>DER Issues</vt:lpstr>
      <vt:lpstr>VPP Issues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REPOWERING PENNSYLVANIA  Managing The Energy Transition</dc:title>
  <dc:creator>Baird Brown</dc:creator>
  <cp:lastModifiedBy>Sierra Dall</cp:lastModifiedBy>
  <cp:revision>13</cp:revision>
  <dcterms:created xsi:type="dcterms:W3CDTF">2024-02-25T23:33:42Z</dcterms:created>
  <dcterms:modified xsi:type="dcterms:W3CDTF">2024-03-28T17:42:39Z</dcterms:modified>
</cp:coreProperties>
</file>