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259" r:id="rId2"/>
    <p:sldId id="265" r:id="rId3"/>
    <p:sldId id="266" r:id="rId4"/>
    <p:sldId id="268" r:id="rId5"/>
    <p:sldId id="267" r:id="rId6"/>
    <p:sldId id="269" r:id="rId7"/>
    <p:sldId id="270" r:id="rId8"/>
    <p:sldId id="26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113F89"/>
    <a:srgbClr val="D2533C"/>
    <a:srgbClr val="5F5F5F"/>
    <a:srgbClr val="FF760F"/>
    <a:srgbClr val="EE8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80" autoAdjust="0"/>
  </p:normalViewPr>
  <p:slideViewPr>
    <p:cSldViewPr>
      <p:cViewPr varScale="1">
        <p:scale>
          <a:sx n="62" d="100"/>
          <a:sy n="62" d="100"/>
        </p:scale>
        <p:origin x="79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heme" Target="theme/theme1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viewProps" Target="viewProp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presProps" Target="presProps.xml" Id="rId11" /><Relationship Type="http://schemas.openxmlformats.org/officeDocument/2006/relationships/slide" Target="slides/slide4.xml" Id="rId5" /><Relationship Type="http://schemas.openxmlformats.org/officeDocument/2006/relationships/notesMaster" Target="notesMasters/notesMaster1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tableStyles" Target="tableStyles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BE496D-D3BE-4323-AC6B-A3092C4E9C1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D27153-619B-49A8-B8B5-C317DB65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6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D27153-619B-49A8-B8B5-C317DB650E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4F88589-E4E4-42C3-859D-76BFD05712C0}"/>
              </a:ext>
            </a:extLst>
          </p:cNvPr>
          <p:cNvSpPr txBox="1"/>
          <p:nvPr userDrawn="1"/>
        </p:nvSpPr>
        <p:spPr>
          <a:xfrm>
            <a:off x="152400" y="6267206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Iselin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11477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|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Roseland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11477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|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Red Bank </a:t>
            </a:r>
            <a:r>
              <a:rPr lang="en-US" sz="1400" dirty="0">
                <a:solidFill>
                  <a:srgbClr val="11477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|</a:t>
            </a:r>
            <a:r>
              <a:rPr lang="en-US" sz="1400" dirty="0">
                <a:solidFill>
                  <a:srgbClr val="113F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New York   </a:t>
            </a:r>
          </a:p>
          <a:p>
            <a:pPr algn="ctr"/>
            <a:r>
              <a:rPr lang="en-US" sz="1400" dirty="0">
                <a:solidFill>
                  <a:srgbClr val="D2533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greenbaumlaw.com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C49330-B2DD-4ED4-8624-B95C342200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5944226"/>
            <a:ext cx="2743200" cy="84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280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399B16-DCD4-46FD-A80F-D725072B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1C4BD8B-7DF9-4447-A1EF-3705F31F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73465DF-16E0-4F4E-BB9B-95FCE7C9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0F130A-E65A-C7C7-48AF-BC5BF4287B35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</p:spTree>
    <p:extLst>
      <p:ext uri="{BB962C8B-B14F-4D97-AF65-F5344CB8AC3E}">
        <p14:creationId xmlns:p14="http://schemas.microsoft.com/office/powerpoint/2010/main" val="968551094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CC6B969-2500-4927-8D8B-F17BB1EB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95F7A3C-CCA4-48CD-9E17-C18FA9A4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0B5896-7158-4997-BEE8-BFF6000203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893C89-3573-180C-C27A-C2BEA6949450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</p:spTree>
    <p:extLst>
      <p:ext uri="{BB962C8B-B14F-4D97-AF65-F5344CB8AC3E}">
        <p14:creationId xmlns:p14="http://schemas.microsoft.com/office/powerpoint/2010/main" val="3333614724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E46A20-7FB8-4735-8697-E8FFC3AE070F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73A4176-05DB-4DD9-9C6F-B2F6579B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EDD169-8F37-4159-82A8-296D45C4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24CDA6-636B-4214-A898-3372AC835A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3049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D377A6F-3BAB-49DE-AF1A-4DE81ABC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7DE44E-A7DB-4AE1-89A0-41C99A6F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9F67A2-0A63-4991-8F9B-0F09DA50B8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1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55A6CE1-BCEF-41DD-A184-2159E1C9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A37DEB-6D00-4B3C-8EA5-6B41609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6680BE-0A85-400F-9695-82D05C300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253BC7-F0C5-E044-4A5B-DCAE9319E03D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</p:spTree>
    <p:extLst>
      <p:ext uri="{BB962C8B-B14F-4D97-AF65-F5344CB8AC3E}">
        <p14:creationId xmlns:p14="http://schemas.microsoft.com/office/powerpoint/2010/main" val="29284235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4D03918-AD75-4297-BB8B-460A99C1B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442412B-C83F-43CC-8F6A-10BF6E26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05531C4-DA8B-4EEF-AD03-28F0AC7C19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4B3FE4-794A-25A1-FF10-34627A7000F9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</p:spTree>
    <p:extLst>
      <p:ext uri="{BB962C8B-B14F-4D97-AF65-F5344CB8AC3E}">
        <p14:creationId xmlns:p14="http://schemas.microsoft.com/office/powerpoint/2010/main" val="3374951135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4104FE-B1A3-4ED7-A9D1-8A775E79B0D0}"/>
              </a:ext>
            </a:extLst>
          </p:cNvPr>
          <p:cNvSpPr txBox="1"/>
          <p:nvPr userDrawn="1"/>
        </p:nvSpPr>
        <p:spPr>
          <a:xfrm>
            <a:off x="609600" y="62585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Iselin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11477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|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Roseland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11477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|</a:t>
            </a:r>
            <a:r>
              <a:rPr lang="en-US" sz="1400" dirty="0">
                <a:solidFill>
                  <a:srgbClr val="292934">
                    <a:lumMod val="75000"/>
                    <a:lumOff val="2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Red Bank </a:t>
            </a:r>
            <a:r>
              <a:rPr lang="en-US" sz="1400" dirty="0">
                <a:solidFill>
                  <a:srgbClr val="11477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|</a:t>
            </a:r>
            <a:r>
              <a:rPr lang="en-US" sz="1400" dirty="0">
                <a:solidFill>
                  <a:srgbClr val="113F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400" dirty="0">
                <a:solidFill>
                  <a:srgbClr val="7A828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New York   </a:t>
            </a:r>
          </a:p>
          <a:p>
            <a:pPr algn="ctr"/>
            <a:r>
              <a:rPr lang="en-US" sz="1400" dirty="0">
                <a:solidFill>
                  <a:srgbClr val="D2533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greenbaumlaw.com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91AE38-7905-4A9D-82FF-5CB640E5F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2E331E-8784-48B7-97E1-00E307B7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73B361-F9FE-4B94-95A4-A4A929392F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5897744"/>
            <a:ext cx="2743200" cy="84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58495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CB9138-578C-4A2E-9BF2-D96CD2DD0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5FA95C-EC7A-4661-A66A-AC9FFF55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1AA13C-84A3-4A44-9745-E8326FAC25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D41421-FA26-A001-080F-FC0E10B751A2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</p:spTree>
    <p:extLst>
      <p:ext uri="{BB962C8B-B14F-4D97-AF65-F5344CB8AC3E}">
        <p14:creationId xmlns:p14="http://schemas.microsoft.com/office/powerpoint/2010/main" val="4161804286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25D5DAB-A7C3-4B53-8675-1509B3FCA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3C92966-55F2-4912-9144-8F1C3FF6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7ED2EB-D58B-4F55-9D85-244B196215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9B8E636-F86D-D086-E984-784428BB7D19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</p:spTree>
    <p:extLst>
      <p:ext uri="{BB962C8B-B14F-4D97-AF65-F5344CB8AC3E}">
        <p14:creationId xmlns:p14="http://schemas.microsoft.com/office/powerpoint/2010/main" val="2950263773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5B2B9F0-B0DE-488B-87B0-3BC50C4F0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7510F0-C356-4BC4-BCD6-7C31316A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4A5703-B2CE-4AB8-8B9A-C18A7BF68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324600"/>
            <a:ext cx="1388225" cy="4281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60B761-5E16-D7FF-FCA7-9588AC98F323}"/>
              </a:ext>
            </a:extLst>
          </p:cNvPr>
          <p:cNvSpPr txBox="1"/>
          <p:nvPr userDrawn="1"/>
        </p:nvSpPr>
        <p:spPr>
          <a:xfrm>
            <a:off x="609600" y="6380205"/>
            <a:ext cx="266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greenbaumlaw.com</a:t>
            </a:r>
          </a:p>
        </p:txBody>
      </p:sp>
    </p:spTree>
    <p:extLst>
      <p:ext uri="{BB962C8B-B14F-4D97-AF65-F5344CB8AC3E}">
        <p14:creationId xmlns:p14="http://schemas.microsoft.com/office/powerpoint/2010/main" val="305409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C575EB-E501-40BB-9F8B-6E2AA453C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5134" y="6528816"/>
            <a:ext cx="2561732" cy="32918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CF8E2F-5F47-40D7-9A3C-FD87EDDB7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33365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9D83A6AF-DEEA-4295-9C56-C9DD778F63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4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464800" cy="2613026"/>
          </a:xfrm>
        </p:spPr>
        <p:txBody>
          <a:bodyPr/>
          <a:lstStyle/>
          <a:p>
            <a:r>
              <a:rPr lang="en-US" sz="3600" dirty="0"/>
              <a:t>COMMUNITY SOLAR UPDATE		</a:t>
            </a:r>
          </a:p>
        </p:txBody>
      </p:sp>
      <p:sp>
        <p:nvSpPr>
          <p:cNvPr id="3" name="Subtitle 2" descr="" title="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4876800" cy="1752600"/>
          </a:xfrm>
        </p:spPr>
        <p:txBody>
          <a:bodyPr/>
          <a:lstStyle/>
          <a:p>
            <a:r>
              <a:rPr lang="en-US" sz="2000" dirty="0"/>
              <a:t>MSE Forum</a:t>
            </a:r>
          </a:p>
          <a:p>
            <a:r>
              <a:rPr lang="en-US" sz="2000" dirty="0"/>
              <a:t>March 28,2024</a:t>
            </a:r>
          </a:p>
        </p:txBody>
      </p:sp>
      <p:sp>
        <p:nvSpPr>
          <p:cNvPr id="4" name="TextBox 3" descr="" title="">
            <a:extLst>
              <a:ext uri="{FF2B5EF4-FFF2-40B4-BE49-F238E27FC236}">
                <a16:creationId xmlns:a16="http://schemas.microsoft.com/office/drawing/2014/main" id="{5C87CB9D-932D-4467-A0B7-3F790701EC85}"/>
              </a:ext>
            </a:extLst>
          </p:cNvPr>
          <p:cNvSpPr txBox="1"/>
          <p:nvPr/>
        </p:nvSpPr>
        <p:spPr>
          <a:xfrm>
            <a:off x="4990204" y="3581400"/>
            <a:ext cx="64979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Presented by:</a:t>
            </a:r>
          </a:p>
          <a:p>
            <a:pPr algn="r"/>
            <a:r>
              <a:rPr lang="en-US" b="1" dirty="0"/>
              <a:t>Phyllis J. Kessler, Esq.</a:t>
            </a:r>
          </a:p>
          <a:p>
            <a:pPr algn="r"/>
            <a:r>
              <a:rPr lang="en-US" sz="1800" dirty="0"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Energy, Renewable Resources &amp; Sustainable Development Practice Group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6837893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1D710D67-95BF-1ED9-FA3C-5860472E7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Jersey Community Solar Rules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186EC871-6B4F-2107-1802-B08EDE492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NJ Community Solar Energy Program initiated by NJBPU in August 2023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Established requirements for community solar projects:</a:t>
            </a:r>
          </a:p>
          <a:p>
            <a:pPr lvl="3"/>
            <a:endParaRPr lang="en-US" dirty="0"/>
          </a:p>
          <a:p>
            <a:pPr lvl="2"/>
            <a:r>
              <a:rPr lang="en-US" dirty="0"/>
              <a:t>5MW size limit</a:t>
            </a:r>
          </a:p>
          <a:p>
            <a:pPr marL="822960" lvl="3" indent="0">
              <a:buNone/>
            </a:pPr>
            <a:endParaRPr lang="en-US" dirty="0"/>
          </a:p>
          <a:p>
            <a:pPr lvl="2"/>
            <a:r>
              <a:rPr lang="en-US" dirty="0"/>
              <a:t>Block allocation limits number of projects</a:t>
            </a:r>
          </a:p>
          <a:p>
            <a:pPr lvl="3"/>
            <a:endParaRPr lang="en-US" dirty="0"/>
          </a:p>
          <a:p>
            <a:pPr lvl="3"/>
            <a:r>
              <a:rPr lang="en-US" dirty="0"/>
              <a:t>FCFS approach to project acceptance</a:t>
            </a:r>
          </a:p>
          <a:p>
            <a:pPr lvl="3"/>
            <a:r>
              <a:rPr lang="en-US" dirty="0"/>
              <a:t>Tiebreaker mechanism if block oversubscribed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Subscribers located anywhere in EDC service territory</a:t>
            </a:r>
          </a:p>
          <a:p>
            <a:pPr lvl="3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Footer Placeholder 3" descr="" title="">
            <a:extLst>
              <a:ext uri="{FF2B5EF4-FFF2-40B4-BE49-F238E27FC236}">
                <a16:creationId xmlns:a16="http://schemas.microsoft.com/office/drawing/2014/main" id="{E21F5847-05FA-12DF-C0B6-DC8747406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Greenbaum, Rowe, Smith &amp; Davis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74951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B1FE933B-A46C-FC2B-8045-3451A8837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Jersey Community Solar Rules, cont.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1710510E-D0C3-F832-40C5-415F683E3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Stringent application requirements</a:t>
            </a:r>
          </a:p>
          <a:p>
            <a:endParaRPr lang="en-US" dirty="0"/>
          </a:p>
          <a:p>
            <a:pPr lvl="2"/>
            <a:r>
              <a:rPr lang="en-US" dirty="0"/>
              <a:t>Registration package must contain detailed information requiring significant pre-application work:</a:t>
            </a:r>
          </a:p>
          <a:p>
            <a:pPr lvl="3"/>
            <a:endParaRPr lang="en-US" dirty="0"/>
          </a:p>
          <a:p>
            <a:pPr lvl="3"/>
            <a:r>
              <a:rPr lang="en-US" dirty="0"/>
              <a:t>Site plan certified by engineer</a:t>
            </a:r>
          </a:p>
          <a:p>
            <a:pPr lvl="3"/>
            <a:r>
              <a:rPr lang="en-US" dirty="0"/>
              <a:t>Facilities&lt; 1 MW submit to EDC an Interconnection Application and installation agreement</a:t>
            </a:r>
          </a:p>
          <a:p>
            <a:pPr lvl="3"/>
            <a:r>
              <a:rPr lang="en-US" dirty="0"/>
              <a:t>Facilities 1 MW and greater obtain written authorization from the EDC providing conditional approval to construct</a:t>
            </a:r>
          </a:p>
          <a:p>
            <a:pPr lvl="3"/>
            <a:r>
              <a:rPr lang="en-US" dirty="0"/>
              <a:t>Evidence of site acquisition, applications for land use approvals and other entitlements such as zoning permits, municipal site plans and other permits</a:t>
            </a:r>
          </a:p>
          <a:p>
            <a:pPr lvl="3"/>
            <a:r>
              <a:rPr lang="en-US" dirty="0"/>
              <a:t>Community Engagement and Subscriber Acquisition Plan</a:t>
            </a:r>
          </a:p>
          <a:p>
            <a:pPr lvl="3"/>
            <a:r>
              <a:rPr lang="en-US" dirty="0"/>
              <a:t>Guaranteed bill credit discount of no less than 15%</a:t>
            </a:r>
          </a:p>
          <a:p>
            <a:pPr lvl="4"/>
            <a:endParaRPr lang="en-US" dirty="0"/>
          </a:p>
          <a:p>
            <a:pPr marL="1051560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</p:txBody>
      </p:sp>
      <p:sp>
        <p:nvSpPr>
          <p:cNvPr id="4" name="Footer Placeholder 3" descr="" title="">
            <a:extLst>
              <a:ext uri="{FF2B5EF4-FFF2-40B4-BE49-F238E27FC236}">
                <a16:creationId xmlns:a16="http://schemas.microsoft.com/office/drawing/2014/main" id="{CC4DA859-83C2-0740-497B-1C1F2387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Greenbaum, Rowe, Smith &amp; Davis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8007"/>
      </p:ext>
    </p:extLst>
  </p:cSld>
  <p:clrMapOvr>
    <a:masterClrMapping/>
  </p:clrMapOvr>
</p:sld>
</file>

<file path=ppt/slides/slide4.xml><?xml version="1.0" encoding="utf-8"?>
<p:sld xmlns:a16="http://schemas.microsoft.com/office/drawing/2014/main" xmlns:mc="http://schemas.openxmlformats.org/markup-compatibility/2006" xmlns:pslz="http://schemas.microsoft.com/office/powerpoint/2016/slidezoom" xmlns:p14="http://schemas.microsoft.com/office/powerpoint/2010/main" xmlns:p166="http://schemas.microsoft.com/office/powerpoint/2016/6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050333F5-3ACD-A217-DC33-56EE5735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Leases in Context of Community Solar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38355AE7-DF53-CBC7-DFFF-DDE6A74A7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land in New Jersey</a:t>
            </a:r>
          </a:p>
          <a:p>
            <a:endParaRPr lang="en-US" dirty="0"/>
          </a:p>
          <a:p>
            <a:pPr lvl="1"/>
            <a:r>
              <a:rPr lang="en-US" dirty="0"/>
              <a:t>Makes rooftop solar desirable, especially on industrial property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NJ Farmland Preservation Act makes it difficult to build solar generation facilities on prime farmland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Since community solar is limited to 5 MW, large rooftops make desirable sites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 descr="" title="">
            <a:extLst>
              <a:ext uri="{FF2B5EF4-FFF2-40B4-BE49-F238E27FC236}">
                <a16:creationId xmlns:a16="http://schemas.microsoft.com/office/drawing/2014/main" id="{865899A3-4CD3-83A1-0D0A-8BCA8BCDA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Greenbaum, Rowe, Smith &amp; Davis LLP</a:t>
            </a:r>
            <a:endParaRPr lang="en-US" dirty="0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 descr="" title="">
                <a:extLst>
                  <a:ext uri="{FF2B5EF4-FFF2-40B4-BE49-F238E27FC236}">
                    <a16:creationId xmlns:a16="http://schemas.microsoft.com/office/drawing/2014/main" id="{2667C9E4-75B6-979B-EAEA-EFDD24F10A4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7832238"/>
                  </p:ext>
                </p:extLst>
              </p:nvPr>
            </p:nvGraphicFramePr>
            <p:xfrm>
              <a:off x="-2725739" y="1329507"/>
              <a:ext cx="3048000" cy="1714500"/>
            </p:xfrm>
            <a:graphic>
              <a:graphicData uri="http://schemas.microsoft.com/office/powerpoint/2016/slidezoom">
                <pslz:sldZm>
                  <pslz:sldZmObj sldId="268" cId="3520611506">
                    <pslz:zmPr id="{965B28AB-1890-4131-B662-8CAD6ECD1D06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 descr="" title="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667C9E4-75B6-979B-EAEA-EFDD24F10A4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2725739" y="132950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0611506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C33B5DED-F52C-9E17-C20C-3D324C8D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Jersey Community Solar Rules, cont.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170FF0BA-68C2-F665-79EE-7896141C6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51% of capacity reserved for LMI customers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Master metered affordable housing providers required to pass on 75% of the benefit of bill credit to tenants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Bill credits carry over to the next month until the end of the annual period at which point they are cashed out at the avoided cost of wholesale power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Subscribers to receive one consolidated bill for solar generation charges and utility charges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Subscriber standards:  minimum 10 subscribers; no maximum number of subscribers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 descr="" title="">
            <a:extLst>
              <a:ext uri="{FF2B5EF4-FFF2-40B4-BE49-F238E27FC236}">
                <a16:creationId xmlns:a16="http://schemas.microsoft.com/office/drawing/2014/main" id="{145FE637-0AC7-09B0-2948-05DAE240D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Greenbaum, Rowe, Smith &amp; Davis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012946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42CCDD2D-B2D3-FBDF-7778-B7BB962DB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Leases in Context of Community Solar, cont.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12CBC189-5515-BC9B-7D33-56ED57DE3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Solar Lease issues:</a:t>
            </a:r>
          </a:p>
          <a:p>
            <a:endParaRPr lang="en-US" dirty="0"/>
          </a:p>
          <a:p>
            <a:pPr lvl="1"/>
            <a:r>
              <a:rPr lang="en-US" dirty="0"/>
              <a:t>Lease treated like real estate deal, rather than solar lease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Insurance to be provided by building owner  (underlying net </a:t>
            </a:r>
            <a:r>
              <a:rPr lang="en-US" dirty="0" err="1"/>
              <a:t>net</a:t>
            </a:r>
            <a:r>
              <a:rPr lang="en-US" dirty="0"/>
              <a:t> lease)</a:t>
            </a:r>
          </a:p>
          <a:p>
            <a:pPr lvl="2"/>
            <a:r>
              <a:rPr lang="en-US" dirty="0"/>
              <a:t>Insurance to be provided by solar developer  (solar generator to be owned by SPE)</a:t>
            </a:r>
          </a:p>
          <a:p>
            <a:pPr lvl="2"/>
            <a:r>
              <a:rPr lang="en-US" dirty="0"/>
              <a:t>Lease term 35 years</a:t>
            </a:r>
          </a:p>
          <a:p>
            <a:pPr lvl="2"/>
            <a:r>
              <a:rPr lang="en-US" dirty="0"/>
              <a:t>Easement/transmission equipment</a:t>
            </a:r>
          </a:p>
          <a:p>
            <a:pPr marL="548640" lvl="2" indent="0">
              <a:buNone/>
            </a:pPr>
            <a:endParaRPr lang="en-US" dirty="0"/>
          </a:p>
          <a:p>
            <a:pPr lvl="1"/>
            <a:r>
              <a:rPr lang="en-US" dirty="0"/>
              <a:t>Developer threatened to use solar site under solar lease for community solar rather than finalize PPA</a:t>
            </a:r>
          </a:p>
        </p:txBody>
      </p:sp>
      <p:sp>
        <p:nvSpPr>
          <p:cNvPr id="4" name="Footer Placeholder 3" descr="" title="">
            <a:extLst>
              <a:ext uri="{FF2B5EF4-FFF2-40B4-BE49-F238E27FC236}">
                <a16:creationId xmlns:a16="http://schemas.microsoft.com/office/drawing/2014/main" id="{CC49ED0B-DF51-2451-4575-45D1D28FD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Greenbaum, Rowe, Smith &amp; Davis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09301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0DCD7ADD-4408-5866-307F-021C7072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Leases in Context of Community Solar, cont.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A8C4140E-9B20-B522-CC1D-79707BF25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Developer already bound to solar lease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Not easy to substitute community solar for PPA due to cost and complexity</a:t>
            </a:r>
          </a:p>
          <a:p>
            <a:pPr lvl="2"/>
            <a:endParaRPr lang="en-US" dirty="0"/>
          </a:p>
          <a:p>
            <a:pPr lvl="3"/>
            <a:r>
              <a:rPr lang="en-US" dirty="0"/>
              <a:t> Need 51% of capacity to be subscribed by LMI</a:t>
            </a:r>
          </a:p>
          <a:p>
            <a:pPr lvl="3"/>
            <a:r>
              <a:rPr lang="en-US" dirty="0"/>
              <a:t> More complex approval process in that community engagement plan required and much more complicated approval process in advance of seeking subscribers</a:t>
            </a:r>
          </a:p>
          <a:p>
            <a:pPr lvl="1"/>
            <a:endParaRPr lang="en-US" dirty="0"/>
          </a:p>
        </p:txBody>
      </p:sp>
      <p:sp>
        <p:nvSpPr>
          <p:cNvPr id="4" name="Footer Placeholder 3" descr="" title="">
            <a:extLst>
              <a:ext uri="{FF2B5EF4-FFF2-40B4-BE49-F238E27FC236}">
                <a16:creationId xmlns:a16="http://schemas.microsoft.com/office/drawing/2014/main" id="{C47F1FD4-1C3C-9CB5-671D-95712BB94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Greenbaum, Rowe, Smith &amp; Davis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00285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 descr="" title="">
            <a:extLst>
              <a:ext uri="{FF2B5EF4-FFF2-40B4-BE49-F238E27FC236}">
                <a16:creationId xmlns:a16="http://schemas.microsoft.com/office/drawing/2014/main" id="{59326144-0C8C-481F-99DA-CADD9169C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© 2023 Greenbaum, Rowe, Smith &amp; Davis LLP</a:t>
            </a:r>
            <a:endParaRPr lang="en-US" dirty="0"/>
          </a:p>
        </p:txBody>
      </p:sp>
      <p:sp>
        <p:nvSpPr>
          <p:cNvPr id="7" name="Content Placeholder 2" descr="" title="">
            <a:extLst>
              <a:ext uri="{FF2B5EF4-FFF2-40B4-BE49-F238E27FC236}">
                <a16:creationId xmlns:a16="http://schemas.microsoft.com/office/drawing/2014/main" id="{1007AD74-630B-4B51-9313-D43518B156C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609600"/>
            <a:ext cx="12192000" cy="5181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6000" dirty="0">
                <a:solidFill>
                  <a:srgbClr val="D2533C"/>
                </a:solidFill>
              </a:rPr>
              <a:t>Thank You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D2533C"/>
                </a:solidFill>
              </a:rPr>
              <a:t>Questions?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solidFill>
                  <a:srgbClr val="7A8289"/>
                </a:solidFill>
              </a:rPr>
              <a:t>Phyllis J. </a:t>
            </a:r>
            <a:r>
              <a:rPr lang="en-US" sz="3600">
                <a:solidFill>
                  <a:srgbClr val="7A8289"/>
                </a:solidFill>
              </a:rPr>
              <a:t>Kessler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>
              <a:solidFill>
                <a:srgbClr val="7A8289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Energy, Renewable Resources &amp; Sustainable Development Practice Group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7A8289"/>
                </a:solidFill>
              </a:rPr>
              <a:t>pkessler@greenbaumlaw.com </a:t>
            </a:r>
            <a:r>
              <a:rPr lang="en-US" b="1" dirty="0">
                <a:solidFill>
                  <a:srgbClr val="11477C"/>
                </a:solidFill>
              </a:rPr>
              <a:t>|</a:t>
            </a:r>
            <a:r>
              <a:rPr lang="en-US" b="1" dirty="0">
                <a:solidFill>
                  <a:srgbClr val="7A8289"/>
                </a:solidFill>
              </a:rPr>
              <a:t> (973) 577-1760</a:t>
            </a:r>
            <a:endParaRPr lang="en-US" dirty="0">
              <a:solidFill>
                <a:srgbClr val="7A8289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3000" dirty="0">
              <a:solidFill>
                <a:srgbClr val="7A82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77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r="http://schemas.openxmlformats.org/officeDocument/2006/relationships"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lastPrinted>1900-01-01T05:00:00.0000000Z</lastPrinted>
  <dcterms:created xsi:type="dcterms:W3CDTF">1900-01-01T05:00:00.0000000Z</dcterms:created>
  <dcterms:modified xsi:type="dcterms:W3CDTF">1900-01-01T05:00:00.0000000Z</dcterms:modified>
</coreProperties>
</file>