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0"/>
  </p:notesMasterIdLst>
  <p:sldIdLst>
    <p:sldId id="302" r:id="rId2"/>
    <p:sldId id="1311" r:id="rId3"/>
    <p:sldId id="1327" r:id="rId4"/>
    <p:sldId id="1321" r:id="rId5"/>
    <p:sldId id="1316" r:id="rId6"/>
    <p:sldId id="1322" r:id="rId7"/>
    <p:sldId id="1307" r:id="rId8"/>
    <p:sldId id="131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9" d="100"/>
          <a:sy n="79" d="100"/>
        </p:scale>
        <p:origin x="552" y="4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0" d="100"/>
          <a:sy n="100" d="100"/>
        </p:scale>
        <p:origin x="355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851A44-3D1F-49ED-A36A-637798CD4A46}" type="datetimeFigureOut">
              <a:rPr lang="en-US" smtClean="0"/>
              <a:t>4/25/2024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9C3BC9-C315-4BFF-BF6A-3438A427B772}" type="slidenum">
              <a:rPr lang="en-US" smtClean="0"/>
              <a:t>‹#›</a:t>
            </a:fld>
            <a:endParaRPr lang="en-US"/>
          </a:p>
        </p:txBody>
      </p:sp>
    </p:spTree>
    <p:extLst>
      <p:ext uri="{BB962C8B-B14F-4D97-AF65-F5344CB8AC3E}">
        <p14:creationId xmlns:p14="http://schemas.microsoft.com/office/powerpoint/2010/main" val="1133245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DEA782-D8C7-46E2-808E-C4101D8A02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4172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DEA782-D8C7-46E2-808E-C4101D8A02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7359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DEA782-D8C7-46E2-808E-C4101D8A02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9710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DEA782-D8C7-46E2-808E-C4101D8A02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0287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DEA782-D8C7-46E2-808E-C4101D8A02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1750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DEA782-D8C7-46E2-808E-C4101D8A02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5111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DEA782-D8C7-46E2-808E-C4101D8A02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5402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DEA782-D8C7-46E2-808E-C4101D8A02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5806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dirty="0"/>
              <a:t>5/3/2022</a:t>
            </a:r>
          </a:p>
        </p:txBody>
      </p:sp>
      <p:sp>
        <p:nvSpPr>
          <p:cNvPr id="5" name="Footer Placeholder 4"/>
          <p:cNvSpPr>
            <a:spLocks noGrp="1"/>
          </p:cNvSpPr>
          <p:nvPr>
            <p:ph type="ftr" sz="quarter" idx="11"/>
          </p:nvPr>
        </p:nvSpPr>
        <p:spPr/>
        <p:txBody>
          <a:bodyPr/>
          <a:lstStyle/>
          <a:p>
            <a:r>
              <a:rPr lang="en-US"/>
              <a:t>Robert Perry/Synergistic Solutions</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63957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5/3/2022</a:t>
            </a:r>
          </a:p>
        </p:txBody>
      </p:sp>
      <p:sp>
        <p:nvSpPr>
          <p:cNvPr id="6" name="Footer Placeholder 5"/>
          <p:cNvSpPr>
            <a:spLocks noGrp="1"/>
          </p:cNvSpPr>
          <p:nvPr>
            <p:ph type="ftr" sz="quarter" idx="11"/>
          </p:nvPr>
        </p:nvSpPr>
        <p:spPr/>
        <p:txBody>
          <a:bodyPr/>
          <a:lstStyle/>
          <a:p>
            <a:r>
              <a:rPr lang="en-US"/>
              <a:t>Robert Perry/Synergistic Solutions</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22023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5/3/2022</a:t>
            </a:r>
          </a:p>
        </p:txBody>
      </p:sp>
      <p:sp>
        <p:nvSpPr>
          <p:cNvPr id="6" name="Footer Placeholder 5"/>
          <p:cNvSpPr>
            <a:spLocks noGrp="1"/>
          </p:cNvSpPr>
          <p:nvPr>
            <p:ph type="ftr" sz="quarter" idx="11"/>
          </p:nvPr>
        </p:nvSpPr>
        <p:spPr/>
        <p:txBody>
          <a:bodyPr/>
          <a:lstStyle/>
          <a:p>
            <a:r>
              <a:rPr lang="en-US"/>
              <a:t>Robert Perry/Synergistic Solutions</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68796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5/3/2022</a:t>
            </a:r>
          </a:p>
        </p:txBody>
      </p:sp>
      <p:sp>
        <p:nvSpPr>
          <p:cNvPr id="6" name="Footer Placeholder 5"/>
          <p:cNvSpPr>
            <a:spLocks noGrp="1"/>
          </p:cNvSpPr>
          <p:nvPr>
            <p:ph type="ftr" sz="quarter" idx="11"/>
          </p:nvPr>
        </p:nvSpPr>
        <p:spPr/>
        <p:txBody>
          <a:bodyPr/>
          <a:lstStyle/>
          <a:p>
            <a:r>
              <a:rPr lang="en-US"/>
              <a:t>Robert Perry/Synergistic Solutions</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91337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5/3/2022</a:t>
            </a:r>
          </a:p>
        </p:txBody>
      </p:sp>
      <p:sp>
        <p:nvSpPr>
          <p:cNvPr id="6" name="Footer Placeholder 5"/>
          <p:cNvSpPr>
            <a:spLocks noGrp="1"/>
          </p:cNvSpPr>
          <p:nvPr>
            <p:ph type="ftr" sz="quarter" idx="11"/>
          </p:nvPr>
        </p:nvSpPr>
        <p:spPr/>
        <p:txBody>
          <a:bodyPr/>
          <a:lstStyle/>
          <a:p>
            <a:r>
              <a:rPr lang="en-US"/>
              <a:t>Robert Perry/Synergistic Solutions</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05271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r>
              <a:rPr lang="en-US" dirty="0"/>
              <a:t>5/3/2022</a:t>
            </a:r>
          </a:p>
        </p:txBody>
      </p:sp>
      <p:sp>
        <p:nvSpPr>
          <p:cNvPr id="4" name="Footer Placeholder 3"/>
          <p:cNvSpPr>
            <a:spLocks noGrp="1"/>
          </p:cNvSpPr>
          <p:nvPr>
            <p:ph type="ftr" sz="quarter" idx="11"/>
          </p:nvPr>
        </p:nvSpPr>
        <p:spPr/>
        <p:txBody>
          <a:bodyPr/>
          <a:lstStyle/>
          <a:p>
            <a:r>
              <a:rPr lang="en-US"/>
              <a:t>Robert Perry/Synergistic Solutions</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65507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r>
              <a:rPr lang="en-US" dirty="0"/>
              <a:t>5/3/2022</a:t>
            </a:r>
          </a:p>
        </p:txBody>
      </p:sp>
      <p:sp>
        <p:nvSpPr>
          <p:cNvPr id="4" name="Footer Placeholder 3"/>
          <p:cNvSpPr>
            <a:spLocks noGrp="1"/>
          </p:cNvSpPr>
          <p:nvPr>
            <p:ph type="ftr" sz="quarter" idx="11"/>
          </p:nvPr>
        </p:nvSpPr>
        <p:spPr/>
        <p:txBody>
          <a:bodyPr/>
          <a:lstStyle/>
          <a:p>
            <a:r>
              <a:rPr lang="en-US"/>
              <a:t>Robert Perry/Synergistic Solutions</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156021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5/3/2022</a:t>
            </a:r>
          </a:p>
        </p:txBody>
      </p:sp>
      <p:sp>
        <p:nvSpPr>
          <p:cNvPr id="5" name="Footer Placeholder 4"/>
          <p:cNvSpPr>
            <a:spLocks noGrp="1"/>
          </p:cNvSpPr>
          <p:nvPr>
            <p:ph type="ftr" sz="quarter" idx="11"/>
          </p:nvPr>
        </p:nvSpPr>
        <p:spPr/>
        <p:txBody>
          <a:bodyPr/>
          <a:lstStyle/>
          <a:p>
            <a:r>
              <a:rPr lang="en-US"/>
              <a:t>Robert Perry/Synergistic Solutions</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212708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5/3/2022</a:t>
            </a:r>
          </a:p>
        </p:txBody>
      </p:sp>
      <p:sp>
        <p:nvSpPr>
          <p:cNvPr id="5" name="Footer Placeholder 4"/>
          <p:cNvSpPr>
            <a:spLocks noGrp="1"/>
          </p:cNvSpPr>
          <p:nvPr>
            <p:ph type="ftr" sz="quarter" idx="11"/>
          </p:nvPr>
        </p:nvSpPr>
        <p:spPr/>
        <p:txBody>
          <a:bodyPr/>
          <a:lstStyle/>
          <a:p>
            <a:r>
              <a:rPr lang="en-US"/>
              <a:t>Robert Perry/Synergistic Solutions</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20499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5/3/2022</a:t>
            </a:r>
          </a:p>
        </p:txBody>
      </p:sp>
      <p:sp>
        <p:nvSpPr>
          <p:cNvPr id="5" name="Footer Placeholder 4"/>
          <p:cNvSpPr>
            <a:spLocks noGrp="1"/>
          </p:cNvSpPr>
          <p:nvPr>
            <p:ph type="ftr" sz="quarter" idx="11"/>
          </p:nvPr>
        </p:nvSpPr>
        <p:spPr/>
        <p:txBody>
          <a:bodyPr/>
          <a:lstStyle/>
          <a:p>
            <a:r>
              <a:rPr lang="en-US"/>
              <a:t>Robert Perry/Synergistic Solutions</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51280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5/3/2022</a:t>
            </a:r>
          </a:p>
        </p:txBody>
      </p:sp>
      <p:sp>
        <p:nvSpPr>
          <p:cNvPr id="5" name="Footer Placeholder 4"/>
          <p:cNvSpPr>
            <a:spLocks noGrp="1"/>
          </p:cNvSpPr>
          <p:nvPr>
            <p:ph type="ftr" sz="quarter" idx="11"/>
          </p:nvPr>
        </p:nvSpPr>
        <p:spPr/>
        <p:txBody>
          <a:bodyPr/>
          <a:lstStyle/>
          <a:p>
            <a:r>
              <a:rPr lang="en-US"/>
              <a:t>Robert Perry/Synergistic Solutions</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585049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dirty="0"/>
              <a:t>5/3/2022</a:t>
            </a:r>
          </a:p>
        </p:txBody>
      </p:sp>
      <p:sp>
        <p:nvSpPr>
          <p:cNvPr id="6" name="Footer Placeholder 5"/>
          <p:cNvSpPr>
            <a:spLocks noGrp="1"/>
          </p:cNvSpPr>
          <p:nvPr>
            <p:ph type="ftr" sz="quarter" idx="11"/>
          </p:nvPr>
        </p:nvSpPr>
        <p:spPr/>
        <p:txBody>
          <a:bodyPr/>
          <a:lstStyle/>
          <a:p>
            <a:r>
              <a:rPr lang="en-US"/>
              <a:t>Robert Perry/Synergistic Solutions</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66108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r>
              <a:rPr lang="en-US" dirty="0"/>
              <a:t>5/3/2022</a:t>
            </a:r>
          </a:p>
        </p:txBody>
      </p:sp>
      <p:sp>
        <p:nvSpPr>
          <p:cNvPr id="8" name="Footer Placeholder 7"/>
          <p:cNvSpPr>
            <a:spLocks noGrp="1"/>
          </p:cNvSpPr>
          <p:nvPr>
            <p:ph type="ftr" sz="quarter" idx="11"/>
          </p:nvPr>
        </p:nvSpPr>
        <p:spPr/>
        <p:txBody>
          <a:bodyPr/>
          <a:lstStyle/>
          <a:p>
            <a:r>
              <a:rPr lang="en-US"/>
              <a:t>Robert Perry/Synergistic Solutions</a:t>
            </a:r>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70039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dirty="0"/>
              <a:t>5/3/2022</a:t>
            </a:r>
          </a:p>
        </p:txBody>
      </p:sp>
      <p:sp>
        <p:nvSpPr>
          <p:cNvPr id="4" name="Footer Placeholder 3"/>
          <p:cNvSpPr>
            <a:spLocks noGrp="1"/>
          </p:cNvSpPr>
          <p:nvPr>
            <p:ph type="ftr" sz="quarter" idx="11"/>
          </p:nvPr>
        </p:nvSpPr>
        <p:spPr/>
        <p:txBody>
          <a:bodyPr/>
          <a:lstStyle/>
          <a:p>
            <a:r>
              <a:rPr lang="en-US"/>
              <a:t>Robert Perry/Synergistic Solutions</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1644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5/3/2022</a:t>
            </a:r>
          </a:p>
        </p:txBody>
      </p:sp>
      <p:sp>
        <p:nvSpPr>
          <p:cNvPr id="3" name="Footer Placeholder 2"/>
          <p:cNvSpPr>
            <a:spLocks noGrp="1"/>
          </p:cNvSpPr>
          <p:nvPr>
            <p:ph type="ftr" sz="quarter" idx="11"/>
          </p:nvPr>
        </p:nvSpPr>
        <p:spPr/>
        <p:txBody>
          <a:bodyPr/>
          <a:lstStyle/>
          <a:p>
            <a:r>
              <a:rPr lang="en-US"/>
              <a:t>Robert Perry/Synergistic Solutions</a:t>
            </a:r>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79279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5/3/2022</a:t>
            </a:r>
          </a:p>
        </p:txBody>
      </p:sp>
      <p:sp>
        <p:nvSpPr>
          <p:cNvPr id="6" name="Footer Placeholder 5"/>
          <p:cNvSpPr>
            <a:spLocks noGrp="1"/>
          </p:cNvSpPr>
          <p:nvPr>
            <p:ph type="ftr" sz="quarter" idx="11"/>
          </p:nvPr>
        </p:nvSpPr>
        <p:spPr/>
        <p:txBody>
          <a:bodyPr/>
          <a:lstStyle/>
          <a:p>
            <a:r>
              <a:rPr lang="en-US"/>
              <a:t>Robert Perry/Synergistic Solutions</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72656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5/3/2022</a:t>
            </a:r>
          </a:p>
        </p:txBody>
      </p:sp>
      <p:sp>
        <p:nvSpPr>
          <p:cNvPr id="6" name="Footer Placeholder 5"/>
          <p:cNvSpPr>
            <a:spLocks noGrp="1"/>
          </p:cNvSpPr>
          <p:nvPr>
            <p:ph type="ftr" sz="quarter" idx="11"/>
          </p:nvPr>
        </p:nvSpPr>
        <p:spPr/>
        <p:txBody>
          <a:bodyPr/>
          <a:lstStyle/>
          <a:p>
            <a:pPr algn="l"/>
            <a:r>
              <a:rPr lang="en-US"/>
              <a:t>Robert Perry/Synergistic Solutions</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86511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r>
              <a:rPr lang="en-US" dirty="0"/>
              <a:t>5/3/2022</a:t>
            </a:r>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r>
              <a:rPr lang="en-US"/>
              <a:t>Robert Perry/Synergistic Solutions</a:t>
            </a:r>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392922113"/>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hdr="0"/>
  <p:txStyles>
    <p:titleStyle>
      <a:lvl1pPr algn="ctr" defTabSz="457200" rtl="0" eaLnBrk="1" latinLnBrk="0" hangingPunct="1">
        <a:lnSpc>
          <a:spcPct val="90000"/>
        </a:lnSpc>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9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7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www.allwhitebackground.com/plain-vector-white-background.htm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Kirchhoff%27s_circuit_law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nergychangemakers.com/what-is-local-energy/"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linkedin.com/posts/robert-perry-95920468_interest-in-local-energy-everything-activity-7186004199845867520-bQbg?utm_source=share&amp;utm_medium=member_deskto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gridworks.org/wp-content/uploads/2024/02/350BA-HighDER-Workshop-1-2.8.24-Final.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efiling.energy.ca.gov/GetDocument.aspx?tn=243579&amp;DocumentContentId=77430"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hyperlink" Target="mailto:Robert.Perry108@gmail.com" TargetMode="External"/><Relationship Id="rId4" Type="http://schemas.openxmlformats.org/officeDocument/2006/relationships/hyperlink" Target="http://www.allwhitebackground.com/plain-vector-white-background.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837473B0-CC2E-450A-ABE3-18F120FF3D39}">
                <a1611:picAttrSrcUrl xmlns:a1611="http://schemas.microsoft.com/office/drawing/2016/11/main" r:id="rId4"/>
              </a:ext>
            </a:extLst>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26811-F5DD-4C37-813E-AEC814614095}"/>
              </a:ext>
            </a:extLst>
          </p:cNvPr>
          <p:cNvSpPr>
            <a:spLocks noGrp="1"/>
          </p:cNvSpPr>
          <p:nvPr>
            <p:ph type="ctrTitle"/>
          </p:nvPr>
        </p:nvSpPr>
        <p:spPr>
          <a:xfrm>
            <a:off x="692204" y="429724"/>
            <a:ext cx="10972800" cy="2313475"/>
          </a:xfrm>
        </p:spPr>
        <p:txBody>
          <a:bodyPr>
            <a:normAutofit/>
          </a:bodyPr>
          <a:lstStyle/>
          <a:p>
            <a:r>
              <a:rPr lang="en-US" sz="5300" b="1" dirty="0">
                <a:solidFill>
                  <a:srgbClr val="00B050"/>
                </a:solidFill>
                <a:latin typeface="Century Gothic" panose="020B0502020202020204" pitchFamily="34" charset="0"/>
                <a:cs typeface="Calibri" panose="020F0502020204030204" pitchFamily="34" charset="0"/>
              </a:rPr>
              <a:t>Using Reality-Based Physics to</a:t>
            </a:r>
            <a:br>
              <a:rPr lang="en-US" sz="5300" b="1" dirty="0">
                <a:solidFill>
                  <a:srgbClr val="00B050"/>
                </a:solidFill>
                <a:latin typeface="Century Gothic" panose="020B0502020202020204" pitchFamily="34" charset="0"/>
                <a:cs typeface="Calibri" panose="020F0502020204030204" pitchFamily="34" charset="0"/>
              </a:rPr>
            </a:br>
            <a:r>
              <a:rPr lang="en-US" sz="5300" b="1" dirty="0">
                <a:solidFill>
                  <a:srgbClr val="00B050"/>
                </a:solidFill>
                <a:latin typeface="Century Gothic" panose="020B0502020202020204" pitchFamily="34" charset="0"/>
                <a:cs typeface="Calibri" panose="020F0502020204030204" pitchFamily="34" charset="0"/>
              </a:rPr>
              <a:t>Fully Value DERs</a:t>
            </a:r>
            <a:br>
              <a:rPr lang="en-US" sz="5300" b="1" dirty="0">
                <a:solidFill>
                  <a:srgbClr val="7030A0"/>
                </a:solidFill>
                <a:latin typeface="Century Gothic" panose="020B0502020202020204" pitchFamily="34" charset="0"/>
                <a:cs typeface="Calibri" panose="020F0502020204030204" pitchFamily="34" charset="0"/>
              </a:rPr>
            </a:br>
            <a:endParaRPr lang="en-US" sz="4000" b="1" dirty="0"/>
          </a:p>
        </p:txBody>
      </p:sp>
      <p:sp>
        <p:nvSpPr>
          <p:cNvPr id="3" name="Subtitle 2">
            <a:extLst>
              <a:ext uri="{FF2B5EF4-FFF2-40B4-BE49-F238E27FC236}">
                <a16:creationId xmlns:a16="http://schemas.microsoft.com/office/drawing/2014/main" id="{B3E22E1E-481C-4760-BED8-06CF4B745837}"/>
              </a:ext>
            </a:extLst>
          </p:cNvPr>
          <p:cNvSpPr>
            <a:spLocks noGrp="1"/>
          </p:cNvSpPr>
          <p:nvPr>
            <p:ph type="subTitle" idx="1"/>
          </p:nvPr>
        </p:nvSpPr>
        <p:spPr>
          <a:xfrm>
            <a:off x="2672751" y="3202784"/>
            <a:ext cx="3423249" cy="1673221"/>
          </a:xfrm>
        </p:spPr>
        <p:txBody>
          <a:bodyPr>
            <a:noAutofit/>
          </a:bodyPr>
          <a:lstStyle/>
          <a:p>
            <a:pPr>
              <a:lnSpc>
                <a:spcPct val="100000"/>
              </a:lnSpc>
              <a:spcBef>
                <a:spcPts val="0"/>
              </a:spcBef>
            </a:pPr>
            <a:r>
              <a:rPr lang="en-US" sz="2000" b="1" dirty="0">
                <a:solidFill>
                  <a:schemeClr val="bg1"/>
                </a:solidFill>
                <a:effectLst/>
                <a:latin typeface="Century Gothic" panose="020B0502020202020204" pitchFamily="34" charset="0"/>
                <a:ea typeface="HGMaruGothicMPRO" panose="020B0400000000000000" pitchFamily="34" charset="-128"/>
              </a:rPr>
              <a:t>Robert Perry,</a:t>
            </a:r>
          </a:p>
          <a:p>
            <a:pPr>
              <a:lnSpc>
                <a:spcPct val="100000"/>
              </a:lnSpc>
              <a:spcBef>
                <a:spcPts val="0"/>
              </a:spcBef>
            </a:pPr>
            <a:r>
              <a:rPr lang="en-US" sz="2000" b="1" dirty="0">
                <a:solidFill>
                  <a:schemeClr val="bg1"/>
                </a:solidFill>
                <a:effectLst/>
                <a:latin typeface="Century Gothic" panose="020B0502020202020204" pitchFamily="34" charset="0"/>
                <a:ea typeface="HGMaruGothicMPRO" panose="020B0400000000000000" pitchFamily="34" charset="-128"/>
              </a:rPr>
              <a:t>Principal Analyst</a:t>
            </a:r>
          </a:p>
          <a:p>
            <a:pPr>
              <a:lnSpc>
                <a:spcPct val="100000"/>
              </a:lnSpc>
              <a:spcBef>
                <a:spcPts val="0"/>
              </a:spcBef>
            </a:pPr>
            <a:endParaRPr lang="en-US" sz="2000" b="1" dirty="0">
              <a:solidFill>
                <a:schemeClr val="bg1"/>
              </a:solidFill>
              <a:effectLst/>
              <a:latin typeface="Century Gothic" panose="020B0502020202020204" pitchFamily="34" charset="0"/>
              <a:ea typeface="HGMaruGothicMPRO" panose="020B0400000000000000" pitchFamily="34" charset="-128"/>
            </a:endParaRPr>
          </a:p>
          <a:p>
            <a:pPr>
              <a:lnSpc>
                <a:spcPct val="100000"/>
              </a:lnSpc>
              <a:spcBef>
                <a:spcPts val="0"/>
              </a:spcBef>
            </a:pPr>
            <a:r>
              <a:rPr lang="en-US" sz="2000" b="1" dirty="0">
                <a:solidFill>
                  <a:schemeClr val="bg1"/>
                </a:solidFill>
                <a:effectLst/>
                <a:latin typeface="Century Gothic" panose="020B0502020202020204" pitchFamily="34" charset="0"/>
                <a:ea typeface="HGMaruGothicMPRO" panose="020B0400000000000000" pitchFamily="34" charset="-128"/>
              </a:rPr>
              <a:t>April 25, 2024</a:t>
            </a:r>
          </a:p>
        </p:txBody>
      </p:sp>
      <p:pic>
        <p:nvPicPr>
          <p:cNvPr id="6" name="Picture 5" descr="Logo, icon&#10;&#10;Description automatically generated">
            <a:extLst>
              <a:ext uri="{FF2B5EF4-FFF2-40B4-BE49-F238E27FC236}">
                <a16:creationId xmlns:a16="http://schemas.microsoft.com/office/drawing/2014/main" id="{8D2381AA-F607-433C-BFA8-69375D7417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8604" y="2743199"/>
            <a:ext cx="2594239" cy="2592390"/>
          </a:xfrm>
          <a:prstGeom prst="rect">
            <a:avLst/>
          </a:prstGeom>
        </p:spPr>
      </p:pic>
    </p:spTree>
    <p:extLst>
      <p:ext uri="{BB962C8B-B14F-4D97-AF65-F5344CB8AC3E}">
        <p14:creationId xmlns:p14="http://schemas.microsoft.com/office/powerpoint/2010/main" val="975700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3CBDB-723E-40E0-AFAF-2C2CAE41B71D}"/>
              </a:ext>
            </a:extLst>
          </p:cNvPr>
          <p:cNvSpPr>
            <a:spLocks noGrp="1"/>
          </p:cNvSpPr>
          <p:nvPr>
            <p:ph type="title"/>
          </p:nvPr>
        </p:nvSpPr>
        <p:spPr>
          <a:xfrm>
            <a:off x="635499" y="414049"/>
            <a:ext cx="10782575" cy="543712"/>
          </a:xfrm>
        </p:spPr>
        <p:txBody>
          <a:bodyPr>
            <a:normAutofit fontScale="90000"/>
          </a:bodyPr>
          <a:lstStyle/>
          <a:p>
            <a:r>
              <a:rPr lang="en-US" b="1" dirty="0">
                <a:solidFill>
                  <a:srgbClr val="00B050"/>
                </a:solidFill>
                <a:latin typeface="Century Gothic" panose="020B0502020202020204" pitchFamily="34" charset="0"/>
              </a:rPr>
              <a:t>Some Background Observations</a:t>
            </a:r>
            <a:endParaRPr lang="en-US" dirty="0">
              <a:solidFill>
                <a:srgbClr val="00B050"/>
              </a:solidFill>
            </a:endParaRPr>
          </a:p>
        </p:txBody>
      </p:sp>
      <p:sp>
        <p:nvSpPr>
          <p:cNvPr id="13" name="Slide Number Placeholder 12">
            <a:extLst>
              <a:ext uri="{FF2B5EF4-FFF2-40B4-BE49-F238E27FC236}">
                <a16:creationId xmlns:a16="http://schemas.microsoft.com/office/drawing/2014/main" id="{392FA3A5-AF52-4282-9169-3817BDBCE954}"/>
              </a:ext>
            </a:extLst>
          </p:cNvPr>
          <p:cNvSpPr>
            <a:spLocks noGrp="1"/>
          </p:cNvSpPr>
          <p:nvPr>
            <p:ph type="sldNum" sz="quarter" idx="12"/>
          </p:nvPr>
        </p:nvSpPr>
        <p:spPr>
          <a:xfrm>
            <a:off x="11196748" y="6391273"/>
            <a:ext cx="75354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11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Footer Placeholder 4">
            <a:extLst>
              <a:ext uri="{FF2B5EF4-FFF2-40B4-BE49-F238E27FC236}">
                <a16:creationId xmlns:a16="http://schemas.microsoft.com/office/drawing/2014/main" id="{98908EF1-9DF0-4B62-8C1B-ECF79D3F58A8}"/>
              </a:ext>
            </a:extLst>
          </p:cNvPr>
          <p:cNvSpPr>
            <a:spLocks noGrp="1"/>
          </p:cNvSpPr>
          <p:nvPr>
            <p:ph type="ftr" sz="quarter" idx="11"/>
          </p:nvPr>
        </p:nvSpPr>
        <p:spPr>
          <a:xfrm>
            <a:off x="913794" y="6381749"/>
            <a:ext cx="667286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Robert Perry/Synergistic Solutions</a:t>
            </a:r>
          </a:p>
        </p:txBody>
      </p:sp>
      <p:sp>
        <p:nvSpPr>
          <p:cNvPr id="4" name="Content Placeholder 3">
            <a:extLst>
              <a:ext uri="{FF2B5EF4-FFF2-40B4-BE49-F238E27FC236}">
                <a16:creationId xmlns:a16="http://schemas.microsoft.com/office/drawing/2014/main" id="{8689A4BD-E1DA-381E-151F-1DF3396D9628}"/>
              </a:ext>
            </a:extLst>
          </p:cNvPr>
          <p:cNvSpPr>
            <a:spLocks noGrp="1"/>
          </p:cNvSpPr>
          <p:nvPr>
            <p:ph idx="1"/>
          </p:nvPr>
        </p:nvSpPr>
        <p:spPr>
          <a:xfrm>
            <a:off x="913795" y="1216550"/>
            <a:ext cx="10353762" cy="5090944"/>
          </a:xfrm>
        </p:spPr>
        <p:txBody>
          <a:bodyPr>
            <a:normAutofit/>
          </a:bodyPr>
          <a:lstStyle/>
          <a:p>
            <a:r>
              <a:rPr lang="en-US" b="1" dirty="0">
                <a:solidFill>
                  <a:schemeClr val="bg1"/>
                </a:solidFill>
                <a:effectLst/>
                <a:latin typeface="Century Gothic" panose="020B0502020202020204" pitchFamily="34" charset="0"/>
              </a:rPr>
              <a:t>Current DER Valuation Approaches Center on Grid Benefits and Employ Cost Avoidance Mechanisms.</a:t>
            </a:r>
            <a:r>
              <a:rPr lang="en-US" dirty="0">
                <a:solidFill>
                  <a:schemeClr val="bg1"/>
                </a:solidFill>
                <a:effectLst/>
                <a:latin typeface="Century Gothic" panose="020B0502020202020204" pitchFamily="34" charset="0"/>
              </a:rPr>
              <a:t> DER value is derived by estimating the amount saved by not overbuilding grid infrastructure to accommodate a higher projected system load.</a:t>
            </a:r>
          </a:p>
          <a:p>
            <a:r>
              <a:rPr lang="en-US" b="1" u="sng" dirty="0">
                <a:solidFill>
                  <a:schemeClr val="bg1"/>
                </a:solidFill>
                <a:effectLst/>
                <a:latin typeface="Century Gothic" panose="020B0502020202020204" pitchFamily="34" charset="0"/>
              </a:rPr>
              <a:t>Problem</a:t>
            </a:r>
            <a:r>
              <a:rPr lang="en-US" b="1" dirty="0">
                <a:solidFill>
                  <a:schemeClr val="bg1"/>
                </a:solidFill>
                <a:effectLst/>
                <a:latin typeface="Century Gothic" panose="020B0502020202020204" pitchFamily="34" charset="0"/>
              </a:rPr>
              <a:t>: Proving a Hypothetical is Extremely Subjective.</a:t>
            </a:r>
            <a:r>
              <a:rPr lang="en-US" dirty="0">
                <a:solidFill>
                  <a:schemeClr val="bg1"/>
                </a:solidFill>
                <a:effectLst/>
                <a:latin typeface="Century Gothic" panose="020B0502020202020204" pitchFamily="34" charset="0"/>
              </a:rPr>
              <a:t> Trying to calculate possible avoided costs is prone to monopoly bias based on a centralized, top-down model.</a:t>
            </a:r>
          </a:p>
          <a:p>
            <a:r>
              <a:rPr lang="en-US" b="1" u="sng" dirty="0">
                <a:solidFill>
                  <a:schemeClr val="bg1"/>
                </a:solidFill>
                <a:effectLst/>
                <a:latin typeface="Century Gothic" panose="020B0502020202020204" pitchFamily="34" charset="0"/>
              </a:rPr>
              <a:t>Solution</a:t>
            </a:r>
            <a:r>
              <a:rPr lang="en-US" b="1" dirty="0">
                <a:solidFill>
                  <a:schemeClr val="bg1"/>
                </a:solidFill>
                <a:effectLst/>
                <a:latin typeface="Century Gothic" panose="020B0502020202020204" pitchFamily="34" charset="0"/>
              </a:rPr>
              <a:t>: Applying Physics to Determine How DERs Function within a Grid Architecture.</a:t>
            </a:r>
            <a:r>
              <a:rPr lang="en-US" dirty="0">
                <a:solidFill>
                  <a:schemeClr val="bg1"/>
                </a:solidFill>
                <a:effectLst/>
                <a:latin typeface="Century Gothic" panose="020B0502020202020204" pitchFamily="34" charset="0"/>
              </a:rPr>
              <a:t> </a:t>
            </a:r>
            <a:r>
              <a:rPr lang="en-US" dirty="0" err="1">
                <a:solidFill>
                  <a:srgbClr val="0070C0"/>
                </a:solidFill>
                <a:effectLst/>
                <a:latin typeface="Century Gothic" panose="020B0502020202020204" pitchFamily="34" charset="0"/>
                <a:hlinkClick r:id="rId3">
                  <a:extLst>
                    <a:ext uri="{A12FA001-AC4F-418D-AE19-62706E023703}">
                      <ahyp:hlinkClr xmlns:ahyp="http://schemas.microsoft.com/office/drawing/2018/hyperlinkcolor" val="tx"/>
                    </a:ext>
                  </a:extLst>
                </a:hlinkClick>
              </a:rPr>
              <a:t>Kirchoff’s</a:t>
            </a:r>
            <a:r>
              <a:rPr lang="en-US" dirty="0">
                <a:solidFill>
                  <a:srgbClr val="0070C0"/>
                </a:solidFill>
                <a:effectLst/>
                <a:latin typeface="Century Gothic" panose="020B0502020202020204" pitchFamily="34" charset="0"/>
                <a:hlinkClick r:id="rId3">
                  <a:extLst>
                    <a:ext uri="{A12FA001-AC4F-418D-AE19-62706E023703}">
                      <ahyp:hlinkClr xmlns:ahyp="http://schemas.microsoft.com/office/drawing/2018/hyperlinkcolor" val="tx"/>
                    </a:ext>
                  </a:extLst>
                </a:hlinkClick>
              </a:rPr>
              <a:t> Circuit Laws</a:t>
            </a:r>
            <a:r>
              <a:rPr lang="en-US" dirty="0">
                <a:solidFill>
                  <a:schemeClr val="bg1"/>
                </a:solidFill>
                <a:effectLst/>
                <a:latin typeface="Century Gothic" panose="020B0502020202020204" pitchFamily="34" charset="0"/>
              </a:rPr>
              <a:t> dictate the path exported energy travels to serve adjacent loads and should form the basis for DER pricing.</a:t>
            </a:r>
            <a:endParaRPr lang="en-US" b="1" dirty="0">
              <a:solidFill>
                <a:schemeClr val="bg1"/>
              </a:solidFill>
              <a:effectLst/>
              <a:latin typeface="Century Gothic" panose="020B0502020202020204" pitchFamily="34" charset="0"/>
            </a:endParaRPr>
          </a:p>
          <a:p>
            <a:r>
              <a:rPr lang="en-US" b="1" dirty="0">
                <a:solidFill>
                  <a:schemeClr val="bg1"/>
                </a:solidFill>
                <a:effectLst/>
                <a:latin typeface="Century Gothic" panose="020B0502020202020204" pitchFamily="34" charset="0"/>
              </a:rPr>
              <a:t>The Question is not “Can We Avoid Grid Modernization?” but “Who Will Pay for it?”</a:t>
            </a:r>
            <a:r>
              <a:rPr lang="en-US" dirty="0">
                <a:solidFill>
                  <a:schemeClr val="bg1"/>
                </a:solidFill>
                <a:effectLst/>
                <a:latin typeface="Century Gothic" panose="020B0502020202020204" pitchFamily="34" charset="0"/>
              </a:rPr>
              <a:t> Our energy infrastructure will ultimately need a complete overhaul, but future costs should be paid by the beneficiaries and not all ratepayers.</a:t>
            </a:r>
            <a:endParaRPr lang="en-US" b="1" dirty="0">
              <a:solidFill>
                <a:schemeClr val="bg1"/>
              </a:solidFill>
              <a:effectLst/>
              <a:latin typeface="Century Gothic" panose="020B0502020202020204" pitchFamily="34" charset="0"/>
            </a:endParaRPr>
          </a:p>
        </p:txBody>
      </p:sp>
    </p:spTree>
    <p:extLst>
      <p:ext uri="{BB962C8B-B14F-4D97-AF65-F5344CB8AC3E}">
        <p14:creationId xmlns:p14="http://schemas.microsoft.com/office/powerpoint/2010/main" val="687256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3CBDB-723E-40E0-AFAF-2C2CAE41B71D}"/>
              </a:ext>
            </a:extLst>
          </p:cNvPr>
          <p:cNvSpPr>
            <a:spLocks noGrp="1"/>
          </p:cNvSpPr>
          <p:nvPr>
            <p:ph type="title"/>
          </p:nvPr>
        </p:nvSpPr>
        <p:spPr>
          <a:xfrm>
            <a:off x="635499" y="414049"/>
            <a:ext cx="10782575" cy="543712"/>
          </a:xfrm>
        </p:spPr>
        <p:txBody>
          <a:bodyPr>
            <a:normAutofit fontScale="90000"/>
          </a:bodyPr>
          <a:lstStyle/>
          <a:p>
            <a:r>
              <a:rPr lang="en-US" b="1" dirty="0">
                <a:solidFill>
                  <a:srgbClr val="00B050"/>
                </a:solidFill>
                <a:latin typeface="Century Gothic" panose="020B0502020202020204" pitchFamily="34" charset="0"/>
              </a:rPr>
              <a:t>What is Local Energy?</a:t>
            </a:r>
            <a:endParaRPr lang="en-US" dirty="0">
              <a:solidFill>
                <a:srgbClr val="00B050"/>
              </a:solidFill>
            </a:endParaRPr>
          </a:p>
        </p:txBody>
      </p:sp>
      <p:sp>
        <p:nvSpPr>
          <p:cNvPr id="13" name="Slide Number Placeholder 12">
            <a:extLst>
              <a:ext uri="{FF2B5EF4-FFF2-40B4-BE49-F238E27FC236}">
                <a16:creationId xmlns:a16="http://schemas.microsoft.com/office/drawing/2014/main" id="{392FA3A5-AF52-4282-9169-3817BDBCE954}"/>
              </a:ext>
            </a:extLst>
          </p:cNvPr>
          <p:cNvSpPr>
            <a:spLocks noGrp="1"/>
          </p:cNvSpPr>
          <p:nvPr>
            <p:ph type="sldNum" sz="quarter" idx="12"/>
          </p:nvPr>
        </p:nvSpPr>
        <p:spPr>
          <a:xfrm>
            <a:off x="11196748" y="6391273"/>
            <a:ext cx="75354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11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Footer Placeholder 4">
            <a:extLst>
              <a:ext uri="{FF2B5EF4-FFF2-40B4-BE49-F238E27FC236}">
                <a16:creationId xmlns:a16="http://schemas.microsoft.com/office/drawing/2014/main" id="{98908EF1-9DF0-4B62-8C1B-ECF79D3F58A8}"/>
              </a:ext>
            </a:extLst>
          </p:cNvPr>
          <p:cNvSpPr>
            <a:spLocks noGrp="1"/>
          </p:cNvSpPr>
          <p:nvPr>
            <p:ph type="ftr" sz="quarter" idx="11"/>
          </p:nvPr>
        </p:nvSpPr>
        <p:spPr>
          <a:xfrm>
            <a:off x="913794" y="6381749"/>
            <a:ext cx="667286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Robert Perry/Synergistic Solutions</a:t>
            </a:r>
          </a:p>
        </p:txBody>
      </p:sp>
      <p:sp>
        <p:nvSpPr>
          <p:cNvPr id="4" name="Content Placeholder 3">
            <a:extLst>
              <a:ext uri="{FF2B5EF4-FFF2-40B4-BE49-F238E27FC236}">
                <a16:creationId xmlns:a16="http://schemas.microsoft.com/office/drawing/2014/main" id="{8689A4BD-E1DA-381E-151F-1DF3396D9628}"/>
              </a:ext>
            </a:extLst>
          </p:cNvPr>
          <p:cNvSpPr>
            <a:spLocks noGrp="1"/>
          </p:cNvSpPr>
          <p:nvPr>
            <p:ph idx="1"/>
          </p:nvPr>
        </p:nvSpPr>
        <p:spPr>
          <a:xfrm>
            <a:off x="913794" y="957761"/>
            <a:ext cx="10353762" cy="5433512"/>
          </a:xfrm>
        </p:spPr>
        <p:txBody>
          <a:bodyPr>
            <a:noAutofit/>
          </a:bodyPr>
          <a:lstStyle/>
          <a:p>
            <a:r>
              <a:rPr lang="en-US" sz="1800" b="1" u="sng" dirty="0">
                <a:solidFill>
                  <a:schemeClr val="bg1"/>
                </a:solidFill>
                <a:effectLst/>
                <a:latin typeface="Century Gothic" panose="020B0502020202020204" pitchFamily="34" charset="0"/>
              </a:rPr>
              <a:t>Question Posed in April 3</a:t>
            </a:r>
            <a:r>
              <a:rPr lang="en-US" sz="1800" b="1" u="sng" baseline="30000" dirty="0">
                <a:solidFill>
                  <a:schemeClr val="bg1"/>
                </a:solidFill>
                <a:effectLst/>
                <a:latin typeface="Century Gothic" panose="020B0502020202020204" pitchFamily="34" charset="0"/>
              </a:rPr>
              <a:t>rd</a:t>
            </a:r>
            <a:r>
              <a:rPr lang="en-US" sz="1800" b="1" u="sng" dirty="0">
                <a:solidFill>
                  <a:schemeClr val="bg1"/>
                </a:solidFill>
                <a:effectLst/>
                <a:latin typeface="Century Gothic" panose="020B0502020202020204" pitchFamily="34" charset="0"/>
              </a:rPr>
              <a:t> Article by Elisa Wood</a:t>
            </a:r>
            <a:r>
              <a:rPr lang="en-US" sz="1800" b="1" dirty="0">
                <a:solidFill>
                  <a:schemeClr val="bg1"/>
                </a:solidFill>
                <a:effectLst/>
                <a:latin typeface="Century Gothic" panose="020B0502020202020204" pitchFamily="34" charset="0"/>
              </a:rPr>
              <a:t>: </a:t>
            </a:r>
            <a:r>
              <a:rPr lang="en-US" sz="1800" dirty="0">
                <a:solidFill>
                  <a:srgbClr val="0070C0"/>
                </a:solidFill>
                <a:effectLst/>
                <a:latin typeface="Century Gothic" panose="020B0502020202020204" pitchFamily="34" charset="0"/>
                <a:hlinkClick r:id="rId3">
                  <a:extLst>
                    <a:ext uri="{A12FA001-AC4F-418D-AE19-62706E023703}">
                      <ahyp:hlinkClr xmlns:ahyp="http://schemas.microsoft.com/office/drawing/2018/hyperlinkcolor" val="tx"/>
                    </a:ext>
                  </a:extLst>
                </a:hlinkClick>
              </a:rPr>
              <a:t>Do You and I Mean the Same Thing When We Say Local Energy</a:t>
            </a:r>
            <a:r>
              <a:rPr lang="en-US" sz="1800" dirty="0">
                <a:solidFill>
                  <a:schemeClr val="bg1"/>
                </a:solidFill>
                <a:effectLst/>
                <a:latin typeface="Century Gothic" panose="020B0502020202020204" pitchFamily="34" charset="0"/>
              </a:rPr>
              <a:t>? “Distributed energy resources, or DERs, . . . provide energy (or energy savings) at or near where the power is consumed. Because the power doesn’t have to travel far, it captures efficiencies lost when electricity moves long distances over wires.”</a:t>
            </a:r>
          </a:p>
          <a:p>
            <a:r>
              <a:rPr lang="en-US" sz="1800" b="1" u="sng" dirty="0">
                <a:solidFill>
                  <a:schemeClr val="bg1"/>
                </a:solidFill>
                <a:effectLst/>
                <a:latin typeface="Century Gothic" panose="020B0502020202020204" pitchFamily="34" charset="0"/>
              </a:rPr>
              <a:t>My Response (</a:t>
            </a:r>
            <a:r>
              <a:rPr lang="en-US" sz="1800" b="1" u="sng" dirty="0">
                <a:solidFill>
                  <a:srgbClr val="0070C0"/>
                </a:solidFill>
                <a:effectLst/>
                <a:latin typeface="Century Gothic" panose="020B0502020202020204" pitchFamily="34" charset="0"/>
                <a:hlinkClick r:id="rId4">
                  <a:extLst>
                    <a:ext uri="{A12FA001-AC4F-418D-AE19-62706E023703}">
                      <ahyp:hlinkClr xmlns:ahyp="http://schemas.microsoft.com/office/drawing/2018/hyperlinkcolor" val="tx"/>
                    </a:ext>
                  </a:extLst>
                </a:hlinkClick>
              </a:rPr>
              <a:t>LinkedIn</a:t>
            </a:r>
            <a:r>
              <a:rPr lang="en-US" sz="1800" b="1" u="sng" dirty="0">
                <a:solidFill>
                  <a:schemeClr val="bg1"/>
                </a:solidFill>
                <a:effectLst/>
                <a:latin typeface="Century Gothic" panose="020B0502020202020204" pitchFamily="34" charset="0"/>
              </a:rPr>
              <a:t>)</a:t>
            </a:r>
            <a:r>
              <a:rPr lang="en-US" sz="1800" b="1" dirty="0">
                <a:solidFill>
                  <a:schemeClr val="bg1"/>
                </a:solidFill>
                <a:effectLst/>
                <a:latin typeface="Century Gothic" panose="020B0502020202020204" pitchFamily="34" charset="0"/>
              </a:rPr>
              <a:t>: </a:t>
            </a:r>
          </a:p>
          <a:p>
            <a:pPr lvl="1"/>
            <a:r>
              <a:rPr lang="en-US" sz="1800" dirty="0">
                <a:solidFill>
                  <a:schemeClr val="bg1"/>
                </a:solidFill>
                <a:effectLst/>
                <a:latin typeface="Century Gothic" panose="020B0502020202020204" pitchFamily="34" charset="0"/>
              </a:rPr>
              <a:t>“Local energy" involves </a:t>
            </a:r>
            <a:r>
              <a:rPr lang="en-US" sz="1800" b="1" i="1" dirty="0">
                <a:solidFill>
                  <a:schemeClr val="bg1"/>
                </a:solidFill>
                <a:effectLst/>
                <a:latin typeface="Century Gothic" panose="020B0502020202020204" pitchFamily="34" charset="0"/>
              </a:rPr>
              <a:t>distributed energy systems serving local energy markets</a:t>
            </a:r>
            <a:r>
              <a:rPr lang="en-US" sz="1800" dirty="0">
                <a:solidFill>
                  <a:schemeClr val="bg1"/>
                </a:solidFill>
                <a:effectLst/>
                <a:latin typeface="Century Gothic" panose="020B0502020202020204" pitchFamily="34" charset="0"/>
              </a:rPr>
              <a:t>.</a:t>
            </a:r>
          </a:p>
          <a:p>
            <a:pPr lvl="1"/>
            <a:r>
              <a:rPr lang="en-US" sz="1800" dirty="0">
                <a:solidFill>
                  <a:schemeClr val="bg1"/>
                </a:solidFill>
                <a:effectLst/>
                <a:latin typeface="Century Gothic" panose="020B0502020202020204" pitchFamily="34" charset="0"/>
              </a:rPr>
              <a:t>To accurately assess grid costs, </a:t>
            </a:r>
            <a:r>
              <a:rPr lang="en-US" sz="1800" b="1" i="1" dirty="0">
                <a:solidFill>
                  <a:schemeClr val="bg1"/>
                </a:solidFill>
                <a:effectLst/>
                <a:latin typeface="Century Gothic" panose="020B0502020202020204" pitchFamily="34" charset="0"/>
              </a:rPr>
              <a:t>a complete generation-to-load pathway must be identified</a:t>
            </a:r>
            <a:r>
              <a:rPr lang="en-US" sz="1800" dirty="0">
                <a:solidFill>
                  <a:schemeClr val="bg1"/>
                </a:solidFill>
                <a:effectLst/>
                <a:latin typeface="Century Gothic" panose="020B0502020202020204" pitchFamily="34" charset="0"/>
              </a:rPr>
              <a:t> so ratepayers are charged only for infrastructure used.</a:t>
            </a:r>
          </a:p>
          <a:p>
            <a:pPr lvl="1"/>
            <a:r>
              <a:rPr lang="en-US" sz="1800" dirty="0">
                <a:solidFill>
                  <a:schemeClr val="bg1"/>
                </a:solidFill>
                <a:effectLst/>
                <a:latin typeface="Century Gothic" panose="020B0502020202020204" pitchFamily="34" charset="0"/>
              </a:rPr>
              <a:t>Today, </a:t>
            </a:r>
            <a:r>
              <a:rPr lang="en-US" sz="1800" b="1" i="1" dirty="0">
                <a:solidFill>
                  <a:schemeClr val="bg1"/>
                </a:solidFill>
                <a:effectLst/>
                <a:latin typeface="Century Gothic" panose="020B0502020202020204" pitchFamily="34" charset="0"/>
              </a:rPr>
              <a:t>generation and delivery charges are largely dissociated, supporting the "big lie"</a:t>
            </a:r>
            <a:r>
              <a:rPr lang="en-US" sz="1800" dirty="0">
                <a:solidFill>
                  <a:schemeClr val="bg1"/>
                </a:solidFill>
                <a:effectLst/>
                <a:latin typeface="Century Gothic" panose="020B0502020202020204" pitchFamily="34" charset="0"/>
              </a:rPr>
              <a:t> that energy exported to the grid is not dependent on actual physics dictating that generated energy always serves the nearest load, or energy demand.</a:t>
            </a:r>
          </a:p>
          <a:p>
            <a:pPr lvl="1"/>
            <a:r>
              <a:rPr lang="en-US" sz="1800" b="1" i="1" dirty="0">
                <a:solidFill>
                  <a:schemeClr val="bg1"/>
                </a:solidFill>
                <a:effectLst/>
                <a:latin typeface="Century Gothic" panose="020B0502020202020204" pitchFamily="34" charset="0"/>
              </a:rPr>
              <a:t>The primary driver of increasing electric rates involves skyrocketing transmission/ distribution costs.</a:t>
            </a:r>
            <a:r>
              <a:rPr lang="en-US" sz="1800" dirty="0">
                <a:solidFill>
                  <a:schemeClr val="bg1"/>
                </a:solidFill>
                <a:effectLst/>
                <a:latin typeface="Century Gothic" panose="020B0502020202020204" pitchFamily="34" charset="0"/>
              </a:rPr>
              <a:t> Eliminating most if not all of this superfluous cost, plus the inherent superiority of distributed energy from a resilience perspective, should be sufficient to incentivize widespread DER deployment to serve critical loads.</a:t>
            </a:r>
          </a:p>
        </p:txBody>
      </p:sp>
    </p:spTree>
    <p:extLst>
      <p:ext uri="{BB962C8B-B14F-4D97-AF65-F5344CB8AC3E}">
        <p14:creationId xmlns:p14="http://schemas.microsoft.com/office/powerpoint/2010/main" val="2405932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3CBDB-723E-40E0-AFAF-2C2CAE41B71D}"/>
              </a:ext>
            </a:extLst>
          </p:cNvPr>
          <p:cNvSpPr>
            <a:spLocks noGrp="1"/>
          </p:cNvSpPr>
          <p:nvPr>
            <p:ph type="title"/>
          </p:nvPr>
        </p:nvSpPr>
        <p:spPr>
          <a:xfrm>
            <a:off x="635499" y="414049"/>
            <a:ext cx="10782575" cy="715036"/>
          </a:xfrm>
        </p:spPr>
        <p:txBody>
          <a:bodyPr>
            <a:normAutofit/>
          </a:bodyPr>
          <a:lstStyle/>
          <a:p>
            <a:r>
              <a:rPr lang="en-US" b="1" dirty="0">
                <a:solidFill>
                  <a:srgbClr val="00B050"/>
                </a:solidFill>
                <a:latin typeface="Century Gothic" panose="020B0502020202020204" pitchFamily="34" charset="0"/>
              </a:rPr>
              <a:t>Resilience vs. Distance</a:t>
            </a:r>
            <a:endParaRPr lang="en-US" dirty="0">
              <a:solidFill>
                <a:srgbClr val="00B050"/>
              </a:solidFill>
            </a:endParaRPr>
          </a:p>
        </p:txBody>
      </p:sp>
      <p:sp>
        <p:nvSpPr>
          <p:cNvPr id="13" name="Slide Number Placeholder 12">
            <a:extLst>
              <a:ext uri="{FF2B5EF4-FFF2-40B4-BE49-F238E27FC236}">
                <a16:creationId xmlns:a16="http://schemas.microsoft.com/office/drawing/2014/main" id="{392FA3A5-AF52-4282-9169-3817BDBCE954}"/>
              </a:ext>
            </a:extLst>
          </p:cNvPr>
          <p:cNvSpPr>
            <a:spLocks noGrp="1"/>
          </p:cNvSpPr>
          <p:nvPr>
            <p:ph type="sldNum" sz="quarter" idx="12"/>
          </p:nvPr>
        </p:nvSpPr>
        <p:spPr>
          <a:xfrm>
            <a:off x="11196748" y="6391273"/>
            <a:ext cx="75354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11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Footer Placeholder 4">
            <a:extLst>
              <a:ext uri="{FF2B5EF4-FFF2-40B4-BE49-F238E27FC236}">
                <a16:creationId xmlns:a16="http://schemas.microsoft.com/office/drawing/2014/main" id="{98908EF1-9DF0-4B62-8C1B-ECF79D3F58A8}"/>
              </a:ext>
            </a:extLst>
          </p:cNvPr>
          <p:cNvSpPr>
            <a:spLocks noGrp="1"/>
          </p:cNvSpPr>
          <p:nvPr>
            <p:ph type="ftr" sz="quarter" idx="11"/>
          </p:nvPr>
        </p:nvSpPr>
        <p:spPr>
          <a:xfrm>
            <a:off x="913794" y="6381749"/>
            <a:ext cx="667286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Robert Perry/Synergistic Solutions</a:t>
            </a:r>
          </a:p>
        </p:txBody>
      </p:sp>
      <p:pic>
        <p:nvPicPr>
          <p:cNvPr id="8" name="Content Placeholder 7">
            <a:extLst>
              <a:ext uri="{FF2B5EF4-FFF2-40B4-BE49-F238E27FC236}">
                <a16:creationId xmlns:a16="http://schemas.microsoft.com/office/drawing/2014/main" id="{42754237-CD4E-BFD0-8998-59862B842B82}"/>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3124406" y="1129085"/>
            <a:ext cx="5943187" cy="3325743"/>
          </a:xfrm>
        </p:spPr>
      </p:pic>
      <p:sp>
        <p:nvSpPr>
          <p:cNvPr id="3" name="TextBox 2">
            <a:extLst>
              <a:ext uri="{FF2B5EF4-FFF2-40B4-BE49-F238E27FC236}">
                <a16:creationId xmlns:a16="http://schemas.microsoft.com/office/drawing/2014/main" id="{83902FEF-F7A3-D323-3C4F-B1B8ACE73DF6}"/>
              </a:ext>
            </a:extLst>
          </p:cNvPr>
          <p:cNvSpPr txBox="1"/>
          <p:nvPr/>
        </p:nvSpPr>
        <p:spPr>
          <a:xfrm>
            <a:off x="843859" y="4541125"/>
            <a:ext cx="10504280" cy="1754326"/>
          </a:xfrm>
          <a:prstGeom prst="rect">
            <a:avLst/>
          </a:prstGeom>
          <a:noFill/>
        </p:spPr>
        <p:txBody>
          <a:bodyPr wrap="square" rtlCol="0">
            <a:spAutoFit/>
          </a:bodyPr>
          <a:lstStyle/>
          <a:p>
            <a:r>
              <a:rPr lang="en-US" b="1" dirty="0">
                <a:solidFill>
                  <a:schemeClr val="bg1"/>
                </a:solidFill>
                <a:latin typeface="Calibri" panose="020F0502020204030204" pitchFamily="34" charset="0"/>
                <a:ea typeface="Calibri" panose="020F0502020204030204" pitchFamily="34" charset="0"/>
                <a:cs typeface="Calibri" panose="020F0502020204030204" pitchFamily="34" charset="0"/>
              </a:rPr>
              <a:t>The inverse relationship between resilience and distance can be viewed as a parabolic curve, where on-site or adjacent electricity supply capacity provides a virtually complete level of energy resilience, which decreases rapidly with increased capacity-to-load distance and the addition of intermediate grid infrastructure components that are subject to failure at some point during their expected lifespan.</a:t>
            </a:r>
          </a:p>
          <a:p>
            <a:endParaRPr lang="en-US"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en-US" b="1" u="sng" dirty="0">
                <a:solidFill>
                  <a:schemeClr val="bg1"/>
                </a:solidFill>
                <a:latin typeface="Calibri" panose="020F0502020204030204" pitchFamily="34" charset="0"/>
                <a:ea typeface="Calibri" panose="020F0502020204030204" pitchFamily="34" charset="0"/>
                <a:cs typeface="Calibri" panose="020F0502020204030204" pitchFamily="34" charset="0"/>
              </a:rPr>
              <a:t>Distributed energy has a resilience superiority that cannot be replicated by the centralized grid</a:t>
            </a:r>
            <a:r>
              <a:rPr lang="en-US" b="1" dirty="0">
                <a:solidFill>
                  <a:schemeClr val="bg1"/>
                </a:solidFill>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780581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3CBDB-723E-40E0-AFAF-2C2CAE41B71D}"/>
              </a:ext>
            </a:extLst>
          </p:cNvPr>
          <p:cNvSpPr>
            <a:spLocks noGrp="1"/>
          </p:cNvSpPr>
          <p:nvPr>
            <p:ph type="title"/>
          </p:nvPr>
        </p:nvSpPr>
        <p:spPr>
          <a:xfrm>
            <a:off x="635499" y="414049"/>
            <a:ext cx="10782575" cy="612318"/>
          </a:xfrm>
        </p:spPr>
        <p:txBody>
          <a:bodyPr>
            <a:normAutofit fontScale="90000"/>
          </a:bodyPr>
          <a:lstStyle/>
          <a:p>
            <a:r>
              <a:rPr lang="en-US" b="1" dirty="0">
                <a:solidFill>
                  <a:srgbClr val="00B050"/>
                </a:solidFill>
                <a:latin typeface="Century Gothic" panose="020B0502020202020204" pitchFamily="34" charset="0"/>
              </a:rPr>
              <a:t>Role of Grid in Meeting Energy Demand</a:t>
            </a:r>
            <a:endParaRPr lang="en-US" dirty="0">
              <a:solidFill>
                <a:srgbClr val="00B050"/>
              </a:solidFill>
            </a:endParaRPr>
          </a:p>
        </p:txBody>
      </p:sp>
      <p:sp>
        <p:nvSpPr>
          <p:cNvPr id="13" name="Slide Number Placeholder 12">
            <a:extLst>
              <a:ext uri="{FF2B5EF4-FFF2-40B4-BE49-F238E27FC236}">
                <a16:creationId xmlns:a16="http://schemas.microsoft.com/office/drawing/2014/main" id="{392FA3A5-AF52-4282-9169-3817BDBCE954}"/>
              </a:ext>
            </a:extLst>
          </p:cNvPr>
          <p:cNvSpPr>
            <a:spLocks noGrp="1"/>
          </p:cNvSpPr>
          <p:nvPr>
            <p:ph type="sldNum" sz="quarter" idx="12"/>
          </p:nvPr>
        </p:nvSpPr>
        <p:spPr>
          <a:xfrm>
            <a:off x="11196748" y="6391273"/>
            <a:ext cx="75354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11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Footer Placeholder 4">
            <a:extLst>
              <a:ext uri="{FF2B5EF4-FFF2-40B4-BE49-F238E27FC236}">
                <a16:creationId xmlns:a16="http://schemas.microsoft.com/office/drawing/2014/main" id="{98908EF1-9DF0-4B62-8C1B-ECF79D3F58A8}"/>
              </a:ext>
            </a:extLst>
          </p:cNvPr>
          <p:cNvSpPr>
            <a:spLocks noGrp="1"/>
          </p:cNvSpPr>
          <p:nvPr>
            <p:ph type="ftr" sz="quarter" idx="11"/>
          </p:nvPr>
        </p:nvSpPr>
        <p:spPr>
          <a:xfrm>
            <a:off x="913794" y="6381749"/>
            <a:ext cx="667286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Robert Perry/Synergistic Solutions</a:t>
            </a:r>
          </a:p>
        </p:txBody>
      </p:sp>
      <p:sp>
        <p:nvSpPr>
          <p:cNvPr id="4" name="Content Placeholder 3">
            <a:extLst>
              <a:ext uri="{FF2B5EF4-FFF2-40B4-BE49-F238E27FC236}">
                <a16:creationId xmlns:a16="http://schemas.microsoft.com/office/drawing/2014/main" id="{FD4C4EE6-75D3-AE96-032B-10C107ECD7B4}"/>
              </a:ext>
            </a:extLst>
          </p:cNvPr>
          <p:cNvSpPr>
            <a:spLocks noGrp="1"/>
          </p:cNvSpPr>
          <p:nvPr>
            <p:ph idx="1"/>
          </p:nvPr>
        </p:nvSpPr>
        <p:spPr>
          <a:xfrm>
            <a:off x="913794" y="1613032"/>
            <a:ext cx="10504279" cy="4778242"/>
          </a:xfrm>
        </p:spPr>
        <p:txBody>
          <a:bodyPr>
            <a:normAutofit/>
          </a:bodyPr>
          <a:lstStyle/>
          <a:p>
            <a:pPr>
              <a:buClrTx/>
              <a:buSzPct val="100000"/>
              <a:buFont typeface="Arial" panose="020B0604020202020204" pitchFamily="34" charset="0"/>
              <a:buChar char="•"/>
            </a:pPr>
            <a:r>
              <a:rPr lang="en-US" b="1" dirty="0">
                <a:solidFill>
                  <a:schemeClr val="bg1"/>
                </a:solidFill>
                <a:effectLst/>
                <a:latin typeface="Century Gothic" panose="020B0502020202020204" pitchFamily="34" charset="0"/>
              </a:rPr>
              <a:t>Operation starts at load, working from the bottom up</a:t>
            </a:r>
            <a:r>
              <a:rPr lang="en-US" dirty="0">
                <a:solidFill>
                  <a:schemeClr val="bg1"/>
                </a:solidFill>
                <a:effectLst/>
                <a:latin typeface="Century Gothic" panose="020B0502020202020204" pitchFamily="34" charset="0"/>
              </a:rPr>
              <a:t>. Demand is met through resources, and starts with DERs, because all demand begins where the load exists. </a:t>
            </a:r>
          </a:p>
          <a:p>
            <a:pPr>
              <a:buClrTx/>
              <a:buSzPct val="100000"/>
              <a:buFont typeface="Arial" panose="020B0604020202020204" pitchFamily="34" charset="0"/>
              <a:buChar char="•"/>
            </a:pPr>
            <a:r>
              <a:rPr lang="en-US" b="1" dirty="0">
                <a:solidFill>
                  <a:schemeClr val="bg1"/>
                </a:solidFill>
                <a:effectLst/>
                <a:latin typeface="Century Gothic" panose="020B0502020202020204" pitchFamily="34" charset="0"/>
              </a:rPr>
              <a:t>Less load = less demand = less grid capacity costs at each layer</a:t>
            </a:r>
            <a:r>
              <a:rPr lang="en-US" dirty="0">
                <a:solidFill>
                  <a:schemeClr val="bg1"/>
                </a:solidFill>
                <a:effectLst/>
                <a:latin typeface="Century Gothic" panose="020B0502020202020204" pitchFamily="34" charset="0"/>
              </a:rPr>
              <a:t>. Bulk system &amp; wholesale markets provide final, residual supply after serving as much demand as possible with locally owned &amp; operated DERs.</a:t>
            </a:r>
          </a:p>
          <a:p>
            <a:pPr>
              <a:buClrTx/>
              <a:buSzPct val="100000"/>
              <a:buFont typeface="Arial" panose="020B0604020202020204" pitchFamily="34" charset="0"/>
              <a:buChar char="•"/>
            </a:pPr>
            <a:r>
              <a:rPr lang="en-US" b="1" dirty="0">
                <a:solidFill>
                  <a:schemeClr val="bg1"/>
                </a:solidFill>
                <a:effectLst/>
                <a:latin typeface="Century Gothic" panose="020B0502020202020204" pitchFamily="34" charset="0"/>
              </a:rPr>
              <a:t>Coordination of individual DERs should include layered aggregation</a:t>
            </a:r>
          </a:p>
          <a:p>
            <a:pPr lvl="1">
              <a:buClrTx/>
              <a:buSzPct val="100000"/>
              <a:buFont typeface="Arial" panose="020B0604020202020204" pitchFamily="34" charset="0"/>
              <a:buChar char="•"/>
            </a:pPr>
            <a:r>
              <a:rPr lang="en-US" dirty="0">
                <a:solidFill>
                  <a:schemeClr val="bg1"/>
                </a:solidFill>
                <a:effectLst/>
                <a:latin typeface="Century Gothic" panose="020B0502020202020204" pitchFamily="34" charset="0"/>
              </a:rPr>
              <a:t>Each aggregation functions as a single entity in the next layer.</a:t>
            </a:r>
          </a:p>
          <a:p>
            <a:pPr lvl="1">
              <a:buClrTx/>
              <a:buSzPct val="100000"/>
              <a:buFont typeface="Arial" panose="020B0604020202020204" pitchFamily="34" charset="0"/>
              <a:buChar char="•"/>
            </a:pPr>
            <a:r>
              <a:rPr lang="en-US" dirty="0">
                <a:solidFill>
                  <a:schemeClr val="bg1"/>
                </a:solidFill>
                <a:effectLst/>
                <a:latin typeface="Century Gothic" panose="020B0502020202020204" pitchFamily="34" charset="0"/>
              </a:rPr>
              <a:t>This approach greatly simplifies operation and optimization because it allows operational data to reflect a single value at each junction. </a:t>
            </a:r>
          </a:p>
          <a:p>
            <a:pPr lvl="1">
              <a:buClrTx/>
              <a:buSzPct val="100000"/>
              <a:buFont typeface="Arial" panose="020B0604020202020204" pitchFamily="34" charset="0"/>
              <a:buChar char="•"/>
            </a:pPr>
            <a:r>
              <a:rPr lang="en-US" dirty="0">
                <a:solidFill>
                  <a:schemeClr val="bg1"/>
                </a:solidFill>
                <a:effectLst/>
                <a:latin typeface="Century Gothic" panose="020B0502020202020204" pitchFamily="34" charset="0"/>
              </a:rPr>
              <a:t>Start from local energy needs &amp; priorities, then plan outward in concentric circles — customer premises =&gt; block =&gt; neighborhood =&gt; campus =&gt; town/city/county</a:t>
            </a:r>
          </a:p>
          <a:p>
            <a:pPr>
              <a:buClrTx/>
              <a:buSzPct val="100000"/>
              <a:buFont typeface="Arial" panose="020B0604020202020204" pitchFamily="34" charset="0"/>
              <a:buChar char="•"/>
            </a:pPr>
            <a:endParaRPr lang="en-US" b="1" dirty="0">
              <a:solidFill>
                <a:schemeClr val="bg1"/>
              </a:solidFill>
              <a:effectLst/>
              <a:latin typeface="Century Gothic" panose="020B0502020202020204" pitchFamily="34" charset="0"/>
            </a:endParaRPr>
          </a:p>
        </p:txBody>
      </p:sp>
      <p:sp>
        <p:nvSpPr>
          <p:cNvPr id="3" name="TextBox 2">
            <a:extLst>
              <a:ext uri="{FF2B5EF4-FFF2-40B4-BE49-F238E27FC236}">
                <a16:creationId xmlns:a16="http://schemas.microsoft.com/office/drawing/2014/main" id="{28318683-CF9D-DD82-C78B-95B828051F8D}"/>
              </a:ext>
            </a:extLst>
          </p:cNvPr>
          <p:cNvSpPr txBox="1"/>
          <p:nvPr/>
        </p:nvSpPr>
        <p:spPr>
          <a:xfrm>
            <a:off x="1604865" y="1000713"/>
            <a:ext cx="8845421" cy="523220"/>
          </a:xfrm>
          <a:prstGeom prst="rect">
            <a:avLst/>
          </a:prstGeom>
          <a:noFill/>
        </p:spPr>
        <p:txBody>
          <a:bodyPr wrap="square" rtlCol="0">
            <a:spAutoFit/>
          </a:bodyPr>
          <a:lstStyle/>
          <a:p>
            <a:r>
              <a:rPr lang="en-US" sz="1400" b="1" u="sng" dirty="0">
                <a:solidFill>
                  <a:schemeClr val="bg1"/>
                </a:solidFill>
                <a:latin typeface="Calibri" panose="020F0502020204030204" pitchFamily="34" charset="0"/>
                <a:ea typeface="Calibri" panose="020F0502020204030204" pitchFamily="34" charset="0"/>
                <a:cs typeface="Calibri" panose="020F0502020204030204" pitchFamily="34" charset="0"/>
              </a:rPr>
              <a:t>Source</a:t>
            </a:r>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 Sahm White, 350 Bay Area, “</a:t>
            </a:r>
            <a:r>
              <a:rPr lang="en-US" sz="1400" b="1" dirty="0">
                <a:solidFill>
                  <a:srgbClr val="0070C0"/>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High-DER Grid Modernization Workshop #1: Identifying Operational Needs, Panel 3</a:t>
            </a:r>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 February 8, 2024</a:t>
            </a:r>
            <a:endParaRPr lang="en-US" sz="1400" b="1" u="sng"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27226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3CBDB-723E-40E0-AFAF-2C2CAE41B71D}"/>
              </a:ext>
            </a:extLst>
          </p:cNvPr>
          <p:cNvSpPr>
            <a:spLocks noGrp="1"/>
          </p:cNvSpPr>
          <p:nvPr>
            <p:ph type="title"/>
          </p:nvPr>
        </p:nvSpPr>
        <p:spPr>
          <a:xfrm>
            <a:off x="635499" y="414049"/>
            <a:ext cx="10782575" cy="543712"/>
          </a:xfrm>
        </p:spPr>
        <p:txBody>
          <a:bodyPr>
            <a:normAutofit fontScale="90000"/>
          </a:bodyPr>
          <a:lstStyle/>
          <a:p>
            <a:r>
              <a:rPr lang="en-US" b="1" dirty="0">
                <a:solidFill>
                  <a:srgbClr val="00B050"/>
                </a:solidFill>
                <a:latin typeface="Century Gothic" panose="020B0502020202020204" pitchFamily="34" charset="0"/>
              </a:rPr>
              <a:t>Solution: An Integrated DER Tariff Formula</a:t>
            </a:r>
            <a:endParaRPr lang="en-US" dirty="0">
              <a:solidFill>
                <a:srgbClr val="00B050"/>
              </a:solidFill>
            </a:endParaRPr>
          </a:p>
        </p:txBody>
      </p:sp>
      <p:sp>
        <p:nvSpPr>
          <p:cNvPr id="13" name="Slide Number Placeholder 12">
            <a:extLst>
              <a:ext uri="{FF2B5EF4-FFF2-40B4-BE49-F238E27FC236}">
                <a16:creationId xmlns:a16="http://schemas.microsoft.com/office/drawing/2014/main" id="{392FA3A5-AF52-4282-9169-3817BDBCE954}"/>
              </a:ext>
            </a:extLst>
          </p:cNvPr>
          <p:cNvSpPr>
            <a:spLocks noGrp="1"/>
          </p:cNvSpPr>
          <p:nvPr>
            <p:ph type="sldNum" sz="quarter" idx="12"/>
          </p:nvPr>
        </p:nvSpPr>
        <p:spPr>
          <a:xfrm>
            <a:off x="11196748" y="6391273"/>
            <a:ext cx="75354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11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Footer Placeholder 4">
            <a:extLst>
              <a:ext uri="{FF2B5EF4-FFF2-40B4-BE49-F238E27FC236}">
                <a16:creationId xmlns:a16="http://schemas.microsoft.com/office/drawing/2014/main" id="{98908EF1-9DF0-4B62-8C1B-ECF79D3F58A8}"/>
              </a:ext>
            </a:extLst>
          </p:cNvPr>
          <p:cNvSpPr>
            <a:spLocks noGrp="1"/>
          </p:cNvSpPr>
          <p:nvPr>
            <p:ph type="ftr" sz="quarter" idx="11"/>
          </p:nvPr>
        </p:nvSpPr>
        <p:spPr>
          <a:xfrm>
            <a:off x="913794" y="6381749"/>
            <a:ext cx="667286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Robert Perry/Synergistic Solutions</a:t>
            </a:r>
          </a:p>
        </p:txBody>
      </p:sp>
      <p:sp>
        <p:nvSpPr>
          <p:cNvPr id="4" name="Content Placeholder 3">
            <a:extLst>
              <a:ext uri="{FF2B5EF4-FFF2-40B4-BE49-F238E27FC236}">
                <a16:creationId xmlns:a16="http://schemas.microsoft.com/office/drawing/2014/main" id="{8689A4BD-E1DA-381E-151F-1DF3396D9628}"/>
              </a:ext>
            </a:extLst>
          </p:cNvPr>
          <p:cNvSpPr>
            <a:spLocks noGrp="1"/>
          </p:cNvSpPr>
          <p:nvPr>
            <p:ph idx="1"/>
          </p:nvPr>
        </p:nvSpPr>
        <p:spPr>
          <a:xfrm>
            <a:off x="847538" y="5825197"/>
            <a:ext cx="10142375" cy="652063"/>
          </a:xfrm>
        </p:spPr>
        <p:txBody>
          <a:bodyPr>
            <a:normAutofit/>
          </a:bodyPr>
          <a:lstStyle/>
          <a:p>
            <a:pPr marL="36900" indent="0">
              <a:buNone/>
            </a:pPr>
            <a:r>
              <a:rPr lang="en-US"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Using this formula, DSOs will be incentivized to develop areas of high-DER penetration that continuously utilize predetermined distribution pathways, resulting in foreseeable profits based on </a:t>
            </a:r>
            <a:r>
              <a:rPr lang="en-US" sz="14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KWhs</a:t>
            </a:r>
            <a:r>
              <a:rPr lang="en-US"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delivered.</a:t>
            </a:r>
          </a:p>
        </p:txBody>
      </p:sp>
      <p:pic>
        <p:nvPicPr>
          <p:cNvPr id="9" name="Picture 8" descr="A white paper with black text&#10;&#10;Description automatically generated">
            <a:extLst>
              <a:ext uri="{FF2B5EF4-FFF2-40B4-BE49-F238E27FC236}">
                <a16:creationId xmlns:a16="http://schemas.microsoft.com/office/drawing/2014/main" id="{5625B6B6-F7EB-5604-7E1C-0B25EC547F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5989" y="1669803"/>
            <a:ext cx="8679141" cy="3518394"/>
          </a:xfrm>
          <a:prstGeom prst="rect">
            <a:avLst/>
          </a:prstGeom>
        </p:spPr>
      </p:pic>
      <p:sp>
        <p:nvSpPr>
          <p:cNvPr id="12" name="TextBox 11">
            <a:extLst>
              <a:ext uri="{FF2B5EF4-FFF2-40B4-BE49-F238E27FC236}">
                <a16:creationId xmlns:a16="http://schemas.microsoft.com/office/drawing/2014/main" id="{67FD7684-B91B-5E96-8B69-96A2AF8925A6}"/>
              </a:ext>
            </a:extLst>
          </p:cNvPr>
          <p:cNvSpPr txBox="1"/>
          <p:nvPr/>
        </p:nvSpPr>
        <p:spPr>
          <a:xfrm>
            <a:off x="507769" y="5206482"/>
            <a:ext cx="184731" cy="276999"/>
          </a:xfrm>
          <a:prstGeom prst="rect">
            <a:avLst/>
          </a:prstGeom>
          <a:noFill/>
        </p:spPr>
        <p:txBody>
          <a:bodyPr wrap="square" rtlCol="0">
            <a:spAutoFit/>
          </a:bodyPr>
          <a:lstStyle/>
          <a:p>
            <a:endPar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A623A526-D0DB-CBFC-BD3E-9FAE180252BC}"/>
              </a:ext>
            </a:extLst>
          </p:cNvPr>
          <p:cNvSpPr txBox="1"/>
          <p:nvPr/>
        </p:nvSpPr>
        <p:spPr>
          <a:xfrm>
            <a:off x="961039" y="5206482"/>
            <a:ext cx="10189042" cy="646331"/>
          </a:xfrm>
          <a:prstGeom prst="rect">
            <a:avLst/>
          </a:prstGeom>
          <a:noFill/>
        </p:spPr>
        <p:txBody>
          <a:bodyPr wrap="square" rtlCol="0">
            <a:spAutoFit/>
          </a:bodyPr>
          <a:lstStyle/>
          <a:p>
            <a:pPr marL="54864" indent="-91440"/>
            <a:r>
              <a:rPr lang="en-US" sz="1200" b="1" baseline="30000" dirty="0">
                <a:solidFill>
                  <a:schemeClr val="bg1"/>
                </a:solidFill>
                <a:latin typeface="Calibri" panose="020F0502020204030204" pitchFamily="34" charset="0"/>
                <a:ea typeface="Calibri" panose="020F0502020204030204" pitchFamily="34" charset="0"/>
                <a:cs typeface="Calibri" panose="020F0502020204030204" pitchFamily="34" charset="0"/>
              </a:rPr>
              <a:t>1 </a:t>
            </a:r>
            <a:r>
              <a:rPr lang="en-US" sz="1200" b="1" dirty="0">
                <a:solidFill>
                  <a:schemeClr val="bg1"/>
                </a:solidFill>
                <a:latin typeface="Calibri" panose="020F0502020204030204" pitchFamily="34" charset="0"/>
                <a:ea typeface="Calibri" panose="020F0502020204030204" pitchFamily="34" charset="0"/>
                <a:cs typeface="Calibri" panose="020F0502020204030204" pitchFamily="34" charset="0"/>
              </a:rPr>
              <a:t>Locationally situational and calculated by creating an inventory of distribution infrastructure between the point of generation (</a:t>
            </a:r>
            <a:r>
              <a:rPr lang="en-US" sz="1200" b="1" dirty="0" err="1">
                <a:solidFill>
                  <a:schemeClr val="bg1"/>
                </a:solidFill>
                <a:latin typeface="Calibri" panose="020F0502020204030204" pitchFamily="34" charset="0"/>
                <a:ea typeface="Calibri" panose="020F0502020204030204" pitchFamily="34" charset="0"/>
                <a:cs typeface="Calibri" panose="020F0502020204030204" pitchFamily="34" charset="0"/>
              </a:rPr>
              <a:t>PoG</a:t>
            </a:r>
            <a:r>
              <a:rPr lang="en-US" sz="1200" b="1" dirty="0">
                <a:solidFill>
                  <a:schemeClr val="bg1"/>
                </a:solidFill>
                <a:latin typeface="Calibri" panose="020F0502020204030204" pitchFamily="34" charset="0"/>
                <a:ea typeface="Calibri" panose="020F0502020204030204" pitchFamily="34" charset="0"/>
                <a:cs typeface="Calibri" panose="020F0502020204030204" pitchFamily="34" charset="0"/>
              </a:rPr>
              <a:t>) and point of consumption (PoC) and aggregating the cost of those assets over their remaining lifecycles on a /</a:t>
            </a:r>
            <a:r>
              <a:rPr lang="en-US" sz="1200" b="1" dirty="0" err="1">
                <a:solidFill>
                  <a:schemeClr val="bg1"/>
                </a:solidFill>
                <a:latin typeface="Calibri" panose="020F0502020204030204" pitchFamily="34" charset="0"/>
                <a:ea typeface="Calibri" panose="020F0502020204030204" pitchFamily="34" charset="0"/>
                <a:cs typeface="Calibri" panose="020F0502020204030204" pitchFamily="34" charset="0"/>
              </a:rPr>
              <a:t>KWh</a:t>
            </a:r>
            <a:r>
              <a:rPr lang="en-US" sz="1200" b="1" dirty="0">
                <a:solidFill>
                  <a:schemeClr val="bg1"/>
                </a:solidFill>
                <a:latin typeface="Calibri" panose="020F0502020204030204" pitchFamily="34" charset="0"/>
                <a:ea typeface="Calibri" panose="020F0502020204030204" pitchFamily="34" charset="0"/>
                <a:cs typeface="Calibri" panose="020F0502020204030204" pitchFamily="34" charset="0"/>
              </a:rPr>
              <a:t> basis, with a reasonable ROI added. This should not be a difficult task for utilities that regularly submit extensive General Rate Cases in support of their proposed rate structures.</a:t>
            </a:r>
          </a:p>
        </p:txBody>
      </p:sp>
      <p:sp>
        <p:nvSpPr>
          <p:cNvPr id="15" name="TextBox 14">
            <a:extLst>
              <a:ext uri="{FF2B5EF4-FFF2-40B4-BE49-F238E27FC236}">
                <a16:creationId xmlns:a16="http://schemas.microsoft.com/office/drawing/2014/main" id="{F0D7A87F-B6D0-CD09-FE5E-20F54B987F1B}"/>
              </a:ext>
            </a:extLst>
          </p:cNvPr>
          <p:cNvSpPr txBox="1"/>
          <p:nvPr/>
        </p:nvSpPr>
        <p:spPr>
          <a:xfrm>
            <a:off x="1604865" y="1000713"/>
            <a:ext cx="8845421" cy="523220"/>
          </a:xfrm>
          <a:prstGeom prst="rect">
            <a:avLst/>
          </a:prstGeom>
          <a:noFill/>
        </p:spPr>
        <p:txBody>
          <a:bodyPr wrap="square" rtlCol="0">
            <a:spAutoFit/>
          </a:bodyPr>
          <a:lstStyle/>
          <a:p>
            <a:r>
              <a:rPr lang="en-US" sz="1400" b="1" u="sng" dirty="0">
                <a:solidFill>
                  <a:schemeClr val="bg1"/>
                </a:solidFill>
                <a:latin typeface="Calibri" panose="020F0502020204030204" pitchFamily="34" charset="0"/>
                <a:ea typeface="Calibri" panose="020F0502020204030204" pitchFamily="34" charset="0"/>
                <a:cs typeface="Calibri" panose="020F0502020204030204" pitchFamily="34" charset="0"/>
              </a:rPr>
              <a:t>Source</a:t>
            </a:r>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 Robert Perry, Synergistic Solutions, “</a:t>
            </a:r>
            <a:r>
              <a:rPr lang="en-US" sz="1400" b="1" dirty="0">
                <a:solidFill>
                  <a:srgbClr val="0070C0"/>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Comments re Core Concepts and Metrics Conducive to Creating a High-DER Future</a:t>
            </a:r>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 June 17, 2022</a:t>
            </a:r>
            <a:endParaRPr lang="en-US" sz="1400" b="1" u="sng"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3068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3CBDB-723E-40E0-AFAF-2C2CAE41B71D}"/>
              </a:ext>
            </a:extLst>
          </p:cNvPr>
          <p:cNvSpPr>
            <a:spLocks noGrp="1"/>
          </p:cNvSpPr>
          <p:nvPr>
            <p:ph type="title"/>
          </p:nvPr>
        </p:nvSpPr>
        <p:spPr>
          <a:xfrm>
            <a:off x="913795" y="401759"/>
            <a:ext cx="10534488" cy="647813"/>
          </a:xfrm>
        </p:spPr>
        <p:txBody>
          <a:bodyPr>
            <a:normAutofit/>
          </a:bodyPr>
          <a:lstStyle/>
          <a:p>
            <a:r>
              <a:rPr lang="en-US" b="1" dirty="0">
                <a:solidFill>
                  <a:srgbClr val="00B050"/>
                </a:solidFill>
                <a:latin typeface="Century Gothic" panose="020B0502020202020204" pitchFamily="34" charset="0"/>
              </a:rPr>
              <a:t>Takeaways</a:t>
            </a:r>
            <a:endParaRPr lang="en-US" dirty="0">
              <a:solidFill>
                <a:srgbClr val="00B050"/>
              </a:solidFill>
            </a:endParaRPr>
          </a:p>
        </p:txBody>
      </p:sp>
      <p:sp>
        <p:nvSpPr>
          <p:cNvPr id="3" name="Content Placeholder 2">
            <a:extLst>
              <a:ext uri="{FF2B5EF4-FFF2-40B4-BE49-F238E27FC236}">
                <a16:creationId xmlns:a16="http://schemas.microsoft.com/office/drawing/2014/main" id="{BE8B8A02-6CAB-478B-8F65-FAB9AAD8E935}"/>
              </a:ext>
            </a:extLst>
          </p:cNvPr>
          <p:cNvSpPr>
            <a:spLocks noGrp="1"/>
          </p:cNvSpPr>
          <p:nvPr>
            <p:ph idx="1"/>
          </p:nvPr>
        </p:nvSpPr>
        <p:spPr>
          <a:xfrm>
            <a:off x="743718" y="1240971"/>
            <a:ext cx="10704564" cy="4830654"/>
          </a:xfrm>
        </p:spPr>
        <p:txBody>
          <a:bodyPr>
            <a:normAutofit/>
          </a:bodyPr>
          <a:lstStyle/>
          <a:p>
            <a:r>
              <a:rPr lang="en-US" sz="1800" b="1" dirty="0">
                <a:solidFill>
                  <a:schemeClr val="bg1"/>
                </a:solidFill>
                <a:effectLst/>
                <a:latin typeface="Century Gothic" panose="020B0502020202020204" pitchFamily="34" charset="0"/>
              </a:rPr>
              <a:t>DER’s Primary Value is Derived from Providing Local Energy Resilience and Locational Benefits. </a:t>
            </a:r>
            <a:r>
              <a:rPr lang="en-US" sz="1800" dirty="0">
                <a:solidFill>
                  <a:schemeClr val="bg1"/>
                </a:solidFill>
                <a:effectLst/>
                <a:latin typeface="Century Gothic" panose="020B0502020202020204" pitchFamily="34" charset="0"/>
              </a:rPr>
              <a:t>Proximity to load captures the highest resiliency value at the lowest cost of delivery and should be the guiding star in distribution planning.</a:t>
            </a:r>
          </a:p>
          <a:p>
            <a:r>
              <a:rPr lang="en-US" sz="1800" b="1" dirty="0">
                <a:solidFill>
                  <a:schemeClr val="bg1"/>
                </a:solidFill>
                <a:effectLst/>
                <a:latin typeface="Century Gothic" panose="020B0502020202020204" pitchFamily="34" charset="0"/>
              </a:rPr>
              <a:t>Antiquated approaches based on avoiding theoretical future grid costs should be discarded in favor of reality-based formulas that focus on how distributed energy actually functions within small portions of the distribution grid.</a:t>
            </a:r>
          </a:p>
          <a:p>
            <a:r>
              <a:rPr lang="en-US" sz="1800" b="1" dirty="0">
                <a:solidFill>
                  <a:schemeClr val="bg1"/>
                </a:solidFill>
                <a:effectLst/>
                <a:latin typeface="Century Gothic" panose="020B0502020202020204" pitchFamily="34" charset="0"/>
              </a:rPr>
              <a:t>Revenues from grid services are the icing, not the cake.</a:t>
            </a:r>
          </a:p>
          <a:p>
            <a:r>
              <a:rPr lang="en-US" sz="1800" b="1" dirty="0">
                <a:solidFill>
                  <a:schemeClr val="bg1"/>
                </a:solidFill>
                <a:effectLst/>
                <a:latin typeface="Century Gothic" panose="020B0502020202020204" pitchFamily="34" charset="0"/>
              </a:rPr>
              <a:t>Removing superfluous grid charges from DER pricing is more effective than clawing back such charges via a “grid services” model.</a:t>
            </a:r>
          </a:p>
          <a:p>
            <a:r>
              <a:rPr lang="en-US" sz="1800" b="1" dirty="0">
                <a:solidFill>
                  <a:schemeClr val="bg1"/>
                </a:solidFill>
                <a:effectLst/>
                <a:latin typeface="Century Gothic" panose="020B0502020202020204" pitchFamily="34" charset="0"/>
              </a:rPr>
              <a:t>A “pay as you go” model based on </a:t>
            </a:r>
            <a:r>
              <a:rPr lang="en-US" sz="1800" b="1" u="sng" dirty="0">
                <a:solidFill>
                  <a:schemeClr val="bg1"/>
                </a:solidFill>
                <a:effectLst/>
                <a:latin typeface="Century Gothic" panose="020B0502020202020204" pitchFamily="34" charset="0"/>
              </a:rPr>
              <a:t>infrastructure actually used</a:t>
            </a:r>
            <a:r>
              <a:rPr lang="en-US" sz="1800" b="1" dirty="0">
                <a:solidFill>
                  <a:schemeClr val="bg1"/>
                </a:solidFill>
                <a:effectLst/>
                <a:latin typeface="Century Gothic" panose="020B0502020202020204" pitchFamily="34" charset="0"/>
              </a:rPr>
              <a:t> is a relatively simple concept that an educated public can grasp if properly explained using plain language.</a:t>
            </a:r>
          </a:p>
          <a:p>
            <a:r>
              <a:rPr lang="en-US" sz="1800" b="1" dirty="0">
                <a:solidFill>
                  <a:schemeClr val="bg1"/>
                </a:solidFill>
                <a:effectLst/>
                <a:latin typeface="Century Gothic" panose="020B0502020202020204" pitchFamily="34" charset="0"/>
              </a:rPr>
              <a:t>A “bottom-up” approach should prioritize local planning to maximize DER development and defray grid modernization costs.</a:t>
            </a:r>
          </a:p>
          <a:p>
            <a:endParaRPr lang="en-US" sz="1800" b="1" dirty="0">
              <a:solidFill>
                <a:schemeClr val="bg1"/>
              </a:solidFill>
              <a:effectLst/>
              <a:latin typeface="Century Gothic" panose="020B0502020202020204" pitchFamily="34" charset="0"/>
            </a:endParaRPr>
          </a:p>
          <a:p>
            <a:pPr marL="0" marR="0" lvl="0" indent="0">
              <a:lnSpc>
                <a:spcPct val="107000"/>
              </a:lnSpc>
              <a:spcBef>
                <a:spcPts val="0"/>
              </a:spcBef>
              <a:spcAft>
                <a:spcPts val="1200"/>
              </a:spcAft>
              <a:buNone/>
            </a:pPr>
            <a:endParaRPr lang="en-US" sz="18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3" name="Slide Number Placeholder 12">
            <a:extLst>
              <a:ext uri="{FF2B5EF4-FFF2-40B4-BE49-F238E27FC236}">
                <a16:creationId xmlns:a16="http://schemas.microsoft.com/office/drawing/2014/main" id="{392FA3A5-AF52-4282-9169-3817BDBCE954}"/>
              </a:ext>
            </a:extLst>
          </p:cNvPr>
          <p:cNvSpPr>
            <a:spLocks noGrp="1"/>
          </p:cNvSpPr>
          <p:nvPr>
            <p:ph type="sldNum" sz="quarter" idx="12"/>
          </p:nvPr>
        </p:nvSpPr>
        <p:spPr>
          <a:xfrm>
            <a:off x="11196748" y="6391273"/>
            <a:ext cx="75354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11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Footer Placeholder 4">
            <a:extLst>
              <a:ext uri="{FF2B5EF4-FFF2-40B4-BE49-F238E27FC236}">
                <a16:creationId xmlns:a16="http://schemas.microsoft.com/office/drawing/2014/main" id="{98908EF1-9DF0-4B62-8C1B-ECF79D3F58A8}"/>
              </a:ext>
            </a:extLst>
          </p:cNvPr>
          <p:cNvSpPr>
            <a:spLocks noGrp="1"/>
          </p:cNvSpPr>
          <p:nvPr>
            <p:ph type="ftr" sz="quarter" idx="11"/>
          </p:nvPr>
        </p:nvSpPr>
        <p:spPr>
          <a:xfrm>
            <a:off x="913795" y="6381749"/>
            <a:ext cx="667286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Robert Perry/Synergistic Solutions</a:t>
            </a:r>
          </a:p>
        </p:txBody>
      </p:sp>
    </p:spTree>
    <p:extLst>
      <p:ext uri="{BB962C8B-B14F-4D97-AF65-F5344CB8AC3E}">
        <p14:creationId xmlns:p14="http://schemas.microsoft.com/office/powerpoint/2010/main" val="3247917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837473B0-CC2E-450A-ABE3-18F120FF3D39}">
                <a1611:picAttrSrcUrl xmlns:a1611="http://schemas.microsoft.com/office/drawing/2016/11/main" r:id="rId4"/>
              </a:ext>
            </a:extLst>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26811-F5DD-4C37-813E-AEC814614095}"/>
              </a:ext>
            </a:extLst>
          </p:cNvPr>
          <p:cNvSpPr>
            <a:spLocks noGrp="1"/>
          </p:cNvSpPr>
          <p:nvPr>
            <p:ph type="ctrTitle"/>
          </p:nvPr>
        </p:nvSpPr>
        <p:spPr>
          <a:xfrm>
            <a:off x="692204" y="429724"/>
            <a:ext cx="10972800" cy="2313475"/>
          </a:xfrm>
        </p:spPr>
        <p:txBody>
          <a:bodyPr>
            <a:normAutofit/>
          </a:bodyPr>
          <a:lstStyle/>
          <a:p>
            <a:r>
              <a:rPr lang="en-US" sz="5300" b="1" dirty="0">
                <a:solidFill>
                  <a:srgbClr val="00B050"/>
                </a:solidFill>
                <a:latin typeface="Century Gothic" panose="020B0502020202020204" pitchFamily="34" charset="0"/>
                <a:cs typeface="Calibri" panose="020F0502020204030204" pitchFamily="34" charset="0"/>
              </a:rPr>
              <a:t>Thank You!</a:t>
            </a:r>
            <a:br>
              <a:rPr lang="en-US" sz="5300" b="1" dirty="0">
                <a:solidFill>
                  <a:srgbClr val="7030A0"/>
                </a:solidFill>
                <a:latin typeface="Century Gothic" panose="020B0502020202020204" pitchFamily="34" charset="0"/>
                <a:cs typeface="Calibri" panose="020F0502020204030204" pitchFamily="34" charset="0"/>
              </a:rPr>
            </a:br>
            <a:endParaRPr lang="en-US" sz="4000" b="1" dirty="0"/>
          </a:p>
        </p:txBody>
      </p:sp>
      <p:sp>
        <p:nvSpPr>
          <p:cNvPr id="3" name="Subtitle 2">
            <a:extLst>
              <a:ext uri="{FF2B5EF4-FFF2-40B4-BE49-F238E27FC236}">
                <a16:creationId xmlns:a16="http://schemas.microsoft.com/office/drawing/2014/main" id="{B3E22E1E-481C-4760-BED8-06CF4B745837}"/>
              </a:ext>
            </a:extLst>
          </p:cNvPr>
          <p:cNvSpPr>
            <a:spLocks noGrp="1"/>
          </p:cNvSpPr>
          <p:nvPr>
            <p:ph type="subTitle" idx="1"/>
          </p:nvPr>
        </p:nvSpPr>
        <p:spPr>
          <a:xfrm>
            <a:off x="1105231" y="3202784"/>
            <a:ext cx="4990769" cy="1673221"/>
          </a:xfrm>
        </p:spPr>
        <p:txBody>
          <a:bodyPr>
            <a:noAutofit/>
          </a:bodyPr>
          <a:lstStyle/>
          <a:p>
            <a:pPr>
              <a:lnSpc>
                <a:spcPct val="100000"/>
              </a:lnSpc>
              <a:spcBef>
                <a:spcPts val="0"/>
              </a:spcBef>
            </a:pPr>
            <a:r>
              <a:rPr lang="en-US" sz="2000" b="1" dirty="0">
                <a:solidFill>
                  <a:schemeClr val="bg1"/>
                </a:solidFill>
                <a:effectLst/>
                <a:latin typeface="Century Gothic" panose="020B0502020202020204" pitchFamily="34" charset="0"/>
                <a:ea typeface="HGMaruGothicMPRO" panose="020B0400000000000000" pitchFamily="34" charset="-128"/>
              </a:rPr>
              <a:t>Robert Perry, Principal Analyst</a:t>
            </a:r>
          </a:p>
          <a:p>
            <a:pPr>
              <a:lnSpc>
                <a:spcPct val="100000"/>
              </a:lnSpc>
              <a:spcBef>
                <a:spcPts val="0"/>
              </a:spcBef>
            </a:pPr>
            <a:r>
              <a:rPr lang="en-US" sz="2000" b="1" dirty="0">
                <a:solidFill>
                  <a:srgbClr val="0070C0"/>
                </a:solidFill>
                <a:effectLst/>
                <a:latin typeface="Century Gothic" panose="020B0502020202020204" pitchFamily="34" charset="0"/>
                <a:ea typeface="HGMaruGothicMPRO" panose="020B0400000000000000" pitchFamily="34" charset="-128"/>
                <a:hlinkClick r:id="rId5">
                  <a:extLst>
                    <a:ext uri="{A12FA001-AC4F-418D-AE19-62706E023703}">
                      <ahyp:hlinkClr xmlns:ahyp="http://schemas.microsoft.com/office/drawing/2018/hyperlinkcolor" val="tx"/>
                    </a:ext>
                  </a:extLst>
                </a:hlinkClick>
              </a:rPr>
              <a:t>Robert.Perry108@gmail.com</a:t>
            </a:r>
            <a:endParaRPr lang="en-US" sz="2000" b="1" dirty="0">
              <a:solidFill>
                <a:srgbClr val="0070C0"/>
              </a:solidFill>
              <a:effectLst/>
              <a:latin typeface="Century Gothic" panose="020B0502020202020204" pitchFamily="34" charset="0"/>
              <a:ea typeface="HGMaruGothicMPRO" panose="020B0400000000000000" pitchFamily="34" charset="-128"/>
            </a:endParaRPr>
          </a:p>
          <a:p>
            <a:pPr>
              <a:lnSpc>
                <a:spcPct val="100000"/>
              </a:lnSpc>
              <a:spcBef>
                <a:spcPts val="0"/>
              </a:spcBef>
            </a:pPr>
            <a:r>
              <a:rPr lang="en-US" sz="2000" b="1" dirty="0">
                <a:solidFill>
                  <a:schemeClr val="bg1"/>
                </a:solidFill>
                <a:effectLst/>
                <a:latin typeface="Century Gothic" panose="020B0502020202020204" pitchFamily="34" charset="0"/>
                <a:ea typeface="HGMaruGothicMPRO" panose="020B0400000000000000" pitchFamily="34" charset="-128"/>
              </a:rPr>
              <a:t>(818) 384-4557</a:t>
            </a:r>
          </a:p>
        </p:txBody>
      </p:sp>
      <p:pic>
        <p:nvPicPr>
          <p:cNvPr id="6" name="Picture 5" descr="Logo, icon&#10;&#10;Description automatically generated">
            <a:extLst>
              <a:ext uri="{FF2B5EF4-FFF2-40B4-BE49-F238E27FC236}">
                <a16:creationId xmlns:a16="http://schemas.microsoft.com/office/drawing/2014/main" id="{8D2381AA-F607-433C-BFA8-69375D7417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8604" y="2743199"/>
            <a:ext cx="2594239" cy="2592390"/>
          </a:xfrm>
          <a:prstGeom prst="rect">
            <a:avLst/>
          </a:prstGeom>
        </p:spPr>
      </p:pic>
    </p:spTree>
    <p:extLst>
      <p:ext uri="{BB962C8B-B14F-4D97-AF65-F5344CB8AC3E}">
        <p14:creationId xmlns:p14="http://schemas.microsoft.com/office/powerpoint/2010/main" val="2012078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
      <a:dk1>
        <a:srgbClr val="000000"/>
      </a:dk1>
      <a:lt1>
        <a:srgbClr val="FFFFFF"/>
      </a:lt1>
      <a:dk2>
        <a:srgbClr val="383620"/>
      </a:dk2>
      <a:lt2>
        <a:srgbClr val="E2E2E8"/>
      </a:lt2>
      <a:accent1>
        <a:srgbClr val="C38A4D"/>
      </a:accent1>
      <a:accent2>
        <a:srgbClr val="ABA439"/>
      </a:accent2>
      <a:accent3>
        <a:srgbClr val="88AD44"/>
      </a:accent3>
      <a:accent4>
        <a:srgbClr val="60B13B"/>
      </a:accent4>
      <a:accent5>
        <a:srgbClr val="47B452"/>
      </a:accent5>
      <a:accent6>
        <a:srgbClr val="3BB178"/>
      </a:accent6>
      <a:hlink>
        <a:srgbClr val="30905A"/>
      </a:hlink>
      <a:folHlink>
        <a:srgbClr val="7F7F7F"/>
      </a:folHlink>
    </a:clrScheme>
    <a:fontScheme name="Slate">
      <a:majorFont>
        <a:latin typeface="Georgia Pro Cond Ligh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Speak Pro"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15203</TotalTime>
  <Words>982</Words>
  <Application>Microsoft Office PowerPoint</Application>
  <PresentationFormat>Widescreen</PresentationFormat>
  <Paragraphs>64</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Century Gothic</vt:lpstr>
      <vt:lpstr>Georgia Pro Cond Light</vt:lpstr>
      <vt:lpstr>Speak Pro</vt:lpstr>
      <vt:lpstr>Wingdings 2</vt:lpstr>
      <vt:lpstr>SlateVTI</vt:lpstr>
      <vt:lpstr>Using Reality-Based Physics to Fully Value DERs </vt:lpstr>
      <vt:lpstr>Some Background Observations</vt:lpstr>
      <vt:lpstr>What is Local Energy?</vt:lpstr>
      <vt:lpstr>Resilience vs. Distance</vt:lpstr>
      <vt:lpstr>Role of Grid in Meeting Energy Demand</vt:lpstr>
      <vt:lpstr>Solution: An Integrated DER Tariff Formula</vt:lpstr>
      <vt:lpstr>Takeaways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Price Integration: An Energy Transition Prerequisite</dc:title>
  <dc:creator>Robert Perry</dc:creator>
  <cp:lastModifiedBy>Sierra Dall</cp:lastModifiedBy>
  <cp:revision>122</cp:revision>
  <dcterms:created xsi:type="dcterms:W3CDTF">2021-07-26T23:54:34Z</dcterms:created>
  <dcterms:modified xsi:type="dcterms:W3CDTF">2024-04-25T16:00:21Z</dcterms:modified>
</cp:coreProperties>
</file>