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3" r:id="rId2"/>
    <p:sldId id="296" r:id="rId3"/>
    <p:sldId id="291" r:id="rId4"/>
    <p:sldId id="298" r:id="rId5"/>
    <p:sldId id="299" r:id="rId6"/>
    <p:sldId id="300" r:id="rId7"/>
    <p:sldId id="297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775117-CC4F-4027-6953-2D0B76DA861F}" name="Mike Gordon" initials="MG" userId="S::mgordon@jouleassets.com::7866c8d7-728d-470a-a851-6272cddb7e37" providerId="AD"/>
  <p188:author id="{8F8BF124-0F53-5C7E-5738-32D6DB8A9ED8}" name="Dennis Rowan" initials="DR" userId="99944d9b84feb78e" providerId="Windows Live"/>
  <p188:author id="{C4CFB2C2-8740-4177-D3B4-2616107A68DE}" name="Baird Brown" initials="" userId="S::baird@eco-n-law.net::1444b3f2-e54b-4153-bfc3-a89b06379703" providerId="AD"/>
  <p188:author id="{4788D9DB-80C4-334C-CACA-FA499E734EDC}" name="Liz Robinson" initials="LR" userId="c4789619fd36772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4" autoAdjust="0"/>
    <p:restoredTop sz="96471" autoAdjust="0"/>
  </p:normalViewPr>
  <p:slideViewPr>
    <p:cSldViewPr>
      <p:cViewPr varScale="1">
        <p:scale>
          <a:sx n="110" d="100"/>
          <a:sy n="110" d="100"/>
        </p:scale>
        <p:origin x="200" y="6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6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6F3F9-FBE1-6249-8B8D-985B5EDA5D3B}" type="datetimeFigureOut">
              <a:rPr lang="en-US" smtClean="0"/>
              <a:pPr/>
              <a:t>6/23/24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FAB93-A1A0-AA40-AF05-544A2936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5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FAB93-A1A0-AA40-AF05-544A2936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6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Alternate first bullet: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Through CCA, boroughs would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preserve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existing and future customer choice, enhance competition, and provide additional customer protection, while EGSs participating in an opt-out program led by boroughs, would not violate their Pennsylvania licensing requirements.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AB93-A1A0-AA40-AF05-544A2936A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Alternate first bullet: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Through CCA, boroughs would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preserve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existing and future customer choice, enhance competition, and provide additional customer protection, while EGSs participating in an opt-out program led by boroughs, would not violate their Pennsylvania licensing requirements.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AB93-A1A0-AA40-AF05-544A2936ADC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AB93-A1A0-AA40-AF05-544A2936A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6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AB93-A1A0-AA40-AF05-544A2936A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6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AB93-A1A0-AA40-AF05-544A2936A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3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479" y="665185"/>
            <a:ext cx="11174433" cy="151176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12292" y="969263"/>
            <a:ext cx="10567670" cy="704215"/>
          </a:xfrm>
          <a:custGeom>
            <a:avLst/>
            <a:gdLst/>
            <a:ahLst/>
            <a:cxnLst/>
            <a:rect l="l" t="t" r="r" b="b"/>
            <a:pathLst>
              <a:path w="10567670" h="704214">
                <a:moveTo>
                  <a:pt x="10518013" y="0"/>
                </a:moveTo>
                <a:lnTo>
                  <a:pt x="49428" y="0"/>
                </a:lnTo>
                <a:lnTo>
                  <a:pt x="30185" y="3879"/>
                </a:lnTo>
                <a:lnTo>
                  <a:pt x="14474" y="14462"/>
                </a:lnTo>
                <a:lnTo>
                  <a:pt x="3883" y="30164"/>
                </a:lnTo>
                <a:lnTo>
                  <a:pt x="0" y="49402"/>
                </a:lnTo>
                <a:lnTo>
                  <a:pt x="0" y="654685"/>
                </a:lnTo>
                <a:lnTo>
                  <a:pt x="3883" y="673923"/>
                </a:lnTo>
                <a:lnTo>
                  <a:pt x="14474" y="689625"/>
                </a:lnTo>
                <a:lnTo>
                  <a:pt x="30185" y="700208"/>
                </a:lnTo>
                <a:lnTo>
                  <a:pt x="49428" y="704088"/>
                </a:lnTo>
                <a:lnTo>
                  <a:pt x="10518013" y="704088"/>
                </a:lnTo>
                <a:lnTo>
                  <a:pt x="10537251" y="700208"/>
                </a:lnTo>
                <a:lnTo>
                  <a:pt x="10552953" y="689625"/>
                </a:lnTo>
                <a:lnTo>
                  <a:pt x="10563536" y="673923"/>
                </a:lnTo>
                <a:lnTo>
                  <a:pt x="10567416" y="654685"/>
                </a:lnTo>
                <a:lnTo>
                  <a:pt x="10567416" y="49402"/>
                </a:lnTo>
                <a:lnTo>
                  <a:pt x="10563536" y="30164"/>
                </a:lnTo>
                <a:lnTo>
                  <a:pt x="10552953" y="14462"/>
                </a:lnTo>
                <a:lnTo>
                  <a:pt x="10537251" y="3879"/>
                </a:lnTo>
                <a:lnTo>
                  <a:pt x="1051801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479" y="407507"/>
            <a:ext cx="11174433" cy="151048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12292" y="711708"/>
            <a:ext cx="10567670" cy="702945"/>
          </a:xfrm>
          <a:custGeom>
            <a:avLst/>
            <a:gdLst/>
            <a:ahLst/>
            <a:cxnLst/>
            <a:rect l="l" t="t" r="r" b="b"/>
            <a:pathLst>
              <a:path w="10567670" h="702944">
                <a:moveTo>
                  <a:pt x="10518140" y="0"/>
                </a:moveTo>
                <a:lnTo>
                  <a:pt x="49326" y="0"/>
                </a:lnTo>
                <a:lnTo>
                  <a:pt x="30126" y="3877"/>
                </a:lnTo>
                <a:lnTo>
                  <a:pt x="14447" y="14446"/>
                </a:lnTo>
                <a:lnTo>
                  <a:pt x="3876" y="30110"/>
                </a:lnTo>
                <a:lnTo>
                  <a:pt x="0" y="49275"/>
                </a:lnTo>
                <a:lnTo>
                  <a:pt x="0" y="653288"/>
                </a:lnTo>
                <a:lnTo>
                  <a:pt x="3876" y="672453"/>
                </a:lnTo>
                <a:lnTo>
                  <a:pt x="14447" y="688117"/>
                </a:lnTo>
                <a:lnTo>
                  <a:pt x="30126" y="698686"/>
                </a:lnTo>
                <a:lnTo>
                  <a:pt x="49326" y="702563"/>
                </a:lnTo>
                <a:lnTo>
                  <a:pt x="10518140" y="702563"/>
                </a:lnTo>
                <a:lnTo>
                  <a:pt x="10537305" y="698686"/>
                </a:lnTo>
                <a:lnTo>
                  <a:pt x="10552969" y="688117"/>
                </a:lnTo>
                <a:lnTo>
                  <a:pt x="10563538" y="672453"/>
                </a:lnTo>
                <a:lnTo>
                  <a:pt x="10567416" y="653288"/>
                </a:lnTo>
                <a:lnTo>
                  <a:pt x="10567416" y="49275"/>
                </a:lnTo>
                <a:lnTo>
                  <a:pt x="10563538" y="30110"/>
                </a:lnTo>
                <a:lnTo>
                  <a:pt x="10552969" y="14446"/>
                </a:lnTo>
                <a:lnTo>
                  <a:pt x="10537305" y="3877"/>
                </a:lnTo>
                <a:lnTo>
                  <a:pt x="1051814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05043"/>
            <a:ext cx="3605783" cy="15529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8022" y="631012"/>
            <a:ext cx="10478820" cy="863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9282" y="1550670"/>
            <a:ext cx="8933434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red.com/story/an-outdated-grid-has-created-a-solar-power-economic-divide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1523035"/>
            <a:ext cx="10363200" cy="1874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 algn="ctr">
              <a:lnSpc>
                <a:spcPct val="127099"/>
              </a:lnSpc>
              <a:spcBef>
                <a:spcPts val="100"/>
              </a:spcBef>
            </a:pP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INTERCONNECTION ISSUES</a:t>
            </a:r>
          </a:p>
          <a:p>
            <a:pPr marL="12700" marR="5080" indent="130810" algn="ctr">
              <a:lnSpc>
                <a:spcPct val="127099"/>
              </a:lnSpc>
              <a:spcBef>
                <a:spcPts val="100"/>
              </a:spcBef>
            </a:pPr>
            <a:r>
              <a:rPr sz="4400" spc="-110" dirty="0">
                <a:solidFill>
                  <a:schemeClr val="tx2"/>
                </a:solidFill>
                <a:latin typeface="Constantia" panose="02030602050306030303" pitchFamily="18" charset="0"/>
                <a:cs typeface="Arial"/>
              </a:rPr>
              <a:t> </a:t>
            </a:r>
            <a:endParaRPr sz="4400" dirty="0">
              <a:latin typeface="Constantia" panose="02030602050306030303" pitchFamily="18" charset="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BA5367-EEE9-AB48-598B-A0AFB54D5951}"/>
              </a:ext>
            </a:extLst>
          </p:cNvPr>
          <p:cNvSpPr/>
          <p:nvPr/>
        </p:nvSpPr>
        <p:spPr>
          <a:xfrm>
            <a:off x="439387" y="391886"/>
            <a:ext cx="11329059" cy="60801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D8A97-03AF-57F8-713A-3CD0E895A2EE}"/>
              </a:ext>
            </a:extLst>
          </p:cNvPr>
          <p:cNvSpPr txBox="1"/>
          <p:nvPr/>
        </p:nvSpPr>
        <p:spPr>
          <a:xfrm>
            <a:off x="1238534" y="4007228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Municipal Sustainable Energy Forum</a:t>
            </a:r>
          </a:p>
          <a:p>
            <a:r>
              <a:rPr lang="en-US" sz="2400" b="1" dirty="0"/>
              <a:t>June 25, 2024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2B9141-BA92-E7CA-A6E1-77C7B55E7547}"/>
              </a:ext>
            </a:extLst>
          </p:cNvPr>
          <p:cNvSpPr txBox="1">
            <a:spLocks/>
          </p:cNvSpPr>
          <p:nvPr/>
        </p:nvSpPr>
        <p:spPr>
          <a:xfrm>
            <a:off x="7207050" y="4007228"/>
            <a:ext cx="3746416" cy="2234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C. Baird Brown</a:t>
            </a:r>
          </a:p>
          <a:p>
            <a:pPr marL="0" indent="0" algn="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eco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(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)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law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LLC</a:t>
            </a:r>
          </a:p>
          <a:p>
            <a:pPr marL="0" indent="0" algn="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baird@eco-n-law.net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39063" y="1447800"/>
            <a:ext cx="10913873" cy="6783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PUC issued advance notice of proposed rulemaking to assure that its rules and procedures were consistent with PJM (RTO) rules under Order 2222</a:t>
            </a: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“The PUC seeks comment on whether its existing interconnection regulations for customer-generators, 52 Pa. Code §§ 75.31-40, can be adapted to address interconnection of a Component DER participating in a DER Aggregation Resource with EDC distribution facilities, consistent with Order 2222 and PJM's DAPM, and, if so, the specific changes to the PUC's interconnection regulations that would facilitate this adaption.”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r>
              <a:rPr lang="en-US" sz="2000" dirty="0"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88026" y="2751785"/>
            <a:ext cx="85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40742"/>
            <a:ext cx="12189714" cy="1003554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04796" y="607778"/>
            <a:ext cx="1023732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spc="7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 PUC ANOPR for FERC Order 2222</a:t>
            </a:r>
            <a:endParaRPr sz="40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7F5259-B4D6-FB55-4A6E-4A9D19AF692C}"/>
              </a:ext>
            </a:extLst>
          </p:cNvPr>
          <p:cNvSpPr/>
          <p:nvPr/>
        </p:nvSpPr>
        <p:spPr>
          <a:xfrm>
            <a:off x="304800" y="305265"/>
            <a:ext cx="11582399" cy="6247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39063" y="1447800"/>
            <a:ext cx="10913873" cy="7707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Order 2222 is premised on FERC’s conclusion that competition from customer-sited resources will benefit both the grid and ratepayers by providing essential services</a:t>
            </a:r>
          </a:p>
          <a:p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-1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nterconnection rules take the grid as a fixed resource and treat interconnection as a privilege that is accorded only to the fortunate for whom there is available space</a:t>
            </a:r>
          </a:p>
          <a:p>
            <a:endParaRPr lang="en-US" sz="800" spc="-1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cost allocation system was created for wholesale generators, not for retail customers</a:t>
            </a:r>
          </a:p>
          <a:p>
            <a:endParaRPr lang="en-US" sz="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-1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nequities of the legacy grid fall disproportionately on disadvantaged communities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400" dirty="0">
                <a:effectLst/>
                <a:latin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</a:endParaRPr>
          </a:p>
          <a:p>
            <a:br>
              <a:rPr lang="en-US" sz="2400" dirty="0">
                <a:effectLst/>
                <a:latin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</a:endParaRPr>
          </a:p>
          <a:p>
            <a:br>
              <a:rPr lang="en-US" sz="2400" dirty="0">
                <a:effectLst/>
                <a:latin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</a:endParaRP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6831" y="1654809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…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40742"/>
            <a:ext cx="12189714" cy="1003554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95400" y="592331"/>
            <a:ext cx="9753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spc="7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 Customer DERs Like Customers</a:t>
            </a:r>
            <a:endParaRPr sz="40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7F5259-B4D6-FB55-4A6E-4A9D19AF692C}"/>
              </a:ext>
            </a:extLst>
          </p:cNvPr>
          <p:cNvSpPr/>
          <p:nvPr/>
        </p:nvSpPr>
        <p:spPr>
          <a:xfrm>
            <a:off x="304800" y="305265"/>
            <a:ext cx="11582399" cy="6247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1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39062" y="1344296"/>
            <a:ext cx="10913873" cy="813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EDCs are default providers but support diverse power sources for customers, including customer DERs and community direct provision as well as Commission-licensed Energy Generation Suppliers (EGSs)</a:t>
            </a:r>
          </a:p>
          <a:p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-1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nterconnection rules take the grid as a fixed resource and treat interconnection as a privilege that is accorded only to the fortunate for whom there is available space</a:t>
            </a:r>
          </a:p>
          <a:p>
            <a:endParaRPr lang="en-US" sz="800" spc="-1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cost allocation system was created for wholesale generators, not for retail customers</a:t>
            </a:r>
          </a:p>
          <a:p>
            <a:endParaRPr lang="en-US" sz="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-1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nequities of the legacy grid fall disproportionately on disadvantaged communities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400" dirty="0">
                <a:effectLst/>
                <a:latin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</a:endParaRPr>
          </a:p>
          <a:p>
            <a:br>
              <a:rPr lang="en-US" sz="2400" dirty="0">
                <a:effectLst/>
                <a:latin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</a:endParaRPr>
          </a:p>
          <a:p>
            <a:br>
              <a:rPr lang="en-US" sz="2400" dirty="0">
                <a:effectLst/>
                <a:latin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</a:endParaRP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40742"/>
            <a:ext cx="12189714" cy="1003554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95400" y="592331"/>
            <a:ext cx="9753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spc="7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Different View of the Grid</a:t>
            </a:r>
            <a:endParaRPr sz="40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7F5259-B4D6-FB55-4A6E-4A9D19AF692C}"/>
              </a:ext>
            </a:extLst>
          </p:cNvPr>
          <p:cNvSpPr/>
          <p:nvPr/>
        </p:nvSpPr>
        <p:spPr>
          <a:xfrm>
            <a:off x="304800" y="305265"/>
            <a:ext cx="11582399" cy="6247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5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40742"/>
            <a:ext cx="12189714" cy="1003554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95400" y="592331"/>
            <a:ext cx="9753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spc="7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Interconnection Energy Justice</a:t>
            </a:r>
            <a:endParaRPr sz="40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7F5259-B4D6-FB55-4A6E-4A9D19AF692C}"/>
              </a:ext>
            </a:extLst>
          </p:cNvPr>
          <p:cNvSpPr/>
          <p:nvPr/>
        </p:nvSpPr>
        <p:spPr>
          <a:xfrm>
            <a:off x="304800" y="305265"/>
            <a:ext cx="11582399" cy="6247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ED61DA17-3BDC-51AC-DE42-86D723AAD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2" y="1580949"/>
            <a:ext cx="4677227" cy="3819997"/>
          </a:xfrm>
          <a:prstGeom prst="rect">
            <a:avLst/>
          </a:prstGeom>
        </p:spPr>
      </p:pic>
      <p:pic>
        <p:nvPicPr>
          <p:cNvPr id="4" name="Picture 3" descr="A map of philadelphia county&#10;&#10;Description automatically generated">
            <a:extLst>
              <a:ext uri="{FF2B5EF4-FFF2-40B4-BE49-F238E27FC236}">
                <a16:creationId xmlns:a16="http://schemas.microsoft.com/office/drawing/2014/main" id="{0C9D86A2-042F-0CE4-9391-83B32C522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80949"/>
            <a:ext cx="5362575" cy="413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7985C6-4173-F7DC-C495-1EDE753CB3AB}"/>
              </a:ext>
            </a:extLst>
          </p:cNvPr>
          <p:cNvSpPr txBox="1"/>
          <p:nvPr/>
        </p:nvSpPr>
        <p:spPr>
          <a:xfrm>
            <a:off x="732971" y="5400946"/>
            <a:ext cx="4677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PECO Map of Interconnection Availability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AA95E-6AA6-505A-29B3-18CC896A9EFB}"/>
              </a:ext>
            </a:extLst>
          </p:cNvPr>
          <p:cNvSpPr txBox="1"/>
          <p:nvPr/>
        </p:nvSpPr>
        <p:spPr>
          <a:xfrm>
            <a:off x="732971" y="5791200"/>
            <a:ext cx="1092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See,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Eric Niiler,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Outdated Grid Has Created a Solar Power Economic Divide,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Science (September 18, 2021),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https://www.wired.com/story/an-outdated-grid-has-created-a-solar-power-economic-divide/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9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39062" y="1344296"/>
            <a:ext cx="10913873" cy="8692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1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customers with multiple resources – microgrids, </a:t>
            </a:r>
            <a:r>
              <a:rPr lang="en-US" sz="2800" spc="-1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solar+storage</a:t>
            </a:r>
            <a:r>
              <a:rPr lang="en-US" sz="2800" spc="-1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smart thermostats and appliances, EV charging – high quality digital controls and safety equipment are available</a:t>
            </a:r>
          </a:p>
          <a:p>
            <a:endParaRPr lang="en-US" sz="800" spc="-1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EDCs can rely on those controls to limit or eliminate exports or compensate for a behind the meter disturbance</a:t>
            </a:r>
          </a:p>
          <a:p>
            <a:endParaRPr lang="en-US" sz="800" spc="-1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1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Interconnection should not be based on worst case assumptions but on expected operation (e.g. new FERC storage rules)</a:t>
            </a:r>
          </a:p>
          <a:p>
            <a:endParaRPr lang="en-US" sz="800" spc="-1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1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Cost of sophisticated home controls is falling, and controller can be managed with a cell phone</a:t>
            </a:r>
          </a:p>
          <a:p>
            <a:endParaRPr lang="en-US" sz="800" spc="-1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Home controller avoids the need for device metering</a:t>
            </a:r>
          </a:p>
          <a:p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400" dirty="0">
                <a:effectLst/>
                <a:latin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</a:endParaRPr>
          </a:p>
          <a:p>
            <a:br>
              <a:rPr lang="en-US" sz="2400" dirty="0">
                <a:effectLst/>
                <a:latin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</a:endParaRPr>
          </a:p>
          <a:p>
            <a:br>
              <a:rPr lang="en-US" sz="2400" dirty="0">
                <a:effectLst/>
                <a:latin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</a:endParaRP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40742"/>
            <a:ext cx="12189714" cy="1003554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95400" y="592331"/>
            <a:ext cx="9753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spc="7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DERs Have Sophisticated Controls </a:t>
            </a:r>
            <a:endParaRPr sz="40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7F5259-B4D6-FB55-4A6E-4A9D19AF692C}"/>
              </a:ext>
            </a:extLst>
          </p:cNvPr>
          <p:cNvSpPr/>
          <p:nvPr/>
        </p:nvSpPr>
        <p:spPr>
          <a:xfrm>
            <a:off x="304800" y="305265"/>
            <a:ext cx="11582399" cy="6247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0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F66C-F03C-96ED-1654-43D11520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447800"/>
            <a:ext cx="10478820" cy="677108"/>
          </a:xfrm>
        </p:spPr>
        <p:txBody>
          <a:bodyPr/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6DC62-7668-E0D1-97AB-472629D35781}"/>
              </a:ext>
            </a:extLst>
          </p:cNvPr>
          <p:cNvSpPr/>
          <p:nvPr/>
        </p:nvSpPr>
        <p:spPr>
          <a:xfrm>
            <a:off x="304800" y="305265"/>
            <a:ext cx="11582399" cy="6247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18BBC3-1ADE-0032-79F1-C20460BA7D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05600" y="3124200"/>
            <a:ext cx="4056063" cy="185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C. Baird Brown</a:t>
            </a:r>
          </a:p>
          <a:p>
            <a:pPr marL="0" indent="0" algn="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eco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(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)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law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LLC</a:t>
            </a:r>
          </a:p>
          <a:p>
            <a:pPr marL="0" indent="0" algn="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baird@eco-n-law.net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51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10036</TotalTime>
  <Words>567</Words>
  <Application>Microsoft Macintosh PowerPoint</Application>
  <PresentationFormat>Widescreen</PresentationFormat>
  <Paragraphs>80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Calibri</vt:lpstr>
      <vt:lpstr>Constantia</vt:lpstr>
      <vt:lpstr>Times New Roman</vt:lpstr>
      <vt:lpstr>Office Theme</vt:lpstr>
      <vt:lpstr>PowerPoint Presentation</vt:lpstr>
      <vt:lpstr>PA PUC ANOPR for FERC Order 2222</vt:lpstr>
      <vt:lpstr>Treat Customer DERs Like Customers</vt:lpstr>
      <vt:lpstr>A Different View of the Grid</vt:lpstr>
      <vt:lpstr>Interconnection Energy Justice</vt:lpstr>
      <vt:lpstr>DERs Have Sophisticated Controls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Dépit</dc:creator>
  <cp:lastModifiedBy>Baird Brown</cp:lastModifiedBy>
  <cp:revision>61</cp:revision>
  <dcterms:created xsi:type="dcterms:W3CDTF">2023-11-17T16:54:09Z</dcterms:created>
  <dcterms:modified xsi:type="dcterms:W3CDTF">2024-06-23T19:51:26Z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2023-11-17T00:00:00Z</vt:filetime>
  </property>
  <property fmtid="{D5CDD505-2E9C-101B-9397-08002B2CF9AE}" pid="5" name="Producer">
    <vt:lpwstr>Microsoft® PowerPoint® 2016</vt:lpwstr>
  </property>
</Properties>
</file>