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D_0.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12_57E533D7.xml" ContentType="application/vnd.ms-powerpoint.comments+xml"/>
  <Override PartName="/ppt/notesSlides/notesSlide6.xml" ContentType="application/vnd.openxmlformats-officedocument.presentationml.notesSlide+xml"/>
  <Override PartName="/ppt/comments/modernComment_114_D161ABFF.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113_AB153E6.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73" r:id="rId2"/>
    <p:sldId id="281" r:id="rId3"/>
    <p:sldId id="259" r:id="rId4"/>
    <p:sldId id="258" r:id="rId5"/>
    <p:sldId id="296" r:id="rId6"/>
    <p:sldId id="285" r:id="rId7"/>
    <p:sldId id="263" r:id="rId8"/>
    <p:sldId id="284" r:id="rId9"/>
    <p:sldId id="295" r:id="rId10"/>
    <p:sldId id="261" r:id="rId11"/>
    <p:sldId id="274" r:id="rId12"/>
    <p:sldId id="294" r:id="rId13"/>
    <p:sldId id="291" r:id="rId14"/>
    <p:sldId id="276" r:id="rId15"/>
    <p:sldId id="289" r:id="rId16"/>
    <p:sldId id="293" r:id="rId17"/>
    <p:sldId id="287" r:id="rId18"/>
    <p:sldId id="292" r:id="rId19"/>
    <p:sldId id="275" r:id="rId20"/>
    <p:sldId id="297" r:id="rId2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75117-CC4F-4027-6953-2D0B76DA861F}" name="Mike Gordon" initials="MG" userId="S::mgordon@jouleassets.com::7866c8d7-728d-470a-a851-6272cddb7e37" providerId="AD"/>
  <p188:author id="{8F8BF124-0F53-5C7E-5738-32D6DB8A9ED8}" name="Dennis Rowan" initials="DR" userId="99944d9b84feb78e" providerId="Windows Live"/>
  <p188:author id="{C4CFB2C2-8740-4177-D3B4-2616107A68DE}" name="Baird Brown" initials="" userId="S::baird@eco-n-law.net::1444b3f2-e54b-4153-bfc3-a89b06379703" providerId="AD"/>
  <p188:author id="{4788D9DB-80C4-334C-CACA-FA499E734EDC}" name="Liz Robinson" initials="LR" userId="c4789619fd36772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91" autoAdjust="0"/>
    <p:restoredTop sz="75170" autoAdjust="0"/>
  </p:normalViewPr>
  <p:slideViewPr>
    <p:cSldViewPr>
      <p:cViewPr varScale="1">
        <p:scale>
          <a:sx n="59" d="100"/>
          <a:sy n="59" d="100"/>
        </p:scale>
        <p:origin x="1101" y="36"/>
      </p:cViewPr>
      <p:guideLst>
        <p:guide orient="horz" pos="2880"/>
        <p:guide pos="216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comments/modernComment_112_57E533D7.xml><?xml version="1.0" encoding="utf-8"?>
<p188:cmLst xmlns:a="http://schemas.openxmlformats.org/drawingml/2006/main" xmlns:r="http://schemas.openxmlformats.org/officeDocument/2006/relationships" xmlns:p188="http://schemas.microsoft.com/office/powerpoint/2018/8/main">
  <p188:cm id="{8959CF3E-9395-41A9-BE0B-4F1AE5215F88}" authorId="{8F8BF124-0F53-5C7E-5738-32D6DB8A9ED8}" created="2023-12-05T19:42:39.070">
    <pc:sldMkLst xmlns:pc="http://schemas.microsoft.com/office/powerpoint/2013/main/command">
      <pc:docMk/>
      <pc:sldMk cId="1474638807" sldId="274"/>
    </pc:sldMkLst>
    <p188:txBody>
      <a:bodyPr/>
      <a:lstStyle/>
      <a:p>
        <a:r>
          <a:rPr lang="en-US"/>
          <a:t>Baird and John?</a:t>
        </a:r>
      </a:p>
    </p188:txBody>
  </p188:cm>
</p188:cmLst>
</file>

<file path=ppt/comments/modernComment_113_AB153E6.xml><?xml version="1.0" encoding="utf-8"?>
<p188:cmLst xmlns:a="http://schemas.openxmlformats.org/drawingml/2006/main" xmlns:r="http://schemas.openxmlformats.org/officeDocument/2006/relationships" xmlns:p188="http://schemas.microsoft.com/office/powerpoint/2018/8/main">
  <p188:cm id="{D7F6E86E-2EC1-40C0-A0E9-E8524BC84823}" authorId="{8F8BF124-0F53-5C7E-5738-32D6DB8A9ED8}" status="resolved" created="2023-12-05T19:11:52.305" complete="100000">
    <pc:sldMkLst xmlns:pc="http://schemas.microsoft.com/office/powerpoint/2013/main/command">
      <pc:docMk/>
      <pc:sldMk cId="179393510" sldId="275"/>
    </pc:sldMkLst>
    <p188:txBody>
      <a:bodyPr/>
      <a:lstStyle/>
      <a:p>
        <a:r>
          <a:rPr lang="en-US"/>
          <a:t>Ron's comments on next slide</a:t>
        </a:r>
      </a:p>
    </p188:txBody>
    <p188:extLst>
      <p:ext xmlns:p="http://schemas.openxmlformats.org/presentationml/2006/main" uri="{57CB4572-C831-44C2-8A1C-0ADB6CCDFE69}">
        <p223:reactions xmlns:p223="http://schemas.microsoft.com/office/powerpoint/2022/03/main">
          <p223:rxn type="👍">
            <p223:instance time="2024-02-06T22:03:52.426" authorId="{4788D9DB-80C4-334C-CACA-FA499E734EDC}"/>
          </p223:rxn>
        </p223:reactions>
      </p:ext>
    </p188:extLst>
  </p188:cm>
</p188:cmLst>
</file>

<file path=ppt/comments/modernComment_114_D161ABFF.xml><?xml version="1.0" encoding="utf-8"?>
<p188:cmLst xmlns:a="http://schemas.openxmlformats.org/drawingml/2006/main" xmlns:r="http://schemas.openxmlformats.org/officeDocument/2006/relationships" xmlns:p188="http://schemas.microsoft.com/office/powerpoint/2018/8/main">
  <p188:cm id="{5DC28BA0-DC8E-4217-B69B-3ABD5769BF34}" authorId="{8F8BF124-0F53-5C7E-5738-32D6DB8A9ED8}" created="2023-12-05T19:11:21.989">
    <pc:sldMkLst xmlns:pc="http://schemas.microsoft.com/office/powerpoint/2013/main/command">
      <pc:docMk/>
      <pc:sldMk cId="3512839167" sldId="276"/>
    </pc:sldMkLst>
    <p188:txBody>
      <a:bodyPr/>
      <a:lstStyle/>
      <a:p>
        <a:r>
          <a:rPr lang="en-US"/>
          <a:t>Best location for this slide?
Present the Entity (EG. PECO0 and then orally make the points</a:t>
        </a:r>
      </a:p>
    </p188:txBody>
  </p188:cm>
</p188:cmLst>
</file>

<file path=ppt/comments/modernComment_11D_0.xml><?xml version="1.0" encoding="utf-8"?>
<p188:cmLst xmlns:a="http://schemas.openxmlformats.org/drawingml/2006/main" xmlns:r="http://schemas.openxmlformats.org/officeDocument/2006/relationships" xmlns:p188="http://schemas.microsoft.com/office/powerpoint/2018/8/main">
  <p188:cm id="{B26075DB-BDC7-4145-A1FD-C3DC35912805}" authorId="{B4775117-CC4F-4027-6953-2D0B76DA861F}" created="2023-12-04T02:31:21.741">
    <pc:sldMkLst xmlns:pc="http://schemas.microsoft.com/office/powerpoint/2013/main/command">
      <pc:docMk/>
      <pc:sldMk cId="0" sldId="262"/>
    </pc:sldMkLst>
    <p188:txBody>
      <a:bodyPr/>
      <a:lstStyle/>
      <a:p>
        <a:r>
          <a:rPr lang="en-US"/>
          <a:t>We should blow through this slide--maybe even make the next slide an animation of this one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61B6F3F9-FBE1-6249-8B8D-985B5EDA5D3B}" type="datetimeFigureOut">
              <a:rPr lang="en-US" smtClean="0"/>
              <a:pPr/>
              <a:t>6/26/2024</a:t>
            </a:fld>
            <a:endParaRPr lang="en-US"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49FAB93-A1A0-AA40-AF05-544A2936ADC2}" type="slidenum">
              <a:rPr lang="en-US" smtClean="0"/>
              <a:pPr/>
              <a:t>‹#›</a:t>
            </a:fld>
            <a:endParaRPr lang="en-US" dirty="0"/>
          </a:p>
        </p:txBody>
      </p:sp>
    </p:spTree>
    <p:extLst>
      <p:ext uri="{BB962C8B-B14F-4D97-AF65-F5344CB8AC3E}">
        <p14:creationId xmlns:p14="http://schemas.microsoft.com/office/powerpoint/2010/main" val="363915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1</a:t>
            </a:fld>
            <a:endParaRPr lang="en-US" dirty="0"/>
          </a:p>
        </p:txBody>
      </p:sp>
    </p:spTree>
    <p:extLst>
      <p:ext uri="{BB962C8B-B14F-4D97-AF65-F5344CB8AC3E}">
        <p14:creationId xmlns:p14="http://schemas.microsoft.com/office/powerpoint/2010/main" val="2616560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3</a:t>
            </a:fld>
            <a:endParaRPr lang="en-US" dirty="0"/>
          </a:p>
        </p:txBody>
      </p:sp>
    </p:spTree>
    <p:extLst>
      <p:ext uri="{BB962C8B-B14F-4D97-AF65-F5344CB8AC3E}">
        <p14:creationId xmlns:p14="http://schemas.microsoft.com/office/powerpoint/2010/main" val="13848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Alternate first bullet: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Through CCA, boroughs would</a:t>
            </a:r>
            <a:r>
              <a:rPr lang="en-US" sz="1200" baseline="0" dirty="0">
                <a:latin typeface="Arial" panose="020B0604020202020204" pitchFamily="34" charset="0"/>
                <a:cs typeface="Arial" panose="020B0604020202020204" pitchFamily="34" charset="0"/>
              </a:rPr>
              <a:t> preserve </a:t>
            </a:r>
            <a:r>
              <a:rPr lang="en-US" sz="1200" dirty="0">
                <a:latin typeface="Arial" panose="020B0604020202020204" pitchFamily="34" charset="0"/>
                <a:cs typeface="Arial" panose="020B0604020202020204" pitchFamily="34" charset="0"/>
              </a:rPr>
              <a:t>existing and future customer choice, enhance competition, and provide additional customer protection, while EGSs participating in an opt-out program led by boroughs, would not violate their Pennsylvania licensing requirements.</a:t>
            </a: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5</a:t>
            </a:fld>
            <a:endParaRPr lang="en-US" dirty="0"/>
          </a:p>
        </p:txBody>
      </p:sp>
    </p:spTree>
    <p:extLst>
      <p:ext uri="{BB962C8B-B14F-4D97-AF65-F5344CB8AC3E}">
        <p14:creationId xmlns:p14="http://schemas.microsoft.com/office/powerpoint/2010/main" val="2212006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9</a:t>
            </a:fld>
            <a:endParaRPr lang="en-US" dirty="0"/>
          </a:p>
        </p:txBody>
      </p:sp>
    </p:spTree>
    <p:extLst>
      <p:ext uri="{BB962C8B-B14F-4D97-AF65-F5344CB8AC3E}">
        <p14:creationId xmlns:p14="http://schemas.microsoft.com/office/powerpoint/2010/main" val="72139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11</a:t>
            </a:fld>
            <a:endParaRPr lang="en-US" dirty="0"/>
          </a:p>
        </p:txBody>
      </p:sp>
    </p:spTree>
    <p:extLst>
      <p:ext uri="{BB962C8B-B14F-4D97-AF65-F5344CB8AC3E}">
        <p14:creationId xmlns:p14="http://schemas.microsoft.com/office/powerpoint/2010/main" val="2661663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Alternate first bullet: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Through CCA, boroughs would</a:t>
            </a:r>
            <a:r>
              <a:rPr lang="en-US" sz="1200" baseline="0" dirty="0">
                <a:latin typeface="Arial" panose="020B0604020202020204" pitchFamily="34" charset="0"/>
                <a:cs typeface="Arial" panose="020B0604020202020204" pitchFamily="34" charset="0"/>
              </a:rPr>
              <a:t> preserve </a:t>
            </a:r>
            <a:r>
              <a:rPr lang="en-US" sz="1200" dirty="0">
                <a:latin typeface="Arial" panose="020B0604020202020204" pitchFamily="34" charset="0"/>
                <a:cs typeface="Arial" panose="020B0604020202020204" pitchFamily="34" charset="0"/>
              </a:rPr>
              <a:t>existing and future customer choice, enhance competition, and provide additional customer protection, while EGSs participating in an opt-out program led by boroughs, would not violate their Pennsylvania licensing requirements.</a:t>
            </a: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13</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tanking market. Are regulators losing faith?</a:t>
            </a:r>
          </a:p>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15</a:t>
            </a:fld>
            <a:endParaRPr lang="en-US" dirty="0"/>
          </a:p>
        </p:txBody>
      </p:sp>
    </p:spTree>
    <p:extLst>
      <p:ext uri="{BB962C8B-B14F-4D97-AF65-F5344CB8AC3E}">
        <p14:creationId xmlns:p14="http://schemas.microsoft.com/office/powerpoint/2010/main" val="3888654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17</a:t>
            </a:fld>
            <a:endParaRPr lang="en-US" dirty="0"/>
          </a:p>
        </p:txBody>
      </p:sp>
    </p:spTree>
    <p:extLst>
      <p:ext uri="{BB962C8B-B14F-4D97-AF65-F5344CB8AC3E}">
        <p14:creationId xmlns:p14="http://schemas.microsoft.com/office/powerpoint/2010/main" val="1146759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100" b="1"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43479" y="665185"/>
            <a:ext cx="11174433" cy="1511762"/>
          </a:xfrm>
          <a:prstGeom prst="rect">
            <a:avLst/>
          </a:prstGeom>
        </p:spPr>
      </p:pic>
      <p:sp>
        <p:nvSpPr>
          <p:cNvPr id="17" name="bg object 17"/>
          <p:cNvSpPr/>
          <p:nvPr/>
        </p:nvSpPr>
        <p:spPr>
          <a:xfrm>
            <a:off x="812292" y="969263"/>
            <a:ext cx="10567670" cy="704215"/>
          </a:xfrm>
          <a:custGeom>
            <a:avLst/>
            <a:gdLst/>
            <a:ahLst/>
            <a:cxnLst/>
            <a:rect l="l" t="t" r="r" b="b"/>
            <a:pathLst>
              <a:path w="10567670" h="704214">
                <a:moveTo>
                  <a:pt x="10518013" y="0"/>
                </a:moveTo>
                <a:lnTo>
                  <a:pt x="49428" y="0"/>
                </a:lnTo>
                <a:lnTo>
                  <a:pt x="30185" y="3879"/>
                </a:lnTo>
                <a:lnTo>
                  <a:pt x="14474" y="14462"/>
                </a:lnTo>
                <a:lnTo>
                  <a:pt x="3883" y="30164"/>
                </a:lnTo>
                <a:lnTo>
                  <a:pt x="0" y="49402"/>
                </a:lnTo>
                <a:lnTo>
                  <a:pt x="0" y="654685"/>
                </a:lnTo>
                <a:lnTo>
                  <a:pt x="3883" y="673923"/>
                </a:lnTo>
                <a:lnTo>
                  <a:pt x="14474" y="689625"/>
                </a:lnTo>
                <a:lnTo>
                  <a:pt x="30185" y="700208"/>
                </a:lnTo>
                <a:lnTo>
                  <a:pt x="49428" y="704088"/>
                </a:lnTo>
                <a:lnTo>
                  <a:pt x="10518013" y="704088"/>
                </a:lnTo>
                <a:lnTo>
                  <a:pt x="10537251" y="700208"/>
                </a:lnTo>
                <a:lnTo>
                  <a:pt x="10552953" y="689625"/>
                </a:lnTo>
                <a:lnTo>
                  <a:pt x="10563536" y="673923"/>
                </a:lnTo>
                <a:lnTo>
                  <a:pt x="10567416" y="654685"/>
                </a:lnTo>
                <a:lnTo>
                  <a:pt x="10567416" y="49402"/>
                </a:lnTo>
                <a:lnTo>
                  <a:pt x="10563536" y="30164"/>
                </a:lnTo>
                <a:lnTo>
                  <a:pt x="10552953" y="14462"/>
                </a:lnTo>
                <a:lnTo>
                  <a:pt x="10537251" y="3879"/>
                </a:lnTo>
                <a:lnTo>
                  <a:pt x="10518013" y="0"/>
                </a:lnTo>
                <a:close/>
              </a:path>
            </a:pathLst>
          </a:custGeom>
          <a:solidFill>
            <a:srgbClr val="4471C4"/>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43479" y="407507"/>
            <a:ext cx="11174433" cy="1510482"/>
          </a:xfrm>
          <a:prstGeom prst="rect">
            <a:avLst/>
          </a:prstGeom>
        </p:spPr>
      </p:pic>
      <p:sp>
        <p:nvSpPr>
          <p:cNvPr id="17" name="bg object 17"/>
          <p:cNvSpPr/>
          <p:nvPr/>
        </p:nvSpPr>
        <p:spPr>
          <a:xfrm>
            <a:off x="812292" y="711708"/>
            <a:ext cx="10567670" cy="702945"/>
          </a:xfrm>
          <a:custGeom>
            <a:avLst/>
            <a:gdLst/>
            <a:ahLst/>
            <a:cxnLst/>
            <a:rect l="l" t="t" r="r" b="b"/>
            <a:pathLst>
              <a:path w="10567670" h="702944">
                <a:moveTo>
                  <a:pt x="10518140" y="0"/>
                </a:moveTo>
                <a:lnTo>
                  <a:pt x="49326" y="0"/>
                </a:lnTo>
                <a:lnTo>
                  <a:pt x="30126" y="3877"/>
                </a:lnTo>
                <a:lnTo>
                  <a:pt x="14447" y="14446"/>
                </a:lnTo>
                <a:lnTo>
                  <a:pt x="3876" y="30110"/>
                </a:lnTo>
                <a:lnTo>
                  <a:pt x="0" y="49275"/>
                </a:lnTo>
                <a:lnTo>
                  <a:pt x="0" y="653288"/>
                </a:lnTo>
                <a:lnTo>
                  <a:pt x="3876" y="672453"/>
                </a:lnTo>
                <a:lnTo>
                  <a:pt x="14447" y="688117"/>
                </a:lnTo>
                <a:lnTo>
                  <a:pt x="30126" y="698686"/>
                </a:lnTo>
                <a:lnTo>
                  <a:pt x="49326" y="702563"/>
                </a:lnTo>
                <a:lnTo>
                  <a:pt x="10518140" y="702563"/>
                </a:lnTo>
                <a:lnTo>
                  <a:pt x="10537305" y="698686"/>
                </a:lnTo>
                <a:lnTo>
                  <a:pt x="10552969" y="688117"/>
                </a:lnTo>
                <a:lnTo>
                  <a:pt x="10563538" y="672453"/>
                </a:lnTo>
                <a:lnTo>
                  <a:pt x="10567416" y="653288"/>
                </a:lnTo>
                <a:lnTo>
                  <a:pt x="10567416" y="49275"/>
                </a:lnTo>
                <a:lnTo>
                  <a:pt x="10563538" y="30110"/>
                </a:lnTo>
                <a:lnTo>
                  <a:pt x="10552969" y="14446"/>
                </a:lnTo>
                <a:lnTo>
                  <a:pt x="10537305" y="3877"/>
                </a:lnTo>
                <a:lnTo>
                  <a:pt x="10518140" y="0"/>
                </a:lnTo>
                <a:close/>
              </a:path>
            </a:pathLst>
          </a:custGeom>
          <a:solidFill>
            <a:srgbClr val="2E5496"/>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5305043"/>
            <a:ext cx="3605783" cy="1552954"/>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38022" y="631012"/>
            <a:ext cx="10478820" cy="863904"/>
          </a:xfrm>
          <a:prstGeom prst="rect">
            <a:avLst/>
          </a:prstGeom>
        </p:spPr>
        <p:txBody>
          <a:bodyPr wrap="square" lIns="0" tIns="0" rIns="0" bIns="0">
            <a:spAutoFit/>
          </a:bodyPr>
          <a:lstStyle>
            <a:lvl1pPr>
              <a:defRPr sz="2100" b="1" i="0">
                <a:solidFill>
                  <a:schemeClr val="bg1"/>
                </a:solidFill>
                <a:latin typeface="Arial"/>
                <a:cs typeface="Arial"/>
              </a:defRPr>
            </a:lvl1pPr>
          </a:lstStyle>
          <a:p>
            <a:endParaRPr/>
          </a:p>
        </p:txBody>
      </p:sp>
      <p:sp>
        <p:nvSpPr>
          <p:cNvPr id="3" name="Holder 3"/>
          <p:cNvSpPr>
            <a:spLocks noGrp="1"/>
          </p:cNvSpPr>
          <p:nvPr>
            <p:ph type="body" idx="1"/>
          </p:nvPr>
        </p:nvSpPr>
        <p:spPr>
          <a:xfrm>
            <a:off x="1629282" y="1550670"/>
            <a:ext cx="8933434" cy="185547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6/26/2024</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12_57E533D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microsoft.com/office/2018/10/relationships/comments" Target="../comments/modernComment_114_D161ABFF.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ustainablewestchester.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www.jouleassets.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microsoft.com/office/2018/10/relationships/comments" Target="../comments/modernComment_113_AB153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1D_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600200" y="1523035"/>
            <a:ext cx="8991600" cy="2552237"/>
          </a:xfrm>
          <a:prstGeom prst="rect">
            <a:avLst/>
          </a:prstGeom>
        </p:spPr>
        <p:txBody>
          <a:bodyPr vert="horz" wrap="square" lIns="0" tIns="12700" rIns="0" bIns="0" rtlCol="0">
            <a:spAutoFit/>
          </a:bodyPr>
          <a:lstStyle/>
          <a:p>
            <a:pPr marL="12700" marR="5080" indent="130810" algn="ctr">
              <a:lnSpc>
                <a:spcPct val="127099"/>
              </a:lnSpc>
              <a:spcBef>
                <a:spcPts val="100"/>
              </a:spcBef>
            </a:pPr>
            <a:r>
              <a:rPr lang="en-US" sz="4400" b="1" dirty="0">
                <a:solidFill>
                  <a:schemeClr val="accent3">
                    <a:lumMod val="50000"/>
                  </a:schemeClr>
                </a:solidFill>
                <a:latin typeface="Constantia" panose="02030602050306030303" pitchFamily="18" charset="0"/>
                <a:cs typeface="Arial"/>
              </a:rPr>
              <a:t>Community Choice Aggregation </a:t>
            </a:r>
          </a:p>
          <a:p>
            <a:pPr marL="12700" marR="5080" indent="130810" algn="ctr">
              <a:lnSpc>
                <a:spcPct val="127099"/>
              </a:lnSpc>
              <a:spcBef>
                <a:spcPts val="100"/>
              </a:spcBef>
            </a:pPr>
            <a:r>
              <a:rPr sz="4400" b="1" dirty="0">
                <a:solidFill>
                  <a:schemeClr val="accent3">
                    <a:lumMod val="50000"/>
                  </a:schemeClr>
                </a:solidFill>
                <a:latin typeface="Constantia" panose="02030602050306030303" pitchFamily="18" charset="0"/>
                <a:cs typeface="Arial"/>
              </a:rPr>
              <a:t> </a:t>
            </a:r>
            <a:r>
              <a:rPr lang="en-US" sz="4400" b="1" dirty="0">
                <a:solidFill>
                  <a:schemeClr val="accent3">
                    <a:lumMod val="50000"/>
                  </a:schemeClr>
                </a:solidFill>
                <a:latin typeface="Constantia" panose="02030602050306030303" pitchFamily="18" charset="0"/>
                <a:cs typeface="Arial"/>
              </a:rPr>
              <a:t>for Pennsylvania Boroughs</a:t>
            </a:r>
          </a:p>
          <a:p>
            <a:pPr marL="12700" marR="5080" indent="130810" algn="ctr">
              <a:lnSpc>
                <a:spcPct val="127099"/>
              </a:lnSpc>
              <a:spcBef>
                <a:spcPts val="100"/>
              </a:spcBef>
            </a:pPr>
            <a:r>
              <a:rPr sz="4400" spc="-110" dirty="0">
                <a:solidFill>
                  <a:schemeClr val="tx2"/>
                </a:solidFill>
                <a:latin typeface="Constantia" panose="02030602050306030303" pitchFamily="18" charset="0"/>
                <a:cs typeface="Arial"/>
              </a:rPr>
              <a:t> </a:t>
            </a:r>
            <a:endParaRPr sz="4400" dirty="0">
              <a:latin typeface="Constantia" panose="02030602050306030303" pitchFamily="18" charset="0"/>
              <a:cs typeface="Arial"/>
            </a:endParaRPr>
          </a:p>
        </p:txBody>
      </p:sp>
      <p:sp>
        <p:nvSpPr>
          <p:cNvPr id="6" name="Rectangle 5">
            <a:extLst>
              <a:ext uri="{FF2B5EF4-FFF2-40B4-BE49-F238E27FC236}">
                <a16:creationId xmlns:a16="http://schemas.microsoft.com/office/drawing/2014/main" id="{5DBA5367-EEE9-AB48-598B-A0AFB54D5951}"/>
              </a:ext>
            </a:extLst>
          </p:cNvPr>
          <p:cNvSpPr/>
          <p:nvPr/>
        </p:nvSpPr>
        <p:spPr>
          <a:xfrm>
            <a:off x="439387" y="391886"/>
            <a:ext cx="11329059" cy="6080166"/>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FD8A97-03AF-57F8-713A-3CD0E895A2EE}"/>
              </a:ext>
            </a:extLst>
          </p:cNvPr>
          <p:cNvSpPr txBox="1"/>
          <p:nvPr/>
        </p:nvSpPr>
        <p:spPr>
          <a:xfrm>
            <a:off x="1219200" y="4134636"/>
            <a:ext cx="4343400" cy="1200329"/>
          </a:xfrm>
          <a:prstGeom prst="rect">
            <a:avLst/>
          </a:prstGeom>
          <a:noFill/>
        </p:spPr>
        <p:txBody>
          <a:bodyPr wrap="square" rtlCol="0">
            <a:spAutoFit/>
          </a:bodyPr>
          <a:lstStyle/>
          <a:p>
            <a:r>
              <a:rPr lang="en-US" sz="2400" b="1" dirty="0"/>
              <a:t>Municipal Sustainable Energy Forum</a:t>
            </a:r>
          </a:p>
          <a:p>
            <a:r>
              <a:rPr lang="en-US" sz="2400" b="1" dirty="0"/>
              <a:t>June 26, 2024</a:t>
            </a:r>
          </a:p>
        </p:txBody>
      </p:sp>
      <p:sp>
        <p:nvSpPr>
          <p:cNvPr id="9" name="Content Placeholder 2">
            <a:extLst>
              <a:ext uri="{FF2B5EF4-FFF2-40B4-BE49-F238E27FC236}">
                <a16:creationId xmlns:a16="http://schemas.microsoft.com/office/drawing/2014/main" id="{AB2B9141-BA92-E7CA-A6E1-77C7B55E7547}"/>
              </a:ext>
            </a:extLst>
          </p:cNvPr>
          <p:cNvSpPr txBox="1">
            <a:spLocks/>
          </p:cNvSpPr>
          <p:nvPr/>
        </p:nvSpPr>
        <p:spPr>
          <a:xfrm>
            <a:off x="7207050" y="4007228"/>
            <a:ext cx="3746416" cy="2234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C. Baird Brown</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eco</a:t>
            </a:r>
            <a:r>
              <a:rPr lang="en-US" sz="2000" dirty="0">
                <a:solidFill>
                  <a:srgbClr val="FF0000"/>
                </a:solidFill>
                <a:latin typeface="Constantia" panose="02030602050306030303" pitchFamily="18" charset="0"/>
              </a:rPr>
              <a:t>(</a:t>
            </a:r>
            <a:r>
              <a:rPr lang="en-US" sz="2000" dirty="0">
                <a:solidFill>
                  <a:schemeClr val="accent3">
                    <a:lumMod val="50000"/>
                  </a:schemeClr>
                </a:solidFill>
                <a:latin typeface="Constantia" panose="02030602050306030303" pitchFamily="18" charset="0"/>
              </a:rPr>
              <a:t>n</a:t>
            </a:r>
            <a:r>
              <a:rPr lang="en-US" sz="2000" dirty="0">
                <a:solidFill>
                  <a:srgbClr val="FF0000"/>
                </a:solidFill>
                <a:latin typeface="Constantia" panose="02030602050306030303" pitchFamily="18" charset="0"/>
              </a:rPr>
              <a:t>)</a:t>
            </a:r>
            <a:r>
              <a:rPr lang="en-US" sz="2000" dirty="0">
                <a:solidFill>
                  <a:schemeClr val="accent3">
                    <a:lumMod val="50000"/>
                  </a:schemeClr>
                </a:solidFill>
                <a:latin typeface="Constantia" panose="02030602050306030303" pitchFamily="18" charset="0"/>
              </a:rPr>
              <a:t>law </a:t>
            </a:r>
            <a:r>
              <a:rPr lang="en-US" sz="1600" dirty="0">
                <a:solidFill>
                  <a:schemeClr val="accent3">
                    <a:lumMod val="50000"/>
                  </a:schemeClr>
                </a:solidFill>
                <a:latin typeface="Constantia" panose="02030602050306030303" pitchFamily="18" charset="0"/>
              </a:rPr>
              <a:t>LLC</a:t>
            </a:r>
          </a:p>
          <a:p>
            <a:pPr marL="0" indent="0" algn="r">
              <a:lnSpc>
                <a:spcPct val="120000"/>
              </a:lnSpc>
              <a:spcBef>
                <a:spcPts val="400"/>
              </a:spcBef>
              <a:buFont typeface="Arial" panose="020B0604020202020204" pitchFamily="34" charset="0"/>
              <a:buNone/>
            </a:pPr>
            <a:r>
              <a:rPr lang="en-US" sz="2000" dirty="0" err="1">
                <a:solidFill>
                  <a:schemeClr val="accent3">
                    <a:lumMod val="50000"/>
                  </a:schemeClr>
                </a:solidFill>
                <a:latin typeface="Constantia" panose="02030602050306030303" pitchFamily="18" charset="0"/>
              </a:rPr>
              <a:t>baird@eco-n-law.net</a:t>
            </a:r>
            <a:endParaRPr lang="en-US" sz="2000" dirty="0">
              <a:solidFill>
                <a:schemeClr val="accent3">
                  <a:lumMod val="50000"/>
                </a:schemeClr>
              </a:solidFill>
              <a:latin typeface="Constantia" panose="0203060205030603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743827" y="2001716"/>
            <a:ext cx="10913873" cy="1982594"/>
          </a:xfrm>
          <a:prstGeom prst="rect">
            <a:avLst/>
          </a:prstGeom>
        </p:spPr>
        <p:txBody>
          <a:bodyPr vert="horz" wrap="square" lIns="0" tIns="12700" rIns="0" bIns="0" rtlCol="0">
            <a:spAutoFit/>
          </a:bodyPr>
          <a:lstStyle/>
          <a:p>
            <a:r>
              <a:rPr lang="en-US" sz="2000" b="1" dirty="0">
                <a:latin typeface="Arial" panose="020B0604020202020204" pitchFamily="34" charset="0"/>
                <a:cs typeface="Arial" panose="020B0604020202020204" pitchFamily="34" charset="0"/>
              </a:rPr>
              <a:t>8 Pa. C. S. § 24A02. General powers. </a:t>
            </a:r>
            <a:endParaRPr lang="en-US" sz="2000" b="1" dirty="0">
              <a:highlight>
                <a:srgbClr val="00FFFF"/>
              </a:highlight>
              <a:latin typeface="Arial" panose="020B0604020202020204" pitchFamily="34" charset="0"/>
              <a:cs typeface="Arial" panose="020B0604020202020204" pitchFamily="34" charset="0"/>
            </a:endParaRPr>
          </a:p>
          <a:p>
            <a:pPr marL="342900" indent="-342900">
              <a:buAutoNum type="alphaLcParenBoth"/>
            </a:pPr>
            <a:r>
              <a:rPr lang="en-US" sz="2000" b="1" dirty="0">
                <a:latin typeface="Arial" panose="020B0604020202020204" pitchFamily="34" charset="0"/>
                <a:cs typeface="Arial" panose="020B0604020202020204" pitchFamily="34" charset="0"/>
              </a:rPr>
              <a:t>Electric plants and projects.--</a:t>
            </a:r>
            <a:r>
              <a:rPr lang="en-US" sz="2000" b="1" dirty="0">
                <a:solidFill>
                  <a:srgbClr val="C00000"/>
                </a:solidFill>
                <a:latin typeface="Arial" panose="020B0604020202020204" pitchFamily="34" charset="0"/>
                <a:cs typeface="Arial" panose="020B0604020202020204" pitchFamily="34" charset="0"/>
              </a:rPr>
              <a:t>A borough may</a:t>
            </a:r>
            <a:r>
              <a:rPr lang="en-US" sz="2000" dirty="0">
                <a:latin typeface="Arial" panose="020B0604020202020204" pitchFamily="34" charset="0"/>
                <a:cs typeface="Arial" panose="020B0604020202020204" pitchFamily="34" charset="0"/>
              </a:rPr>
              <a:t>, either singly or jointly, </a:t>
            </a:r>
            <a:r>
              <a:rPr lang="en-US" sz="2000" b="1" dirty="0">
                <a:solidFill>
                  <a:srgbClr val="C00000"/>
                </a:solidFill>
                <a:latin typeface="Arial" panose="020B0604020202020204" pitchFamily="34" charset="0"/>
                <a:cs typeface="Arial" panose="020B0604020202020204" pitchFamily="34" charset="0"/>
              </a:rPr>
              <a:t>manufacture or purchase electricity for the use of its inhabitants</a:t>
            </a:r>
            <a:r>
              <a:rPr lang="en-US" sz="2000" dirty="0">
                <a:latin typeface="Arial" panose="020B0604020202020204" pitchFamily="34" charset="0"/>
                <a:cs typeface="Arial" panose="020B0604020202020204" pitchFamily="34" charset="0"/>
              </a:rPr>
              <a:t> and own, construct, acquire by lease, purchase or otherwise gain an interest in, operate and manage or cause to be operated and managed an electric plant or project located within or without this Commonwealth. </a:t>
            </a:r>
          </a:p>
          <a:p>
            <a:endParaRPr lang="en-US" sz="1000" dirty="0">
              <a:latin typeface="Avenir Next LT Pro" panose="020B0504020202020204" pitchFamily="34" charset="0"/>
            </a:endParaRPr>
          </a:p>
          <a:p>
            <a:r>
              <a:rPr lang="en-US" dirty="0">
                <a:latin typeface="Avenir Next LT Pro" panose="020B0504020202020204" pitchFamily="34" charset="0"/>
              </a:rPr>
              <a:t> </a:t>
            </a: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17" name="object 17"/>
          <p:cNvSpPr txBox="1"/>
          <p:nvPr/>
        </p:nvSpPr>
        <p:spPr>
          <a:xfrm>
            <a:off x="5288026" y="2751785"/>
            <a:ext cx="85090" cy="300355"/>
          </a:xfrm>
          <a:prstGeom prst="rect">
            <a:avLst/>
          </a:prstGeom>
        </p:spPr>
        <p:txBody>
          <a:bodyPr vert="horz" wrap="square" lIns="0" tIns="12700" rIns="0" bIns="0" rtlCol="0">
            <a:spAutoFit/>
          </a:bodyPr>
          <a:lstStyle/>
          <a:p>
            <a:pPr marL="12700">
              <a:lnSpc>
                <a:spcPct val="100000"/>
              </a:lnSpc>
              <a:spcBef>
                <a:spcPts val="100"/>
              </a:spcBef>
            </a:pPr>
            <a:r>
              <a:rPr sz="1800" spc="-35" dirty="0">
                <a:latin typeface="Arial"/>
                <a:cs typeface="Arial"/>
              </a:rPr>
              <a:t>.</a:t>
            </a:r>
            <a:endParaRPr sz="1800" dirty="0">
              <a:latin typeface="Arial"/>
              <a:cs typeface="Arial"/>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2" cstate="print"/>
          <a:stretch>
            <a:fillRect/>
          </a:stretch>
        </p:blipFill>
        <p:spPr>
          <a:xfrm>
            <a:off x="304800" y="246893"/>
            <a:ext cx="11430000" cy="1003554"/>
          </a:xfrm>
          <a:prstGeom prst="rect">
            <a:avLst/>
          </a:prstGeom>
        </p:spPr>
      </p:pic>
      <p:sp>
        <p:nvSpPr>
          <p:cNvPr id="24" name="object 24"/>
          <p:cNvSpPr txBox="1">
            <a:spLocks noGrp="1"/>
          </p:cNvSpPr>
          <p:nvPr>
            <p:ph type="title"/>
          </p:nvPr>
        </p:nvSpPr>
        <p:spPr>
          <a:xfrm>
            <a:off x="1444239" y="840352"/>
            <a:ext cx="9753600" cy="690574"/>
          </a:xfrm>
          <a:prstGeom prst="rect">
            <a:avLst/>
          </a:prstGeom>
        </p:spPr>
        <p:txBody>
          <a:bodyPr vert="horz" wrap="square" lIns="0" tIns="13335" rIns="0" bIns="0" rtlCol="0">
            <a:spAutoFit/>
          </a:bodyPr>
          <a:lstStyle/>
          <a:p>
            <a:pPr marL="12700">
              <a:lnSpc>
                <a:spcPct val="100000"/>
              </a:lnSpc>
              <a:spcBef>
                <a:spcPts val="105"/>
              </a:spcBef>
            </a:pPr>
            <a:r>
              <a:rPr lang="en-US" sz="4400" spc="70" dirty="0">
                <a:solidFill>
                  <a:schemeClr val="accent3">
                    <a:lumMod val="50000"/>
                  </a:schemeClr>
                </a:solidFill>
                <a:uFill>
                  <a:solidFill>
                    <a:srgbClr val="000000"/>
                  </a:solidFill>
                </a:uFill>
                <a:latin typeface="Arial"/>
                <a:cs typeface="Arial"/>
              </a:rPr>
              <a:t>Borough Authority</a:t>
            </a:r>
            <a:endParaRPr sz="4400" dirty="0">
              <a:solidFill>
                <a:schemeClr val="accent3">
                  <a:lumMod val="50000"/>
                </a:schemeClr>
              </a:solidFill>
              <a:latin typeface="Arial"/>
              <a:cs typeface="Arial"/>
            </a:endParaRPr>
          </a:p>
        </p:txBody>
      </p:sp>
      <p:sp>
        <p:nvSpPr>
          <p:cNvPr id="34" name="TextBox 33">
            <a:extLst>
              <a:ext uri="{FF2B5EF4-FFF2-40B4-BE49-F238E27FC236}">
                <a16:creationId xmlns:a16="http://schemas.microsoft.com/office/drawing/2014/main" id="{E8BDC92A-ADB9-7FA3-D2A6-56ADD8CB2CEA}"/>
              </a:ext>
            </a:extLst>
          </p:cNvPr>
          <p:cNvSpPr txBox="1"/>
          <p:nvPr/>
        </p:nvSpPr>
        <p:spPr>
          <a:xfrm>
            <a:off x="723355" y="4249856"/>
            <a:ext cx="10897690" cy="1292662"/>
          </a:xfrm>
          <a:prstGeom prst="rect">
            <a:avLst/>
          </a:prstGeom>
          <a:noFill/>
        </p:spPr>
        <p:txBody>
          <a:bodyPr wrap="square" rtlCol="0">
            <a:spAutoFit/>
          </a:bodyPr>
          <a:lstStyle/>
          <a:p>
            <a:pPr indent="-1011326" algn="l"/>
            <a:r>
              <a:rPr lang="en-US" sz="2000" b="1" dirty="0">
                <a:latin typeface="Arial" panose="020B0604020202020204" pitchFamily="34" charset="0"/>
                <a:cs typeface="Arial" panose="020B0604020202020204" pitchFamily="34" charset="0"/>
              </a:rPr>
              <a:t>8 Pa. C. S. </a:t>
            </a:r>
            <a:r>
              <a:rPr lang="en-US" sz="2000" b="1" dirty="0">
                <a:effectLst/>
                <a:latin typeface="Arial" panose="020B0604020202020204" pitchFamily="34" charset="0"/>
                <a:cs typeface="Arial" panose="020B0604020202020204" pitchFamily="34" charset="0"/>
              </a:rPr>
              <a:t>§ 1401.  Power to make contracts.</a:t>
            </a:r>
            <a:endParaRPr lang="en-US" sz="2000" dirty="0">
              <a:effectLst/>
              <a:latin typeface="Arial" panose="020B0604020202020204" pitchFamily="34" charset="0"/>
              <a:cs typeface="Arial" panose="020B0604020202020204" pitchFamily="34" charset="0"/>
            </a:endParaRPr>
          </a:p>
          <a:p>
            <a:pPr indent="277063" algn="l"/>
            <a:r>
              <a:rPr lang="en-US" sz="2000" b="1" dirty="0">
                <a:effectLst/>
                <a:latin typeface="Arial" panose="020B0604020202020204" pitchFamily="34" charset="0"/>
                <a:cs typeface="Arial" panose="020B0604020202020204" pitchFamily="34" charset="0"/>
              </a:rPr>
              <a:t>(a)  Authority of borough.--</a:t>
            </a:r>
            <a:r>
              <a:rPr lang="en-US" sz="2000" dirty="0">
                <a:solidFill>
                  <a:schemeClr val="tx1"/>
                </a:solidFill>
                <a:effectLst/>
                <a:latin typeface="Arial" panose="020B0604020202020204" pitchFamily="34" charset="0"/>
                <a:cs typeface="Arial" panose="020B0604020202020204" pitchFamily="34" charset="0"/>
              </a:rPr>
              <a:t>Each borough may make contracts for lawful purposes and for the purposes of carrying into execution this part and laws of this Commonwealth</a:t>
            </a:r>
            <a:r>
              <a:rPr lang="en-US" sz="2000" dirty="0">
                <a:effectLst/>
                <a:latin typeface="Arial" panose="020B0604020202020204" pitchFamily="34" charset="0"/>
                <a:cs typeface="Arial" panose="020B0604020202020204" pitchFamily="34" charset="0"/>
              </a:rPr>
              <a:t>. </a:t>
            </a:r>
          </a:p>
          <a:p>
            <a:endParaRPr lang="en-US" dirty="0"/>
          </a:p>
        </p:txBody>
      </p:sp>
      <p:sp>
        <p:nvSpPr>
          <p:cNvPr id="2" name="Rectangle 1">
            <a:extLst>
              <a:ext uri="{FF2B5EF4-FFF2-40B4-BE49-F238E27FC236}">
                <a16:creationId xmlns:a16="http://schemas.microsoft.com/office/drawing/2014/main" id="{7D731F19-46A4-9DBE-65FA-11BF7B045607}"/>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83404-8A77-146E-753D-81E88F30B79D}"/>
              </a:ext>
            </a:extLst>
          </p:cNvPr>
          <p:cNvSpPr>
            <a:spLocks noGrp="1"/>
          </p:cNvSpPr>
          <p:nvPr>
            <p:ph type="title"/>
          </p:nvPr>
        </p:nvSpPr>
        <p:spPr>
          <a:xfrm>
            <a:off x="788110" y="850880"/>
            <a:ext cx="10615778" cy="553998"/>
          </a:xfrm>
        </p:spPr>
        <p:txBody>
          <a:bodyPr/>
          <a:lstStyle/>
          <a:p>
            <a:r>
              <a:rPr lang="en-US" sz="3600" dirty="0">
                <a:solidFill>
                  <a:schemeClr val="accent3">
                    <a:lumMod val="50000"/>
                  </a:schemeClr>
                </a:solidFill>
              </a:rPr>
              <a:t>PA’s Environmental Rights Amendment (ERA)   </a:t>
            </a:r>
          </a:p>
        </p:txBody>
      </p:sp>
      <p:sp>
        <p:nvSpPr>
          <p:cNvPr id="3" name="Text Placeholder 2">
            <a:extLst>
              <a:ext uri="{FF2B5EF4-FFF2-40B4-BE49-F238E27FC236}">
                <a16:creationId xmlns:a16="http://schemas.microsoft.com/office/drawing/2014/main" id="{EDC5FB69-5CDC-5C5E-08FD-07694C08712A}"/>
              </a:ext>
            </a:extLst>
          </p:cNvPr>
          <p:cNvSpPr>
            <a:spLocks noGrp="1"/>
          </p:cNvSpPr>
          <p:nvPr>
            <p:ph type="body" idx="1"/>
          </p:nvPr>
        </p:nvSpPr>
        <p:spPr>
          <a:xfrm>
            <a:off x="609600" y="1905000"/>
            <a:ext cx="10615778" cy="6211188"/>
          </a:xfrm>
        </p:spPr>
        <p:txBody>
          <a:bodyPr/>
          <a:lstStyle/>
          <a:p>
            <a:pPr marL="914400" lvl="1" indent="-457200">
              <a:spcBef>
                <a:spcPts val="10"/>
              </a:spcBef>
              <a:buFont typeface="Arial" panose="020B0604020202020204" pitchFamily="34" charset="0"/>
              <a:buChar char="•"/>
            </a:pPr>
            <a:r>
              <a:rPr lang="en-US" sz="2600" b="1" dirty="0">
                <a:effectLst/>
                <a:latin typeface="Arial" panose="020B0604020202020204" pitchFamily="34" charset="0"/>
                <a:ea typeface="Calibri" panose="020F0502020204030204" pitchFamily="34" charset="0"/>
                <a:cs typeface="Arial" panose="020B0604020202020204" pitchFamily="34" charset="0"/>
              </a:rPr>
              <a:t>Article</a:t>
            </a:r>
            <a:r>
              <a:rPr lang="en-US" sz="2600" b="1" spc="-50"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I,</a:t>
            </a:r>
            <a:r>
              <a:rPr lang="en-US" sz="2600" b="1" spc="-90"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a:t>
            </a:r>
            <a:r>
              <a:rPr lang="en-US" sz="2600" b="1" spc="-90"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27</a:t>
            </a:r>
            <a:r>
              <a:rPr lang="en-US" sz="2600" b="1" spc="-55"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of</a:t>
            </a:r>
            <a:r>
              <a:rPr lang="en-US" sz="2600" b="1" spc="-80"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the</a:t>
            </a:r>
            <a:r>
              <a:rPr lang="en-US" sz="2600" b="1" spc="-85"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Pennsylvania</a:t>
            </a:r>
            <a:r>
              <a:rPr lang="en-US" sz="2600" b="1" spc="45"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Constitution</a:t>
            </a:r>
            <a:r>
              <a:rPr lang="en-US" sz="2600" b="1" spc="-20" dirty="0">
                <a:effectLst/>
                <a:latin typeface="Arial" panose="020B0604020202020204" pitchFamily="34" charset="0"/>
                <a:ea typeface="Calibri" panose="020F0502020204030204" pitchFamily="34" charset="0"/>
                <a:cs typeface="Arial" panose="020B0604020202020204" pitchFamily="34" charset="0"/>
              </a:rPr>
              <a:t> </a:t>
            </a:r>
            <a:r>
              <a:rPr lang="en-US" sz="2600" b="1" spc="-10" dirty="0">
                <a:effectLst/>
                <a:latin typeface="Arial" panose="020B0604020202020204" pitchFamily="34" charset="0"/>
                <a:ea typeface="Calibri" panose="020F0502020204030204" pitchFamily="34" charset="0"/>
                <a:cs typeface="Arial" panose="020B0604020202020204" pitchFamily="34" charset="0"/>
              </a:rPr>
              <a:t>provides:</a:t>
            </a:r>
            <a:endParaRPr lang="en-US" sz="2600" b="1" dirty="0">
              <a:effectLst/>
              <a:latin typeface="Arial" panose="020B0604020202020204" pitchFamily="34" charset="0"/>
              <a:ea typeface="Calibri" panose="020F0502020204030204" pitchFamily="34" charset="0"/>
              <a:cs typeface="Arial" panose="020B0604020202020204" pitchFamily="34" charset="0"/>
            </a:endParaRPr>
          </a:p>
          <a:p>
            <a:pPr marL="685800" marR="0">
              <a:spcBef>
                <a:spcPts val="25"/>
              </a:spcBef>
              <a:spcAft>
                <a:spcPts val="0"/>
              </a:spcAft>
            </a:pPr>
            <a:endParaRPr lang="en-US" sz="800" dirty="0">
              <a:effectLst/>
              <a:latin typeface="Calibri" panose="020F0502020204030204" pitchFamily="34" charset="0"/>
              <a:ea typeface="Calibri" panose="020F0502020204030204" pitchFamily="34" charset="0"/>
            </a:endParaRPr>
          </a:p>
          <a:p>
            <a:pPr marL="457200" marR="0" algn="just">
              <a:lnSpc>
                <a:spcPct val="103000"/>
              </a:lnSpc>
              <a:spcBef>
                <a:spcPts val="0"/>
              </a:spcBef>
              <a:spcAft>
                <a:spcPts val="0"/>
              </a:spcAft>
            </a:pPr>
            <a:r>
              <a:rPr lang="en-US" sz="2800" i="1" dirty="0">
                <a:effectLst/>
                <a:latin typeface="Calibri" panose="020F0502020204030204" pitchFamily="34" charset="0"/>
                <a:ea typeface="Calibri" panose="020F0502020204030204" pitchFamily="34" charset="0"/>
                <a:cs typeface="Calibri" panose="020F0502020204030204" pitchFamily="34" charset="0"/>
              </a:rPr>
              <a:t>The people have a</a:t>
            </a:r>
            <a:r>
              <a:rPr lang="en-US" sz="2800" i="1" spc="-1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right to clean air, pure water, and to the preservation of</a:t>
            </a:r>
            <a:r>
              <a:rPr lang="en-US" sz="2800" i="1" spc="-2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the</a:t>
            </a:r>
            <a:r>
              <a:rPr lang="en-US" sz="2800" i="1" spc="-1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natural, scenic,</a:t>
            </a:r>
            <a:r>
              <a:rPr lang="en-US" sz="2800" i="1" spc="-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historic and</a:t>
            </a:r>
            <a:r>
              <a:rPr lang="en-US" sz="2800" i="1" spc="-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esthetic values of</a:t>
            </a:r>
            <a:r>
              <a:rPr lang="en-US" sz="2800" i="1" spc="-4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the environment.</a:t>
            </a:r>
            <a:r>
              <a:rPr lang="en-US" sz="2800" i="1" spc="-7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Pennsylvania’s</a:t>
            </a:r>
            <a:r>
              <a:rPr lang="en-US" sz="2800" i="1" spc="-9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public</a:t>
            </a:r>
            <a:r>
              <a:rPr lang="en-US" sz="2800" i="1" spc="-9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natural</a:t>
            </a:r>
            <a:r>
              <a:rPr lang="en-US" sz="2800" i="1" spc="-8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resources</a:t>
            </a:r>
            <a:r>
              <a:rPr lang="en-US" sz="2800" i="1" spc="-8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are</a:t>
            </a:r>
            <a:r>
              <a:rPr lang="en-US" sz="2800" i="1" spc="-9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the</a:t>
            </a:r>
            <a:r>
              <a:rPr lang="en-US" sz="2800" i="1" spc="-9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common property of all the people, including generations yet to come. As trustee of</a:t>
            </a:r>
            <a:r>
              <a:rPr lang="en-US" sz="2800" i="1" spc="-25"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these resources, the</a:t>
            </a:r>
            <a:r>
              <a:rPr lang="en-US" sz="2800" i="1" spc="-20" dirty="0">
                <a:effectLst/>
                <a:latin typeface="Calibri" panose="020F0502020204030204" pitchFamily="34" charset="0"/>
                <a:ea typeface="Calibri" panose="020F0502020204030204" pitchFamily="34" charset="0"/>
                <a:cs typeface="Calibri" panose="020F0502020204030204" pitchFamily="34" charset="0"/>
              </a:rPr>
              <a:t> </a:t>
            </a:r>
            <a:r>
              <a:rPr lang="en-US" sz="2800" i="1" dirty="0">
                <a:effectLst/>
                <a:latin typeface="Calibri" panose="020F0502020204030204" pitchFamily="34" charset="0"/>
                <a:ea typeface="Calibri" panose="020F0502020204030204" pitchFamily="34" charset="0"/>
                <a:cs typeface="Calibri" panose="020F0502020204030204" pitchFamily="34" charset="0"/>
              </a:rPr>
              <a:t>Commonwealth shall conserve and maintain them for the benefit of all the people.</a:t>
            </a:r>
            <a:endParaRPr lang="en-US" sz="2800" b="1" dirty="0">
              <a:latin typeface="Arial" panose="020B0604020202020204" pitchFamily="34" charset="0"/>
              <a:ea typeface="Calibri" panose="020F0502020204030204" pitchFamily="34" charset="0"/>
              <a:cs typeface="Arial" panose="020B0604020202020204" pitchFamily="34" charset="0"/>
            </a:endParaRPr>
          </a:p>
          <a:p>
            <a:pPr marL="457200" marR="0" algn="just">
              <a:lnSpc>
                <a:spcPct val="103000"/>
              </a:lnSpc>
              <a:spcBef>
                <a:spcPts val="0"/>
              </a:spcBef>
              <a:spcAft>
                <a:spcPts val="0"/>
              </a:spcAft>
            </a:pPr>
            <a:endParaRPr lang="en-US" sz="2800" b="1" i="1" dirty="0">
              <a:effectLst/>
              <a:latin typeface="Arial" panose="020B0604020202020204" pitchFamily="34" charset="0"/>
              <a:ea typeface="Calibri" panose="020F0502020204030204" pitchFamily="34" charset="0"/>
              <a:cs typeface="Arial" panose="020B0604020202020204" pitchFamily="34" charset="0"/>
            </a:endParaRPr>
          </a:p>
          <a:p>
            <a:pPr marL="914400" marR="0" indent="-457200" algn="just">
              <a:lnSpc>
                <a:spcPct val="103000"/>
              </a:lnSpc>
              <a:spcBef>
                <a:spcPts val="0"/>
              </a:spcBef>
              <a:spcAft>
                <a:spcPts val="0"/>
              </a:spcAft>
              <a:buFont typeface="Arial" panose="020B0604020202020204" pitchFamily="34" charset="0"/>
              <a:buChar char="•"/>
            </a:pPr>
            <a:r>
              <a:rPr lang="en-US" sz="2600" b="1" dirty="0">
                <a:latin typeface="Arial" panose="020B0604020202020204" pitchFamily="34" charset="0"/>
                <a:cs typeface="Arial" panose="020B0604020202020204" pitchFamily="34" charset="0"/>
              </a:rPr>
              <a:t>Only 6 states have something equivalent</a:t>
            </a:r>
          </a:p>
          <a:p>
            <a:pPr marL="457200" marR="0" algn="just">
              <a:lnSpc>
                <a:spcPct val="103000"/>
              </a:lnSpc>
              <a:spcBef>
                <a:spcPts val="0"/>
              </a:spcBef>
              <a:spcAft>
                <a:spcPts val="0"/>
              </a:spcAft>
            </a:pPr>
            <a:endParaRPr lang="en-US" sz="2800" b="1" dirty="0">
              <a:latin typeface="Arial" panose="020B0604020202020204" pitchFamily="34" charset="0"/>
              <a:cs typeface="Arial" panose="020B0604020202020204" pitchFamily="34" charset="0"/>
            </a:endParaRPr>
          </a:p>
          <a:p>
            <a:pPr marL="914400" marR="0" indent="-457200" algn="just">
              <a:lnSpc>
                <a:spcPct val="103000"/>
              </a:lnSpc>
              <a:spcBef>
                <a:spcPts val="0"/>
              </a:spcBef>
              <a:spcAft>
                <a:spcPts val="0"/>
              </a:spcAft>
              <a:buFont typeface="Arial" panose="020B0604020202020204" pitchFamily="34" charset="0"/>
              <a:buChar char="•"/>
            </a:pPr>
            <a:endParaRPr lang="en-US" sz="2800" b="1" dirty="0">
              <a:latin typeface="Arial" panose="020B0604020202020204" pitchFamily="34" charset="0"/>
              <a:cs typeface="Arial" panose="020B0604020202020204" pitchFamily="34" charset="0"/>
            </a:endParaRPr>
          </a:p>
          <a:p>
            <a:pPr marL="914400" marR="0" indent="-457200" algn="just">
              <a:lnSpc>
                <a:spcPct val="103000"/>
              </a:lnSpc>
              <a:spcBef>
                <a:spcPts val="0"/>
              </a:spcBef>
              <a:spcAft>
                <a:spcPts val="0"/>
              </a:spcAft>
              <a:buFont typeface="Arial" panose="020B0604020202020204" pitchFamily="34" charset="0"/>
              <a:buChar char="•"/>
            </a:pPr>
            <a:endParaRPr lang="en-US" sz="2800" b="1" dirty="0">
              <a:latin typeface="Arial" panose="020B0604020202020204" pitchFamily="34" charset="0"/>
              <a:cs typeface="Arial" panose="020B0604020202020204" pitchFamily="34" charset="0"/>
            </a:endParaRPr>
          </a:p>
          <a:p>
            <a:pPr marL="457200" marR="0" algn="just">
              <a:lnSpc>
                <a:spcPct val="103000"/>
              </a:lnSpc>
              <a:spcBef>
                <a:spcPts val="0"/>
              </a:spcBef>
              <a:spcAft>
                <a:spcPts val="0"/>
              </a:spcAft>
            </a:pPr>
            <a:endParaRPr lang="en-US" sz="1200" dirty="0">
              <a:effectLst/>
              <a:latin typeface="Calibri" panose="020F0502020204030204" pitchFamily="34" charset="0"/>
              <a:ea typeface="Calibri" panose="020F0502020204030204" pitchFamily="34" charset="0"/>
            </a:endParaRPr>
          </a:p>
          <a:p>
            <a:pPr lvl="1"/>
            <a:endParaRPr lang="en-US" i="1" dirty="0">
              <a:solidFill>
                <a:schemeClr val="tx2"/>
              </a:solidFill>
              <a:latin typeface="Calibri" panose="020F0502020204030204" pitchFamily="34" charset="0"/>
              <a:cs typeface="Times New Roman" panose="02020603050405020304" pitchFamily="18" charset="0"/>
            </a:endParaRPr>
          </a:p>
          <a:p>
            <a:pPr lvl="1"/>
            <a:endParaRPr lang="en-US" sz="2000" dirty="0">
              <a:solidFill>
                <a:schemeClr val="tx1"/>
              </a:solidFill>
              <a:latin typeface="Arial"/>
              <a:cs typeface="Arial"/>
            </a:endParaRPr>
          </a:p>
        </p:txBody>
      </p:sp>
      <p:sp>
        <p:nvSpPr>
          <p:cNvPr id="5" name="Rectangle 4">
            <a:extLst>
              <a:ext uri="{FF2B5EF4-FFF2-40B4-BE49-F238E27FC236}">
                <a16:creationId xmlns:a16="http://schemas.microsoft.com/office/drawing/2014/main" id="{18C4B04A-2C56-1695-B8B4-6767ACE31210}"/>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4638807"/>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FE4D8-3A73-3D3A-72C0-F9F97F1C157E}"/>
              </a:ext>
            </a:extLst>
          </p:cNvPr>
          <p:cNvSpPr>
            <a:spLocks noGrp="1"/>
          </p:cNvSpPr>
          <p:nvPr>
            <p:ph type="title"/>
          </p:nvPr>
        </p:nvSpPr>
        <p:spPr>
          <a:xfrm>
            <a:off x="1371600" y="631012"/>
            <a:ext cx="9845242" cy="553998"/>
          </a:xfrm>
        </p:spPr>
        <p:txBody>
          <a:bodyPr/>
          <a:lstStyle/>
          <a:p>
            <a:r>
              <a:rPr lang="en-US" sz="3600" dirty="0">
                <a:solidFill>
                  <a:schemeClr val="accent3">
                    <a:lumMod val="50000"/>
                  </a:schemeClr>
                </a:solidFill>
              </a:rPr>
              <a:t>Responsibilities under the ERA</a:t>
            </a:r>
            <a:endParaRPr lang="en-US" sz="3600" dirty="0"/>
          </a:p>
        </p:txBody>
      </p:sp>
      <p:sp>
        <p:nvSpPr>
          <p:cNvPr id="6" name="Text Placeholder 5">
            <a:extLst>
              <a:ext uri="{FF2B5EF4-FFF2-40B4-BE49-F238E27FC236}">
                <a16:creationId xmlns:a16="http://schemas.microsoft.com/office/drawing/2014/main" id="{879FCB89-0070-4CEB-0CC0-D4449D38781D}"/>
              </a:ext>
            </a:extLst>
          </p:cNvPr>
          <p:cNvSpPr txBox="1">
            <a:spLocks noGrp="1"/>
          </p:cNvSpPr>
          <p:nvPr>
            <p:ph type="body" idx="1"/>
          </p:nvPr>
        </p:nvSpPr>
        <p:spPr>
          <a:xfrm>
            <a:off x="1629282" y="1550670"/>
            <a:ext cx="8962518" cy="4262705"/>
          </a:xfrm>
          <a:prstGeom prst="rect">
            <a:avLst/>
          </a:prstGeom>
          <a:noFill/>
        </p:spPr>
        <p:txBody>
          <a:bodyPr wrap="square">
            <a:spAutoFit/>
          </a:bodyPr>
          <a:lstStyle/>
          <a:p>
            <a:pPr marL="342900" indent="-342900">
              <a:buFont typeface="Arial" panose="020B0604020202020204" pitchFamily="34" charset="0"/>
              <a:buChar char="•"/>
            </a:pPr>
            <a:r>
              <a:rPr lang="en-US" sz="2400" b="1" dirty="0"/>
              <a:t>PA Supreme Court has held that </a:t>
            </a:r>
            <a:r>
              <a:rPr lang="en-US" sz="2400" b="1" dirty="0">
                <a:effectLst/>
                <a:latin typeface="Arial" panose="020B0604020202020204" pitchFamily="34" charset="0"/>
                <a:ea typeface="Calibri" panose="020F0502020204030204" pitchFamily="34" charset="0"/>
                <a:cs typeface="Arial" panose="020B0604020202020204" pitchFamily="34" charset="0"/>
              </a:rPr>
              <a:t>municipalities such as Boroughs bear the same responsibility as the Commonwealth itself to serve as a trustee for their citizens to preserve clean air and clean water and natural values in the Commonwealth</a:t>
            </a:r>
            <a:r>
              <a:rPr lang="en-US" sz="2400" b="1" dirty="0">
                <a:effectLst/>
                <a:latin typeface="Arial" panose="020B0604020202020204" pitchFamily="34" charset="0"/>
                <a:cs typeface="Arial" panose="020B0604020202020204" pitchFamily="34" charset="0"/>
              </a:rPr>
              <a:t> </a:t>
            </a:r>
          </a:p>
          <a:p>
            <a:pPr lvl="1"/>
            <a:endParaRPr lang="en-US" sz="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9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Robinson Twp. v. Commonwealth, 83 A.3d 901, 969 (Pa. 2013) </a:t>
            </a:r>
          </a:p>
          <a:p>
            <a:endParaRPr lang="en-US" sz="1200" dirty="0">
              <a:effectLst/>
            </a:endParaRPr>
          </a:p>
          <a:p>
            <a:pPr marL="342900" indent="-342900">
              <a:buFont typeface="Arial" panose="020B0604020202020204" pitchFamily="34" charset="0"/>
              <a:buChar char="•"/>
            </a:pPr>
            <a:r>
              <a:rPr lang="en-US" sz="2400" b="1" dirty="0">
                <a:effectLst/>
                <a:latin typeface="Arial" panose="020B0604020202020204" pitchFamily="34" charset="0"/>
                <a:ea typeface="Calibri" panose="020F0502020204030204" pitchFamily="34" charset="0"/>
                <a:cs typeface="Arial" panose="020B0604020202020204" pitchFamily="34" charset="0"/>
              </a:rPr>
              <a:t>Commonwealth Court has held that the Commission is also a trustee and must consider the Environmental Rights Amendment as an independent source of authority</a:t>
            </a:r>
            <a:r>
              <a:rPr lang="en-US" sz="2400" dirty="0">
                <a:effectLst/>
                <a:latin typeface="Arial" panose="020B0604020202020204" pitchFamily="34" charset="0"/>
                <a:ea typeface="Calibri" panose="020F0502020204030204" pitchFamily="34" charset="0"/>
                <a:cs typeface="Arial" panose="020B0604020202020204" pitchFamily="34" charset="0"/>
              </a:rPr>
              <a:t> </a:t>
            </a:r>
          </a:p>
          <a:p>
            <a:pPr lvl="1"/>
            <a:endParaRPr lang="en-US" sz="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9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Marple Township v. Pub. </a:t>
            </a:r>
            <a:r>
              <a:rPr lang="en-US" sz="1900" i="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Ulil</a:t>
            </a:r>
            <a:r>
              <a:rPr lang="en-US" sz="19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Comm’n., No. 319 C.D. 2022 (Commonwealth Court, Unreported Opinion, March 9, 2023).</a:t>
            </a:r>
            <a:r>
              <a:rPr lang="en-US" sz="1900" i="1" dirty="0">
                <a:solidFill>
                  <a:schemeClr val="tx1"/>
                </a:solidFill>
                <a:effectLst/>
              </a:rPr>
              <a:t> </a:t>
            </a:r>
            <a:endParaRPr lang="en-US" sz="1900" i="1" dirty="0">
              <a:solidFill>
                <a:schemeClr val="tx1"/>
              </a:solidFill>
              <a:effectLst/>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8F4B3FE7-EBEA-9A41-984E-5AE4630A4F21}"/>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58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3" y="1447800"/>
            <a:ext cx="10913873" cy="6045245"/>
          </a:xfrm>
          <a:prstGeom prst="rect">
            <a:avLst/>
          </a:prstGeom>
        </p:spPr>
        <p:txBody>
          <a:bodyPr vert="horz" wrap="square" lIns="0" tIns="12700" rIns="0" bIns="0" rtlCol="0">
            <a:spAutoFit/>
          </a:bodyPr>
          <a:lstStyle/>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EGSs will not violate their Pennsylvania licensing requirements by participating in an opt-out program led by Boroughs that preserves existing and future customer choice, enhances competition, and provides additional customer protection.</a:t>
            </a:r>
          </a:p>
          <a:p>
            <a:pPr algn="l"/>
            <a:endParaRPr lang="en-US" sz="24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To support customers’ prior choices, utilities need to provide boroughs with information as to who has chosen a competitive supplier, and who has elected a utility-administered tariff including the Customer Assistance Program, net-metering program, or time-of-use program. Boroughs supplying residents need not be licensed EGSs</a:t>
            </a:r>
          </a:p>
          <a:p>
            <a:pPr algn="l"/>
            <a:endParaRPr lang="en-US" sz="24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An administrator assisting a Borough CCA program need not be a licensed EGS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venir Next LT Pro" panose="020B0504020202020204" pitchFamily="34" charset="0"/>
            </a:endParaRPr>
          </a:p>
          <a:p>
            <a:r>
              <a:rPr lang="en-US" sz="2000" dirty="0">
                <a:latin typeface="Avenir Next LT Pro" panose="020B0504020202020204" pitchFamily="34" charset="0"/>
              </a:rPr>
              <a:t> </a:t>
            </a: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17" name="object 17"/>
          <p:cNvSpPr txBox="1"/>
          <p:nvPr/>
        </p:nvSpPr>
        <p:spPr>
          <a:xfrm>
            <a:off x="5288026" y="2751785"/>
            <a:ext cx="85090" cy="300355"/>
          </a:xfrm>
          <a:prstGeom prst="rect">
            <a:avLst/>
          </a:prstGeom>
        </p:spPr>
        <p:txBody>
          <a:bodyPr vert="horz" wrap="square" lIns="0" tIns="12700" rIns="0" bIns="0" rtlCol="0">
            <a:spAutoFit/>
          </a:bodyPr>
          <a:lstStyle/>
          <a:p>
            <a:pPr marL="12700">
              <a:lnSpc>
                <a:spcPct val="100000"/>
              </a:lnSpc>
              <a:spcBef>
                <a:spcPts val="100"/>
              </a:spcBef>
            </a:pPr>
            <a:r>
              <a:rPr sz="1800" spc="-35" dirty="0">
                <a:latin typeface="Arial"/>
                <a:cs typeface="Arial"/>
              </a:rPr>
              <a:t>.</a:t>
            </a:r>
            <a:endParaRPr sz="1800" dirty="0">
              <a:latin typeface="Arial"/>
              <a:cs typeface="Arial"/>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latin typeface="Arial"/>
                <a:cs typeface="Arial"/>
              </a:rPr>
              <a:t>Seeking Commission Confirmation</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3115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732E-26C6-8460-CA71-98A38DD9C0D7}"/>
              </a:ext>
            </a:extLst>
          </p:cNvPr>
          <p:cNvSpPr>
            <a:spLocks noGrp="1"/>
          </p:cNvSpPr>
          <p:nvPr>
            <p:ph type="title"/>
          </p:nvPr>
        </p:nvSpPr>
        <p:spPr>
          <a:xfrm>
            <a:off x="1371600" y="457200"/>
            <a:ext cx="9982200" cy="677108"/>
          </a:xfrm>
        </p:spPr>
        <p:txBody>
          <a:bodyPr/>
          <a:lstStyle/>
          <a:p>
            <a:r>
              <a:rPr lang="en-US" sz="4400" dirty="0">
                <a:solidFill>
                  <a:schemeClr val="accent3">
                    <a:lumMod val="50000"/>
                  </a:schemeClr>
                </a:solidFill>
              </a:rPr>
              <a:t>CCA for PA Outreach</a:t>
            </a:r>
          </a:p>
        </p:txBody>
      </p:sp>
      <p:sp>
        <p:nvSpPr>
          <p:cNvPr id="3" name="Text Placeholder 2">
            <a:extLst>
              <a:ext uri="{FF2B5EF4-FFF2-40B4-BE49-F238E27FC236}">
                <a16:creationId xmlns:a16="http://schemas.microsoft.com/office/drawing/2014/main" id="{65B36C6A-4BA9-F1A5-96AD-C81E49015AC9}"/>
              </a:ext>
            </a:extLst>
          </p:cNvPr>
          <p:cNvSpPr>
            <a:spLocks noGrp="1"/>
          </p:cNvSpPr>
          <p:nvPr>
            <p:ph type="body" idx="1"/>
          </p:nvPr>
        </p:nvSpPr>
        <p:spPr>
          <a:xfrm>
            <a:off x="982878" y="1219200"/>
            <a:ext cx="10523321" cy="5570756"/>
          </a:xfrm>
        </p:spPr>
        <p:txBody>
          <a:bodyPr/>
          <a:lstStyle/>
          <a:p>
            <a:r>
              <a:rPr lang="en-US" sz="2400" b="1" dirty="0"/>
              <a:t>     </a:t>
            </a:r>
            <a:r>
              <a:rPr lang="en-US" sz="2200" b="1" dirty="0"/>
              <a:t>Utilities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Wants to make transition as smooth as possible</a:t>
            </a:r>
          </a:p>
          <a:p>
            <a:pPr lvl="1"/>
            <a:endParaRPr lang="en-US" sz="2000" dirty="0">
              <a:latin typeface="Arial" panose="020B0604020202020204" pitchFamily="34" charset="0"/>
              <a:cs typeface="Arial" panose="020B0604020202020204" pitchFamily="34" charset="0"/>
            </a:endParaRPr>
          </a:p>
          <a:p>
            <a:pPr lvl="1"/>
            <a:r>
              <a:rPr lang="en-US" sz="2200" b="1" dirty="0">
                <a:effectLst/>
                <a:latin typeface="Arial" panose="020B0604020202020204" pitchFamily="34" charset="0"/>
                <a:ea typeface="Calibri" panose="020F0502020204030204" pitchFamily="34" charset="0"/>
                <a:cs typeface="Arial" panose="020B0604020202020204" pitchFamily="34" charset="0"/>
              </a:rPr>
              <a:t>Office of Consumer Advocate</a:t>
            </a:r>
          </a:p>
          <a:p>
            <a:pPr marL="800100" lvl="1" indent="-3429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Consumer protection, Benefits for LMI, and relationship to default supply</a:t>
            </a:r>
          </a:p>
          <a:p>
            <a:pPr lvl="1"/>
            <a:endParaRPr lang="en-US" sz="2000" b="1" dirty="0">
              <a:latin typeface="Arial" panose="020B0604020202020204" pitchFamily="34" charset="0"/>
              <a:ea typeface="Calibri" panose="020F0502020204030204" pitchFamily="34" charset="0"/>
              <a:cs typeface="Arial" panose="020B0604020202020204" pitchFamily="34" charset="0"/>
            </a:endParaRPr>
          </a:p>
          <a:p>
            <a:pPr lvl="1"/>
            <a:r>
              <a:rPr lang="en-US" sz="2200" b="1" dirty="0">
                <a:latin typeface="Arial" panose="020B0604020202020204" pitchFamily="34" charset="0"/>
                <a:ea typeface="Calibri" panose="020F0502020204030204" pitchFamily="34" charset="0"/>
                <a:cs typeface="Arial" panose="020B0604020202020204" pitchFamily="34" charset="0"/>
              </a:rPr>
              <a:t>Delaware Valley Regional Planning Commission </a:t>
            </a:r>
            <a:endParaRPr lang="en-US" sz="22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800100" lvl="1" indent="-3429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See Intersection with county procurement effort &amp; with other DVRPC initiatives</a:t>
            </a:r>
          </a:p>
          <a:p>
            <a:pPr lvl="1"/>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2400" b="1" dirty="0">
                <a:latin typeface="Arial" panose="020B0604020202020204" pitchFamily="34" charset="0"/>
                <a:ea typeface="Calibri" panose="020F0502020204030204" pitchFamily="34" charset="0"/>
                <a:cs typeface="Arial" panose="020B0604020202020204" pitchFamily="34" charset="0"/>
              </a:rPr>
              <a:t>     </a:t>
            </a:r>
            <a:r>
              <a:rPr lang="en-US" sz="2200" b="1" dirty="0">
                <a:latin typeface="Arial" panose="020B0604020202020204" pitchFamily="34" charset="0"/>
                <a:ea typeface="Calibri" panose="020F0502020204030204" pitchFamily="34" charset="0"/>
                <a:cs typeface="Arial" panose="020B0604020202020204" pitchFamily="34" charset="0"/>
              </a:rPr>
              <a:t>Pennsylvania Department of Environmental Protection (DEP)</a:t>
            </a:r>
          </a:p>
          <a:p>
            <a:pPr marL="800100" lvl="1" indent="-342900">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Pennsylvania Energy Development Authority application for ‘Solar for All’ funds application cites CCA as a valuable deployment mechanism</a:t>
            </a:r>
          </a:p>
          <a:p>
            <a:pPr lvl="1"/>
            <a:endParaRPr lang="en-US" sz="2000" dirty="0">
              <a:latin typeface="Arial" panose="020B0604020202020204" pitchFamily="34" charset="0"/>
              <a:ea typeface="Calibri" panose="020F0502020204030204" pitchFamily="34" charset="0"/>
              <a:cs typeface="Arial" panose="020B0604020202020204" pitchFamily="34" charset="0"/>
            </a:endParaRPr>
          </a:p>
          <a:p>
            <a:r>
              <a:rPr lang="en-US" sz="2400" b="1" dirty="0">
                <a:latin typeface="Arial" panose="020B0604020202020204" pitchFamily="34" charset="0"/>
                <a:ea typeface="Calibri" panose="020F0502020204030204" pitchFamily="34" charset="0"/>
                <a:cs typeface="Arial" panose="020B0604020202020204" pitchFamily="34" charset="0"/>
              </a:rPr>
              <a:t>     </a:t>
            </a:r>
            <a:r>
              <a:rPr lang="en-US" sz="2200" b="1" dirty="0">
                <a:latin typeface="Arial" panose="020B0604020202020204" pitchFamily="34" charset="0"/>
                <a:ea typeface="Calibri" panose="020F0502020204030204" pitchFamily="34" charset="0"/>
                <a:cs typeface="Arial" panose="020B0604020202020204" pitchFamily="34" charset="0"/>
              </a:rPr>
              <a:t>Governors Office</a:t>
            </a:r>
          </a:p>
          <a:p>
            <a:pPr marL="800100" lvl="1" indent="-342900">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Following closely and actively furnishing advice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2400" b="1" dirty="0"/>
              <a:t> </a:t>
            </a:r>
            <a:endParaRPr lang="en-US" dirty="0">
              <a:solidFill>
                <a:srgbClr val="FF0000"/>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endParaRPr lang="en-US" sz="2200" dirty="0"/>
          </a:p>
        </p:txBody>
      </p:sp>
      <p:sp>
        <p:nvSpPr>
          <p:cNvPr id="5" name="Rectangle 4">
            <a:extLst>
              <a:ext uri="{FF2B5EF4-FFF2-40B4-BE49-F238E27FC236}">
                <a16:creationId xmlns:a16="http://schemas.microsoft.com/office/drawing/2014/main" id="{BB122B52-E7A3-55DC-1237-1FD189BC1617}"/>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2839167"/>
      </p:ext>
    </p:extLst>
  </p:cSld>
  <p:clrMapOvr>
    <a:masterClrMapping/>
  </p:clrMapOvr>
  <p:extLst>
    <p:ext uri="{6950BFC3-D8DA-4A85-94F7-54DA5524770B}">
      <p188:commentRel xmlns:p188="http://schemas.microsoft.com/office/powerpoint/2018/8/main" r:id="rId2"/>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E6DDB-BFAC-8CA2-1860-B1F875AC7BD3}"/>
              </a:ext>
            </a:extLst>
          </p:cNvPr>
          <p:cNvSpPr>
            <a:spLocks noGrp="1"/>
          </p:cNvSpPr>
          <p:nvPr>
            <p:ph type="title"/>
          </p:nvPr>
        </p:nvSpPr>
        <p:spPr>
          <a:xfrm>
            <a:off x="457200" y="631012"/>
            <a:ext cx="11201400" cy="1231106"/>
          </a:xfrm>
        </p:spPr>
        <p:txBody>
          <a:bodyPr/>
          <a:lstStyle/>
          <a:p>
            <a:pPr algn="ctr"/>
            <a:r>
              <a:rPr lang="en-US" sz="4000" dirty="0">
                <a:solidFill>
                  <a:schemeClr val="accent3">
                    <a:lumMod val="50000"/>
                  </a:schemeClr>
                </a:solidFill>
              </a:rPr>
              <a:t>Electric Choice Record, to-date: </a:t>
            </a:r>
            <a:br>
              <a:rPr lang="en-US" sz="4000" dirty="0">
                <a:solidFill>
                  <a:schemeClr val="accent3">
                    <a:lumMod val="50000"/>
                  </a:schemeClr>
                </a:solidFill>
              </a:rPr>
            </a:br>
            <a:r>
              <a:rPr lang="en-US" sz="4000" dirty="0">
                <a:solidFill>
                  <a:schemeClr val="accent3">
                    <a:lumMod val="50000"/>
                  </a:schemeClr>
                </a:solidFill>
              </a:rPr>
              <a:t>Number of PA customers served by an EGS</a:t>
            </a:r>
          </a:p>
        </p:txBody>
      </p:sp>
      <p:sp>
        <p:nvSpPr>
          <p:cNvPr id="3" name="Text Placeholder 2">
            <a:extLst>
              <a:ext uri="{FF2B5EF4-FFF2-40B4-BE49-F238E27FC236}">
                <a16:creationId xmlns:a16="http://schemas.microsoft.com/office/drawing/2014/main" id="{0BF6E337-F50A-186C-D972-56BB30145343}"/>
              </a:ext>
            </a:extLst>
          </p:cNvPr>
          <p:cNvSpPr>
            <a:spLocks noGrp="1"/>
          </p:cNvSpPr>
          <p:nvPr>
            <p:ph type="body" idx="1"/>
          </p:nvPr>
        </p:nvSpPr>
        <p:spPr>
          <a:xfrm>
            <a:off x="990600" y="5415914"/>
            <a:ext cx="10515600" cy="984885"/>
          </a:xfrm>
        </p:spPr>
        <p:txBody>
          <a:bodyPr/>
          <a:lstStyle/>
          <a:p>
            <a:r>
              <a:rPr lang="en-US" dirty="0"/>
              <a:t>Electric Choice, as originally designed, works well for large customers and for those who can join together with other similar customers, e.g. large commercials; but it is not working well for residential and small commercial customers.</a:t>
            </a:r>
          </a:p>
        </p:txBody>
      </p:sp>
      <p:graphicFrame>
        <p:nvGraphicFramePr>
          <p:cNvPr id="6" name="Table 5">
            <a:extLst>
              <a:ext uri="{FF2B5EF4-FFF2-40B4-BE49-F238E27FC236}">
                <a16:creationId xmlns:a16="http://schemas.microsoft.com/office/drawing/2014/main" id="{2C39D8FA-DCD2-5616-D78E-EBB6D82DC2B3}"/>
              </a:ext>
            </a:extLst>
          </p:cNvPr>
          <p:cNvGraphicFramePr>
            <a:graphicFrameLocks noGrp="1"/>
          </p:cNvGraphicFramePr>
          <p:nvPr>
            <p:extLst>
              <p:ext uri="{D42A27DB-BD31-4B8C-83A1-F6EECF244321}">
                <p14:modId xmlns:p14="http://schemas.microsoft.com/office/powerpoint/2010/main" val="780148463"/>
              </p:ext>
            </p:extLst>
          </p:nvPr>
        </p:nvGraphicFramePr>
        <p:xfrm>
          <a:off x="990600" y="2209800"/>
          <a:ext cx="9982199" cy="2388798"/>
        </p:xfrm>
        <a:graphic>
          <a:graphicData uri="http://schemas.openxmlformats.org/drawingml/2006/table">
            <a:tbl>
              <a:tblPr>
                <a:tableStyleId>{5C22544A-7EE6-4342-B048-85BDC9FD1C3A}</a:tableStyleId>
              </a:tblPr>
              <a:tblGrid>
                <a:gridCol w="1929519">
                  <a:extLst>
                    <a:ext uri="{9D8B030D-6E8A-4147-A177-3AD203B41FA5}">
                      <a16:colId xmlns:a16="http://schemas.microsoft.com/office/drawing/2014/main" val="1648224001"/>
                    </a:ext>
                  </a:extLst>
                </a:gridCol>
                <a:gridCol w="2109081">
                  <a:extLst>
                    <a:ext uri="{9D8B030D-6E8A-4147-A177-3AD203B41FA5}">
                      <a16:colId xmlns:a16="http://schemas.microsoft.com/office/drawing/2014/main" val="3544698443"/>
                    </a:ext>
                  </a:extLst>
                </a:gridCol>
                <a:gridCol w="1917259">
                  <a:extLst>
                    <a:ext uri="{9D8B030D-6E8A-4147-A177-3AD203B41FA5}">
                      <a16:colId xmlns:a16="http://schemas.microsoft.com/office/drawing/2014/main" val="631167710"/>
                    </a:ext>
                  </a:extLst>
                </a:gridCol>
                <a:gridCol w="2013170">
                  <a:extLst>
                    <a:ext uri="{9D8B030D-6E8A-4147-A177-3AD203B41FA5}">
                      <a16:colId xmlns:a16="http://schemas.microsoft.com/office/drawing/2014/main" val="2784053350"/>
                    </a:ext>
                  </a:extLst>
                </a:gridCol>
                <a:gridCol w="2013170">
                  <a:extLst>
                    <a:ext uri="{9D8B030D-6E8A-4147-A177-3AD203B41FA5}">
                      <a16:colId xmlns:a16="http://schemas.microsoft.com/office/drawing/2014/main" val="188526295"/>
                    </a:ext>
                  </a:extLst>
                </a:gridCol>
              </a:tblGrid>
              <a:tr h="609600">
                <a:tc>
                  <a:txBody>
                    <a:bodyPr/>
                    <a:lstStyle/>
                    <a:p>
                      <a:r>
                        <a:rPr lang="en-US" sz="2000" b="1" u="sng" dirty="0">
                          <a:solidFill>
                            <a:schemeClr val="tx1"/>
                          </a:solidFill>
                        </a:rPr>
                        <a:t>  Date</a:t>
                      </a:r>
                    </a:p>
                  </a:txBody>
                  <a:tcPr>
                    <a:solidFill>
                      <a:schemeClr val="tx2">
                        <a:lumMod val="20000"/>
                        <a:lumOff val="80000"/>
                      </a:schemeClr>
                    </a:solidFill>
                  </a:tcPr>
                </a:tc>
                <a:tc>
                  <a:txBody>
                    <a:bodyPr/>
                    <a:lstStyle/>
                    <a:p>
                      <a:r>
                        <a:rPr lang="en-US" sz="2000" b="1" u="sng" dirty="0">
                          <a:solidFill>
                            <a:schemeClr val="tx1"/>
                          </a:solidFill>
                        </a:rPr>
                        <a:t>Residential</a:t>
                      </a:r>
                    </a:p>
                  </a:txBody>
                  <a:tcPr>
                    <a:solidFill>
                      <a:schemeClr val="tx2">
                        <a:lumMod val="20000"/>
                        <a:lumOff val="80000"/>
                      </a:schemeClr>
                    </a:solidFill>
                  </a:tcPr>
                </a:tc>
                <a:tc>
                  <a:txBody>
                    <a:bodyPr/>
                    <a:lstStyle/>
                    <a:p>
                      <a:r>
                        <a:rPr lang="en-US" sz="2000" b="1" u="sng" dirty="0">
                          <a:solidFill>
                            <a:schemeClr val="tx1"/>
                          </a:solidFill>
                        </a:rPr>
                        <a:t>Commercial</a:t>
                      </a:r>
                    </a:p>
                  </a:txBody>
                  <a:tcPr>
                    <a:solidFill>
                      <a:schemeClr val="tx2">
                        <a:lumMod val="20000"/>
                        <a:lumOff val="80000"/>
                      </a:schemeClr>
                    </a:solidFill>
                  </a:tcPr>
                </a:tc>
                <a:tc>
                  <a:txBody>
                    <a:bodyPr/>
                    <a:lstStyle/>
                    <a:p>
                      <a:r>
                        <a:rPr lang="en-US" sz="2000" b="1" u="sng" dirty="0">
                          <a:solidFill>
                            <a:schemeClr val="tx1"/>
                          </a:solidFill>
                        </a:rPr>
                        <a:t>Industrial</a:t>
                      </a:r>
                    </a:p>
                  </a:txBody>
                  <a:tcPr>
                    <a:solidFill>
                      <a:schemeClr val="tx2">
                        <a:lumMod val="20000"/>
                        <a:lumOff val="80000"/>
                      </a:schemeClr>
                    </a:solidFill>
                  </a:tcPr>
                </a:tc>
                <a:tc>
                  <a:txBody>
                    <a:bodyPr/>
                    <a:lstStyle/>
                    <a:p>
                      <a:r>
                        <a:rPr lang="en-US" sz="2000" b="1" u="sng" dirty="0">
                          <a:solidFill>
                            <a:schemeClr val="tx1"/>
                          </a:solidFill>
                        </a:rPr>
                        <a:t>     Total</a:t>
                      </a:r>
                    </a:p>
                  </a:txBody>
                  <a:tcPr>
                    <a:solidFill>
                      <a:schemeClr val="tx2">
                        <a:lumMod val="20000"/>
                        <a:lumOff val="80000"/>
                      </a:schemeClr>
                    </a:solidFill>
                  </a:tcPr>
                </a:tc>
                <a:extLst>
                  <a:ext uri="{0D108BD9-81ED-4DB2-BD59-A6C34878D82A}">
                    <a16:rowId xmlns:a16="http://schemas.microsoft.com/office/drawing/2014/main" val="868608526"/>
                  </a:ext>
                </a:extLst>
              </a:tr>
              <a:tr h="545621">
                <a:tc>
                  <a:txBody>
                    <a:bodyPr/>
                    <a:lstStyle/>
                    <a:p>
                      <a:r>
                        <a:rPr lang="en-US" dirty="0"/>
                        <a:t>January 1, 2016</a:t>
                      </a:r>
                    </a:p>
                  </a:txBody>
                  <a:tcPr>
                    <a:solidFill>
                      <a:schemeClr val="tx2">
                        <a:lumMod val="20000"/>
                        <a:lumOff val="80000"/>
                      </a:schemeClr>
                    </a:solidFill>
                  </a:tcPr>
                </a:tc>
                <a:tc>
                  <a:txBody>
                    <a:bodyPr/>
                    <a:lstStyle/>
                    <a:p>
                      <a:r>
                        <a:rPr lang="en-US" dirty="0"/>
                        <a:t>     1,713,081</a:t>
                      </a:r>
                    </a:p>
                  </a:txBody>
                  <a:tcPr>
                    <a:solidFill>
                      <a:schemeClr val="tx2">
                        <a:lumMod val="20000"/>
                        <a:lumOff val="80000"/>
                      </a:schemeClr>
                    </a:solidFill>
                  </a:tcPr>
                </a:tc>
                <a:tc>
                  <a:txBody>
                    <a:bodyPr/>
                    <a:lstStyle/>
                    <a:p>
                      <a:r>
                        <a:rPr lang="en-US" dirty="0"/>
                        <a:t>     315,371</a:t>
                      </a:r>
                    </a:p>
                  </a:txBody>
                  <a:tcPr>
                    <a:solidFill>
                      <a:schemeClr val="tx2">
                        <a:lumMod val="20000"/>
                        <a:lumOff val="80000"/>
                      </a:schemeClr>
                    </a:solidFill>
                  </a:tcPr>
                </a:tc>
                <a:tc>
                  <a:txBody>
                    <a:bodyPr/>
                    <a:lstStyle/>
                    <a:p>
                      <a:r>
                        <a:rPr lang="en-US" dirty="0"/>
                        <a:t>     6,946</a:t>
                      </a:r>
                    </a:p>
                  </a:txBody>
                  <a:tcPr>
                    <a:solidFill>
                      <a:schemeClr val="tx2">
                        <a:lumMod val="20000"/>
                        <a:lumOff val="80000"/>
                      </a:schemeClr>
                    </a:solidFill>
                  </a:tcPr>
                </a:tc>
                <a:tc>
                  <a:txBody>
                    <a:bodyPr/>
                    <a:lstStyle/>
                    <a:p>
                      <a:r>
                        <a:rPr lang="en-US" dirty="0"/>
                        <a:t>     2,035,398</a:t>
                      </a:r>
                    </a:p>
                  </a:txBody>
                  <a:tcPr>
                    <a:solidFill>
                      <a:schemeClr val="tx2">
                        <a:lumMod val="20000"/>
                        <a:lumOff val="80000"/>
                      </a:schemeClr>
                    </a:solidFill>
                  </a:tcPr>
                </a:tc>
                <a:extLst>
                  <a:ext uri="{0D108BD9-81ED-4DB2-BD59-A6C34878D82A}">
                    <a16:rowId xmlns:a16="http://schemas.microsoft.com/office/drawing/2014/main" val="4011582793"/>
                  </a:ext>
                </a:extLst>
              </a:tr>
              <a:tr h="498175">
                <a:tc>
                  <a:txBody>
                    <a:bodyPr/>
                    <a:lstStyle/>
                    <a:p>
                      <a:r>
                        <a:rPr lang="en-US" dirty="0"/>
                        <a:t>October 30, 2023</a:t>
                      </a:r>
                    </a:p>
                  </a:txBody>
                  <a:tcPr>
                    <a:solidFill>
                      <a:schemeClr val="tx2">
                        <a:lumMod val="20000"/>
                        <a:lumOff val="80000"/>
                      </a:schemeClr>
                    </a:solidFill>
                  </a:tcPr>
                </a:tc>
                <a:tc>
                  <a:txBody>
                    <a:bodyPr/>
                    <a:lstStyle/>
                    <a:p>
                      <a:r>
                        <a:rPr lang="en-US" dirty="0"/>
                        <a:t>     1,256,266</a:t>
                      </a:r>
                    </a:p>
                  </a:txBody>
                  <a:tcPr>
                    <a:solidFill>
                      <a:schemeClr val="tx2">
                        <a:lumMod val="20000"/>
                        <a:lumOff val="80000"/>
                      </a:schemeClr>
                    </a:solidFill>
                  </a:tcPr>
                </a:tc>
                <a:tc>
                  <a:txBody>
                    <a:bodyPr/>
                    <a:lstStyle/>
                    <a:p>
                      <a:r>
                        <a:rPr lang="en-US" dirty="0"/>
                        <a:t>     293,418</a:t>
                      </a:r>
                    </a:p>
                  </a:txBody>
                  <a:tcPr>
                    <a:solidFill>
                      <a:schemeClr val="tx2">
                        <a:lumMod val="20000"/>
                        <a:lumOff val="80000"/>
                      </a:schemeClr>
                    </a:solidFill>
                  </a:tcPr>
                </a:tc>
                <a:tc>
                  <a:txBody>
                    <a:bodyPr/>
                    <a:lstStyle/>
                    <a:p>
                      <a:r>
                        <a:rPr lang="en-US" dirty="0"/>
                        <a:t>    10,397</a:t>
                      </a:r>
                    </a:p>
                  </a:txBody>
                  <a:tcPr>
                    <a:solidFill>
                      <a:schemeClr val="tx2">
                        <a:lumMod val="20000"/>
                        <a:lumOff val="80000"/>
                      </a:schemeClr>
                    </a:solidFill>
                  </a:tcPr>
                </a:tc>
                <a:tc>
                  <a:txBody>
                    <a:bodyPr/>
                    <a:lstStyle/>
                    <a:p>
                      <a:r>
                        <a:rPr lang="en-US" dirty="0"/>
                        <a:t>     1,560,081</a:t>
                      </a:r>
                    </a:p>
                  </a:txBody>
                  <a:tcPr>
                    <a:solidFill>
                      <a:schemeClr val="tx2">
                        <a:lumMod val="20000"/>
                        <a:lumOff val="80000"/>
                      </a:schemeClr>
                    </a:solidFill>
                  </a:tcPr>
                </a:tc>
                <a:extLst>
                  <a:ext uri="{0D108BD9-81ED-4DB2-BD59-A6C34878D82A}">
                    <a16:rowId xmlns:a16="http://schemas.microsoft.com/office/drawing/2014/main" val="3561534222"/>
                  </a:ext>
                </a:extLst>
              </a:tr>
              <a:tr h="735402">
                <a:tc>
                  <a:txBody>
                    <a:bodyPr/>
                    <a:lstStyle/>
                    <a:p>
                      <a:r>
                        <a:rPr lang="en-US" b="1" dirty="0"/>
                        <a:t>Change</a:t>
                      </a:r>
                    </a:p>
                  </a:txBody>
                  <a:tcPr>
                    <a:solidFill>
                      <a:schemeClr val="tx2">
                        <a:lumMod val="20000"/>
                        <a:lumOff val="80000"/>
                      </a:schemeClr>
                    </a:solidFill>
                  </a:tcPr>
                </a:tc>
                <a:tc>
                  <a:txBody>
                    <a:bodyPr/>
                    <a:lstStyle/>
                    <a:p>
                      <a:r>
                        <a:rPr lang="en-US" b="1" dirty="0"/>
                        <a:t>      -456,815  (-27%)</a:t>
                      </a:r>
                    </a:p>
                  </a:txBody>
                  <a:tcPr>
                    <a:solidFill>
                      <a:schemeClr val="tx2">
                        <a:lumMod val="20000"/>
                        <a:lumOff val="80000"/>
                      </a:schemeClr>
                    </a:solidFill>
                  </a:tcPr>
                </a:tc>
                <a:tc>
                  <a:txBody>
                    <a:bodyPr/>
                    <a:lstStyle/>
                    <a:p>
                      <a:r>
                        <a:rPr lang="en-US" b="1" dirty="0"/>
                        <a:t>     -21,953  (-7%)</a:t>
                      </a:r>
                    </a:p>
                  </a:txBody>
                  <a:tcPr>
                    <a:solidFill>
                      <a:schemeClr val="tx2">
                        <a:lumMod val="20000"/>
                        <a:lumOff val="80000"/>
                      </a:schemeClr>
                    </a:solidFill>
                  </a:tcPr>
                </a:tc>
                <a:tc>
                  <a:txBody>
                    <a:bodyPr/>
                    <a:lstStyle/>
                    <a:p>
                      <a:r>
                        <a:rPr lang="en-US" b="1" dirty="0"/>
                        <a:t>   +3,451 ( +50%)</a:t>
                      </a:r>
                    </a:p>
                  </a:txBody>
                  <a:tcPr>
                    <a:solidFill>
                      <a:schemeClr val="tx2">
                        <a:lumMod val="20000"/>
                        <a:lumOff val="80000"/>
                      </a:schemeClr>
                    </a:solidFill>
                  </a:tcPr>
                </a:tc>
                <a:tc>
                  <a:txBody>
                    <a:bodyPr/>
                    <a:lstStyle/>
                    <a:p>
                      <a:r>
                        <a:rPr lang="en-US" b="1" dirty="0"/>
                        <a:t>     -475,317 (-23%)</a:t>
                      </a:r>
                    </a:p>
                  </a:txBody>
                  <a:tcPr>
                    <a:solidFill>
                      <a:schemeClr val="tx2">
                        <a:lumMod val="20000"/>
                        <a:lumOff val="80000"/>
                      </a:schemeClr>
                    </a:solidFill>
                  </a:tcPr>
                </a:tc>
                <a:extLst>
                  <a:ext uri="{0D108BD9-81ED-4DB2-BD59-A6C34878D82A}">
                    <a16:rowId xmlns:a16="http://schemas.microsoft.com/office/drawing/2014/main" val="1671826324"/>
                  </a:ext>
                </a:extLst>
              </a:tr>
            </a:tbl>
          </a:graphicData>
        </a:graphic>
      </p:graphicFrame>
      <p:sp>
        <p:nvSpPr>
          <p:cNvPr id="7" name="TextBox 6">
            <a:extLst>
              <a:ext uri="{FF2B5EF4-FFF2-40B4-BE49-F238E27FC236}">
                <a16:creationId xmlns:a16="http://schemas.microsoft.com/office/drawing/2014/main" id="{8AA17E1E-1987-23E9-8ACF-ED984E7BE8F0}"/>
              </a:ext>
            </a:extLst>
          </p:cNvPr>
          <p:cNvSpPr txBox="1"/>
          <p:nvPr/>
        </p:nvSpPr>
        <p:spPr>
          <a:xfrm>
            <a:off x="990600" y="4724400"/>
            <a:ext cx="7086600" cy="338554"/>
          </a:xfrm>
          <a:prstGeom prst="rect">
            <a:avLst/>
          </a:prstGeom>
          <a:noFill/>
        </p:spPr>
        <p:txBody>
          <a:bodyPr wrap="square" rtlCol="0">
            <a:spAutoFit/>
          </a:bodyPr>
          <a:lstStyle/>
          <a:p>
            <a:r>
              <a:rPr lang="en-US" sz="1600" dirty="0"/>
              <a:t>Source:  PA  Office of the Consumer Advocate</a:t>
            </a:r>
          </a:p>
        </p:txBody>
      </p:sp>
      <p:sp>
        <p:nvSpPr>
          <p:cNvPr id="4" name="Rectangle 3">
            <a:extLst>
              <a:ext uri="{FF2B5EF4-FFF2-40B4-BE49-F238E27FC236}">
                <a16:creationId xmlns:a16="http://schemas.microsoft.com/office/drawing/2014/main" id="{9470EA9D-90DC-86C6-AE34-BB1262D32E94}"/>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1938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ADC4C-5E07-E961-F722-02489A1C380F}"/>
              </a:ext>
            </a:extLst>
          </p:cNvPr>
          <p:cNvSpPr>
            <a:spLocks noGrp="1"/>
          </p:cNvSpPr>
          <p:nvPr>
            <p:ph type="title"/>
          </p:nvPr>
        </p:nvSpPr>
        <p:spPr>
          <a:xfrm>
            <a:off x="1676400" y="437995"/>
            <a:ext cx="9564420" cy="553998"/>
          </a:xfrm>
        </p:spPr>
        <p:txBody>
          <a:bodyPr/>
          <a:lstStyle/>
          <a:p>
            <a:r>
              <a:rPr lang="en-US" sz="3600" dirty="0">
                <a:solidFill>
                  <a:schemeClr val="accent3">
                    <a:lumMod val="50000"/>
                  </a:schemeClr>
                </a:solidFill>
              </a:rPr>
              <a:t>Electric Choice is Sustained by Renewables</a:t>
            </a:r>
          </a:p>
        </p:txBody>
      </p:sp>
      <p:pic>
        <p:nvPicPr>
          <p:cNvPr id="4" name="Picture 3">
            <a:extLst>
              <a:ext uri="{FF2B5EF4-FFF2-40B4-BE49-F238E27FC236}">
                <a16:creationId xmlns:a16="http://schemas.microsoft.com/office/drawing/2014/main" id="{77C757D8-49BA-4F60-C879-2B1F5FC46DD4}"/>
              </a:ext>
            </a:extLst>
          </p:cNvPr>
          <p:cNvPicPr>
            <a:picLocks noChangeAspect="1"/>
          </p:cNvPicPr>
          <p:nvPr/>
        </p:nvPicPr>
        <p:blipFill>
          <a:blip r:embed="rId2"/>
          <a:stretch>
            <a:fillRect/>
          </a:stretch>
        </p:blipFill>
        <p:spPr>
          <a:xfrm>
            <a:off x="2476500" y="1285036"/>
            <a:ext cx="7239000" cy="4908320"/>
          </a:xfrm>
          <a:prstGeom prst="rect">
            <a:avLst/>
          </a:prstGeom>
        </p:spPr>
      </p:pic>
      <p:sp>
        <p:nvSpPr>
          <p:cNvPr id="3" name="Rectangle 2">
            <a:extLst>
              <a:ext uri="{FF2B5EF4-FFF2-40B4-BE49-F238E27FC236}">
                <a16:creationId xmlns:a16="http://schemas.microsoft.com/office/drawing/2014/main" id="{5963FEB1-C746-9572-E929-A52D5270C6E8}"/>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571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381000"/>
            <a:ext cx="9572117" cy="505267"/>
          </a:xfrm>
          <a:prstGeom prst="rect">
            <a:avLst/>
          </a:prstGeom>
        </p:spPr>
        <p:txBody>
          <a:bodyPr vert="horz" wrap="square" lIns="0" tIns="12700" rIns="0" bIns="0" rtlCol="0">
            <a:spAutoFit/>
          </a:bodyPr>
          <a:lstStyle/>
          <a:p>
            <a:pPr marL="12700">
              <a:lnSpc>
                <a:spcPct val="100000"/>
              </a:lnSpc>
              <a:spcBef>
                <a:spcPts val="100"/>
              </a:spcBef>
            </a:pPr>
            <a:r>
              <a:rPr sz="3200" spc="-10" dirty="0">
                <a:solidFill>
                  <a:schemeClr val="accent3">
                    <a:lumMod val="50000"/>
                  </a:schemeClr>
                </a:solidFill>
                <a:latin typeface="Arial"/>
                <a:cs typeface="Arial"/>
              </a:rPr>
              <a:t>CCA</a:t>
            </a:r>
            <a:r>
              <a:rPr sz="3200" spc="-125" dirty="0">
                <a:solidFill>
                  <a:schemeClr val="accent3">
                    <a:lumMod val="50000"/>
                  </a:schemeClr>
                </a:solidFill>
                <a:latin typeface="Arial"/>
                <a:cs typeface="Arial"/>
              </a:rPr>
              <a:t> </a:t>
            </a:r>
            <a:r>
              <a:rPr sz="3200" spc="55" dirty="0">
                <a:solidFill>
                  <a:schemeClr val="accent3">
                    <a:lumMod val="50000"/>
                  </a:schemeClr>
                </a:solidFill>
                <a:latin typeface="Arial"/>
                <a:cs typeface="Arial"/>
              </a:rPr>
              <a:t>Administrator:</a:t>
            </a:r>
            <a:r>
              <a:rPr sz="3200" spc="-30" dirty="0">
                <a:solidFill>
                  <a:schemeClr val="accent3">
                    <a:lumMod val="50000"/>
                  </a:schemeClr>
                </a:solidFill>
                <a:latin typeface="Arial"/>
                <a:cs typeface="Arial"/>
              </a:rPr>
              <a:t> </a:t>
            </a:r>
            <a:r>
              <a:rPr sz="3200" dirty="0">
                <a:solidFill>
                  <a:schemeClr val="accent3">
                    <a:lumMod val="50000"/>
                  </a:schemeClr>
                </a:solidFill>
                <a:latin typeface="Arial"/>
                <a:cs typeface="Arial"/>
              </a:rPr>
              <a:t>Joule</a:t>
            </a:r>
            <a:r>
              <a:rPr sz="3200" spc="25" dirty="0">
                <a:solidFill>
                  <a:schemeClr val="accent3">
                    <a:lumMod val="50000"/>
                  </a:schemeClr>
                </a:solidFill>
                <a:latin typeface="Arial"/>
                <a:cs typeface="Arial"/>
              </a:rPr>
              <a:t> </a:t>
            </a:r>
            <a:r>
              <a:rPr sz="3200" spc="60" dirty="0">
                <a:solidFill>
                  <a:schemeClr val="accent3">
                    <a:lumMod val="50000"/>
                  </a:schemeClr>
                </a:solidFill>
                <a:latin typeface="Arial"/>
                <a:cs typeface="Arial"/>
              </a:rPr>
              <a:t>Community</a:t>
            </a:r>
            <a:r>
              <a:rPr sz="3200" spc="10" dirty="0">
                <a:solidFill>
                  <a:schemeClr val="accent3">
                    <a:lumMod val="50000"/>
                  </a:schemeClr>
                </a:solidFill>
                <a:latin typeface="Arial"/>
                <a:cs typeface="Arial"/>
              </a:rPr>
              <a:t> </a:t>
            </a:r>
            <a:r>
              <a:rPr sz="3200" spc="-10" dirty="0">
                <a:solidFill>
                  <a:schemeClr val="accent3">
                    <a:lumMod val="50000"/>
                  </a:schemeClr>
                </a:solidFill>
                <a:latin typeface="Arial"/>
                <a:cs typeface="Arial"/>
              </a:rPr>
              <a:t>Power</a:t>
            </a:r>
            <a:endParaRPr sz="3200" dirty="0">
              <a:solidFill>
                <a:schemeClr val="accent3">
                  <a:lumMod val="50000"/>
                </a:schemeClr>
              </a:solidFill>
              <a:latin typeface="Arial"/>
              <a:cs typeface="Arial"/>
            </a:endParaRPr>
          </a:p>
        </p:txBody>
      </p:sp>
      <p:sp>
        <p:nvSpPr>
          <p:cNvPr id="4" name="object 4"/>
          <p:cNvSpPr txBox="1">
            <a:spLocks noGrp="1"/>
          </p:cNvSpPr>
          <p:nvPr>
            <p:ph type="body" idx="1"/>
          </p:nvPr>
        </p:nvSpPr>
        <p:spPr>
          <a:xfrm>
            <a:off x="609600" y="1290033"/>
            <a:ext cx="11049000" cy="4337726"/>
          </a:xfrm>
          <a:prstGeom prst="rect">
            <a:avLst/>
          </a:prstGeom>
        </p:spPr>
        <p:txBody>
          <a:bodyPr vert="horz" wrap="square" lIns="0" tIns="13335" rIns="0" bIns="0" rtlCol="0">
            <a:spAutoFit/>
          </a:bodyPr>
          <a:lstStyle/>
          <a:p>
            <a:pPr marL="19685">
              <a:lnSpc>
                <a:spcPct val="100000"/>
              </a:lnSpc>
              <a:spcBef>
                <a:spcPts val="105"/>
              </a:spcBef>
            </a:pPr>
            <a:r>
              <a:rPr lang="en-US" spc="-30" dirty="0"/>
              <a:t>Piloted the NY program in launching Westchester Power</a:t>
            </a:r>
            <a:r>
              <a:rPr spc="60" dirty="0"/>
              <a:t> </a:t>
            </a:r>
            <a:r>
              <a:rPr spc="55" dirty="0"/>
              <a:t>with</a:t>
            </a:r>
            <a:r>
              <a:rPr spc="25" dirty="0"/>
              <a:t> </a:t>
            </a:r>
            <a:r>
              <a:rPr dirty="0"/>
              <a:t>20</a:t>
            </a:r>
            <a:r>
              <a:rPr spc="20" dirty="0"/>
              <a:t> </a:t>
            </a:r>
            <a:r>
              <a:rPr dirty="0"/>
              <a:t>Westchester</a:t>
            </a:r>
            <a:r>
              <a:rPr spc="45" dirty="0"/>
              <a:t> </a:t>
            </a:r>
            <a:r>
              <a:rPr dirty="0"/>
              <a:t>County,</a:t>
            </a:r>
            <a:r>
              <a:rPr spc="-20" dirty="0"/>
              <a:t> </a:t>
            </a:r>
            <a:r>
              <a:rPr spc="-30" dirty="0"/>
              <a:t>NY</a:t>
            </a:r>
            <a:r>
              <a:rPr spc="-25" dirty="0"/>
              <a:t> </a:t>
            </a:r>
            <a:r>
              <a:rPr dirty="0"/>
              <a:t>municipalities</a:t>
            </a:r>
            <a:r>
              <a:rPr spc="15" dirty="0"/>
              <a:t> </a:t>
            </a:r>
            <a:r>
              <a:rPr spc="55" dirty="0"/>
              <a:t>*</a:t>
            </a:r>
          </a:p>
          <a:p>
            <a:pPr marL="6985">
              <a:lnSpc>
                <a:spcPct val="100000"/>
              </a:lnSpc>
              <a:spcBef>
                <a:spcPts val="40"/>
              </a:spcBef>
            </a:pPr>
            <a:endParaRPr sz="2050" dirty="0"/>
          </a:p>
          <a:p>
            <a:pPr marL="19685">
              <a:lnSpc>
                <a:spcPct val="100000"/>
              </a:lnSpc>
            </a:pPr>
            <a:r>
              <a:rPr lang="en-US" dirty="0">
                <a:solidFill>
                  <a:srgbClr val="131313"/>
                </a:solidFill>
              </a:rPr>
              <a:t>Expanded to </a:t>
            </a:r>
            <a:r>
              <a:rPr dirty="0">
                <a:solidFill>
                  <a:srgbClr val="131313"/>
                </a:solidFill>
              </a:rPr>
              <a:t>5</a:t>
            </a:r>
            <a:r>
              <a:rPr lang="en-US" dirty="0"/>
              <a:t>7</a:t>
            </a:r>
            <a:r>
              <a:rPr spc="114" dirty="0">
                <a:solidFill>
                  <a:srgbClr val="131313"/>
                </a:solidFill>
              </a:rPr>
              <a:t> </a:t>
            </a:r>
            <a:r>
              <a:rPr lang="en-US" spc="114" dirty="0">
                <a:solidFill>
                  <a:srgbClr val="131313"/>
                </a:solidFill>
              </a:rPr>
              <a:t>new </a:t>
            </a:r>
            <a:r>
              <a:rPr spc="-40" dirty="0">
                <a:solidFill>
                  <a:srgbClr val="131313"/>
                </a:solidFill>
              </a:rPr>
              <a:t>NY</a:t>
            </a:r>
            <a:r>
              <a:rPr spc="25" dirty="0">
                <a:solidFill>
                  <a:srgbClr val="131313"/>
                </a:solidFill>
              </a:rPr>
              <a:t> </a:t>
            </a:r>
            <a:r>
              <a:rPr dirty="0">
                <a:solidFill>
                  <a:srgbClr val="131313"/>
                </a:solidFill>
              </a:rPr>
              <a:t>municipalities</a:t>
            </a:r>
            <a:r>
              <a:rPr lang="en-US" dirty="0">
                <a:solidFill>
                  <a:srgbClr val="131313"/>
                </a:solidFill>
              </a:rPr>
              <a:t>;</a:t>
            </a:r>
            <a:r>
              <a:rPr spc="114" dirty="0">
                <a:solidFill>
                  <a:srgbClr val="131313"/>
                </a:solidFill>
              </a:rPr>
              <a:t> </a:t>
            </a:r>
            <a:r>
              <a:rPr dirty="0">
                <a:solidFill>
                  <a:srgbClr val="131313"/>
                </a:solidFill>
              </a:rPr>
              <a:t>450,000</a:t>
            </a:r>
            <a:r>
              <a:rPr spc="120" dirty="0">
                <a:solidFill>
                  <a:srgbClr val="131313"/>
                </a:solidFill>
              </a:rPr>
              <a:t> </a:t>
            </a:r>
            <a:r>
              <a:rPr spc="-10" dirty="0">
                <a:solidFill>
                  <a:srgbClr val="131313"/>
                </a:solidFill>
              </a:rPr>
              <a:t>households</a:t>
            </a:r>
            <a:r>
              <a:rPr lang="en-US" spc="-10" dirty="0">
                <a:solidFill>
                  <a:srgbClr val="131313"/>
                </a:solidFill>
              </a:rPr>
              <a:t>, roughly half are actively buying, half are not. We advise communities re optimal times for communities to enter the market, set prices, blend and extend, etc. </a:t>
            </a:r>
          </a:p>
          <a:p>
            <a:pPr marL="19685">
              <a:lnSpc>
                <a:spcPct val="100000"/>
              </a:lnSpc>
            </a:pPr>
            <a:endParaRPr lang="en-US" spc="-10" dirty="0">
              <a:solidFill>
                <a:srgbClr val="131313"/>
              </a:solidFill>
            </a:endParaRPr>
          </a:p>
          <a:p>
            <a:pPr marL="19685">
              <a:lnSpc>
                <a:spcPct val="100000"/>
              </a:lnSpc>
            </a:pPr>
            <a:r>
              <a:rPr lang="en-US" spc="-10" dirty="0">
                <a:solidFill>
                  <a:srgbClr val="131313"/>
                </a:solidFill>
              </a:rPr>
              <a:t>We seek to </a:t>
            </a:r>
            <a:r>
              <a:rPr lang="en-US" b="1" spc="-10" dirty="0">
                <a:solidFill>
                  <a:srgbClr val="131313"/>
                </a:solidFill>
              </a:rPr>
              <a:t>spark the construction of new renewable and storage resources.</a:t>
            </a:r>
            <a:endParaRPr lang="en-US" spc="-10" dirty="0">
              <a:solidFill>
                <a:srgbClr val="131313"/>
              </a:solidFill>
            </a:endParaRPr>
          </a:p>
          <a:p>
            <a:pPr marL="19685">
              <a:lnSpc>
                <a:spcPct val="100000"/>
              </a:lnSpc>
            </a:pPr>
            <a:endParaRPr lang="en-US" spc="-10" dirty="0">
              <a:solidFill>
                <a:srgbClr val="131313"/>
              </a:solidFill>
            </a:endParaRPr>
          </a:p>
          <a:p>
            <a:pPr marL="19685">
              <a:lnSpc>
                <a:spcPct val="100000"/>
              </a:lnSpc>
            </a:pPr>
            <a:r>
              <a:rPr lang="en-US" spc="-10" dirty="0">
                <a:solidFill>
                  <a:srgbClr val="131313"/>
                </a:solidFill>
              </a:rPr>
              <a:t>Joule clients have historically renewed. Eighty-six of active Joule municipal clients are on their second or third electric power agreement .</a:t>
            </a:r>
          </a:p>
          <a:p>
            <a:pPr marL="19685">
              <a:lnSpc>
                <a:spcPct val="100000"/>
              </a:lnSpc>
            </a:pPr>
            <a:endParaRPr sz="2050" dirty="0"/>
          </a:p>
          <a:p>
            <a:pPr marL="19685">
              <a:lnSpc>
                <a:spcPct val="100000"/>
              </a:lnSpc>
            </a:pPr>
            <a:r>
              <a:rPr lang="en-US" dirty="0">
                <a:solidFill>
                  <a:srgbClr val="131313"/>
                </a:solidFill>
              </a:rPr>
              <a:t>Community empowerment is the core Joule ethic. We seek to couple this with salient expertise re what is available and actionable, for each community client, then educating on its implications +/-</a:t>
            </a:r>
            <a:endParaRPr spc="55" dirty="0">
              <a:solidFill>
                <a:srgbClr val="131313"/>
              </a:solidFill>
            </a:endParaRPr>
          </a:p>
        </p:txBody>
      </p:sp>
      <p:sp>
        <p:nvSpPr>
          <p:cNvPr id="5" name="object 5"/>
          <p:cNvSpPr txBox="1"/>
          <p:nvPr/>
        </p:nvSpPr>
        <p:spPr>
          <a:xfrm>
            <a:off x="1295400" y="5935535"/>
            <a:ext cx="5765800" cy="834390"/>
          </a:xfrm>
          <a:prstGeom prst="rect">
            <a:avLst/>
          </a:prstGeom>
        </p:spPr>
        <p:txBody>
          <a:bodyPr vert="horz" wrap="square" lIns="0" tIns="127000" rIns="0" bIns="0" rtlCol="0">
            <a:spAutoFit/>
          </a:bodyPr>
          <a:lstStyle/>
          <a:p>
            <a:pPr marL="12700">
              <a:lnSpc>
                <a:spcPct val="100000"/>
              </a:lnSpc>
              <a:spcBef>
                <a:spcPts val="1000"/>
              </a:spcBef>
            </a:pPr>
            <a:r>
              <a:rPr sz="1600" spc="165" dirty="0">
                <a:latin typeface="Arial"/>
                <a:cs typeface="Arial"/>
              </a:rPr>
              <a:t>*</a:t>
            </a:r>
            <a:r>
              <a:rPr sz="1600" spc="-5" dirty="0">
                <a:latin typeface="Arial"/>
                <a:cs typeface="Arial"/>
              </a:rPr>
              <a:t> </a:t>
            </a:r>
            <a:r>
              <a:rPr sz="1600" u="sng" spc="-55" dirty="0">
                <a:solidFill>
                  <a:srgbClr val="0462C1"/>
                </a:solidFill>
                <a:uFill>
                  <a:solidFill>
                    <a:srgbClr val="0462C1"/>
                  </a:solidFill>
                </a:uFill>
                <a:latin typeface="Arial"/>
                <a:cs typeface="Arial"/>
                <a:hlinkClick r:id="rId3"/>
              </a:rPr>
              <a:t>https://sustainablewestchester.org/</a:t>
            </a:r>
            <a:r>
              <a:rPr sz="1600" spc="15" dirty="0">
                <a:solidFill>
                  <a:srgbClr val="0462C1"/>
                </a:solidFill>
                <a:latin typeface="Arial"/>
                <a:cs typeface="Arial"/>
              </a:rPr>
              <a:t> </a:t>
            </a:r>
            <a:r>
              <a:rPr sz="1600" spc="-20" dirty="0">
                <a:latin typeface="Arial"/>
                <a:cs typeface="Arial"/>
              </a:rPr>
              <a:t>; </a:t>
            </a:r>
            <a:r>
              <a:rPr sz="1600" u="sng" spc="-30" dirty="0">
                <a:solidFill>
                  <a:srgbClr val="0462C1"/>
                </a:solidFill>
                <a:uFill>
                  <a:solidFill>
                    <a:srgbClr val="0462C1"/>
                  </a:solidFill>
                </a:uFill>
                <a:latin typeface="Arial"/>
                <a:cs typeface="Arial"/>
                <a:hlinkClick r:id="rId4"/>
              </a:rPr>
              <a:t>https://www.jouleassets.com/</a:t>
            </a:r>
            <a:endParaRPr sz="1600" dirty="0">
              <a:latin typeface="Arial"/>
              <a:cs typeface="Arial"/>
            </a:endParaRPr>
          </a:p>
          <a:p>
            <a:pPr marL="12700">
              <a:lnSpc>
                <a:spcPct val="100000"/>
              </a:lnSpc>
              <a:spcBef>
                <a:spcPts val="1145"/>
              </a:spcBef>
            </a:pPr>
            <a:r>
              <a:rPr sz="2000" spc="-40" dirty="0">
                <a:solidFill>
                  <a:srgbClr val="131313"/>
                </a:solidFill>
                <a:latin typeface="Arial"/>
                <a:cs typeface="Arial"/>
              </a:rPr>
              <a:t>.</a:t>
            </a:r>
            <a:endParaRPr sz="2000" dirty="0">
              <a:latin typeface="Arial"/>
              <a:cs typeface="Arial"/>
            </a:endParaRPr>
          </a:p>
        </p:txBody>
      </p:sp>
      <p:pic>
        <p:nvPicPr>
          <p:cNvPr id="2" name="object 7">
            <a:extLst>
              <a:ext uri="{FF2B5EF4-FFF2-40B4-BE49-F238E27FC236}">
                <a16:creationId xmlns:a16="http://schemas.microsoft.com/office/drawing/2014/main" id="{009C1447-9666-6E9B-69AE-D5BF8A3F9DEA}"/>
              </a:ext>
            </a:extLst>
          </p:cNvPr>
          <p:cNvPicPr/>
          <p:nvPr/>
        </p:nvPicPr>
        <p:blipFill>
          <a:blip r:embed="rId5" cstate="print"/>
          <a:stretch>
            <a:fillRect/>
          </a:stretch>
        </p:blipFill>
        <p:spPr>
          <a:xfrm>
            <a:off x="9448800" y="454939"/>
            <a:ext cx="2336292" cy="585216"/>
          </a:xfrm>
          <a:prstGeom prst="rect">
            <a:avLst/>
          </a:prstGeom>
        </p:spPr>
      </p:pic>
      <p:sp>
        <p:nvSpPr>
          <p:cNvPr id="6" name="Rectangle 5">
            <a:extLst>
              <a:ext uri="{FF2B5EF4-FFF2-40B4-BE49-F238E27FC236}">
                <a16:creationId xmlns:a16="http://schemas.microsoft.com/office/drawing/2014/main" id="{B38CE407-1ECA-7648-4E69-2C7551B5324A}"/>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object 5"/>
          <p:cNvSpPr txBox="1"/>
          <p:nvPr/>
        </p:nvSpPr>
        <p:spPr>
          <a:xfrm>
            <a:off x="7327525" y="2571849"/>
            <a:ext cx="3745229" cy="300355"/>
          </a:xfrm>
          <a:prstGeom prst="rect">
            <a:avLst/>
          </a:prstGeom>
        </p:spPr>
        <p:txBody>
          <a:bodyPr vert="horz" wrap="square" lIns="0" tIns="12700" rIns="0" bIns="0" rtlCol="0">
            <a:spAutoFit/>
          </a:bodyPr>
          <a:lstStyle/>
          <a:p>
            <a:pPr marL="12700">
              <a:lnSpc>
                <a:spcPct val="100000"/>
              </a:lnSpc>
              <a:spcBef>
                <a:spcPts val="100"/>
              </a:spcBef>
            </a:pPr>
            <a:r>
              <a:rPr sz="1800" b="1" spc="135" dirty="0">
                <a:latin typeface="Arial"/>
                <a:cs typeface="Arial"/>
              </a:rPr>
              <a:t>117,000</a:t>
            </a:r>
            <a:r>
              <a:rPr sz="1800" b="1" spc="-60" dirty="0">
                <a:latin typeface="Arial"/>
                <a:cs typeface="Arial"/>
              </a:rPr>
              <a:t> </a:t>
            </a:r>
            <a:r>
              <a:rPr sz="1800" b="1" spc="-20" dirty="0">
                <a:latin typeface="Arial"/>
                <a:cs typeface="Arial"/>
              </a:rPr>
              <a:t>hours</a:t>
            </a:r>
            <a:r>
              <a:rPr sz="1800" b="1" spc="-65" dirty="0">
                <a:latin typeface="Arial"/>
                <a:cs typeface="Arial"/>
              </a:rPr>
              <a:t> </a:t>
            </a:r>
            <a:r>
              <a:rPr sz="1800" spc="60" dirty="0">
                <a:latin typeface="Arial"/>
                <a:cs typeface="Arial"/>
              </a:rPr>
              <a:t>of</a:t>
            </a:r>
            <a:r>
              <a:rPr sz="1800" spc="-15" dirty="0">
                <a:latin typeface="Arial"/>
                <a:cs typeface="Arial"/>
              </a:rPr>
              <a:t> </a:t>
            </a:r>
            <a:r>
              <a:rPr sz="1800" spc="65" dirty="0">
                <a:latin typeface="Arial"/>
                <a:cs typeface="Arial"/>
              </a:rPr>
              <a:t>public</a:t>
            </a:r>
            <a:r>
              <a:rPr sz="1800" spc="-50" dirty="0">
                <a:latin typeface="Arial"/>
                <a:cs typeface="Arial"/>
              </a:rPr>
              <a:t> </a:t>
            </a:r>
            <a:r>
              <a:rPr sz="1800" spc="-10" dirty="0">
                <a:latin typeface="Arial"/>
                <a:cs typeface="Arial"/>
              </a:rPr>
              <a:t>education</a:t>
            </a:r>
            <a:endParaRPr sz="1800" dirty="0">
              <a:latin typeface="Arial"/>
              <a:cs typeface="Arial"/>
            </a:endParaRPr>
          </a:p>
        </p:txBody>
      </p:sp>
      <p:sp>
        <p:nvSpPr>
          <p:cNvPr id="9" name="object 9"/>
          <p:cNvSpPr/>
          <p:nvPr/>
        </p:nvSpPr>
        <p:spPr>
          <a:xfrm>
            <a:off x="667186" y="2657023"/>
            <a:ext cx="665480" cy="665480"/>
          </a:xfrm>
          <a:custGeom>
            <a:avLst/>
            <a:gdLst/>
            <a:ahLst/>
            <a:cxnLst/>
            <a:rect l="l" t="t" r="r" b="b"/>
            <a:pathLst>
              <a:path w="665480" h="665479">
                <a:moveTo>
                  <a:pt x="634284" y="556202"/>
                </a:moveTo>
                <a:lnTo>
                  <a:pt x="474422" y="556202"/>
                </a:lnTo>
                <a:lnTo>
                  <a:pt x="511935" y="593704"/>
                </a:lnTo>
                <a:lnTo>
                  <a:pt x="474422" y="631207"/>
                </a:lnTo>
                <a:lnTo>
                  <a:pt x="470051" y="637787"/>
                </a:lnTo>
                <a:lnTo>
                  <a:pt x="468594" y="645275"/>
                </a:lnTo>
                <a:lnTo>
                  <a:pt x="470048" y="652756"/>
                </a:lnTo>
                <a:lnTo>
                  <a:pt x="474414" y="659336"/>
                </a:lnTo>
                <a:lnTo>
                  <a:pt x="480996" y="663705"/>
                </a:lnTo>
                <a:lnTo>
                  <a:pt x="488483" y="665162"/>
                </a:lnTo>
                <a:lnTo>
                  <a:pt x="495970" y="663705"/>
                </a:lnTo>
                <a:lnTo>
                  <a:pt x="502551" y="659336"/>
                </a:lnTo>
                <a:lnTo>
                  <a:pt x="540072" y="621833"/>
                </a:lnTo>
                <a:lnTo>
                  <a:pt x="586966" y="621833"/>
                </a:lnTo>
                <a:lnTo>
                  <a:pt x="610418" y="598391"/>
                </a:lnTo>
                <a:lnTo>
                  <a:pt x="628744" y="573143"/>
                </a:lnTo>
                <a:lnTo>
                  <a:pt x="634284" y="556202"/>
                </a:lnTo>
                <a:close/>
              </a:path>
              <a:path w="665480" h="665479">
                <a:moveTo>
                  <a:pt x="586966" y="621833"/>
                </a:moveTo>
                <a:lnTo>
                  <a:pt x="540072" y="621833"/>
                </a:lnTo>
                <a:lnTo>
                  <a:pt x="563517" y="645271"/>
                </a:lnTo>
                <a:lnTo>
                  <a:pt x="586966" y="621833"/>
                </a:lnTo>
                <a:close/>
              </a:path>
              <a:path w="665480" h="665479">
                <a:moveTo>
                  <a:pt x="310648" y="0"/>
                </a:moveTo>
                <a:lnTo>
                  <a:pt x="265549" y="6047"/>
                </a:lnTo>
                <a:lnTo>
                  <a:pt x="221905" y="18172"/>
                </a:lnTo>
                <a:lnTo>
                  <a:pt x="180334" y="36157"/>
                </a:lnTo>
                <a:lnTo>
                  <a:pt x="141451" y="59782"/>
                </a:lnTo>
                <a:lnTo>
                  <a:pt x="105873" y="88831"/>
                </a:lnTo>
                <a:lnTo>
                  <a:pt x="72336" y="124958"/>
                </a:lnTo>
                <a:lnTo>
                  <a:pt x="45120" y="164589"/>
                </a:lnTo>
                <a:lnTo>
                  <a:pt x="24253" y="206996"/>
                </a:lnTo>
                <a:lnTo>
                  <a:pt x="9760" y="251453"/>
                </a:lnTo>
                <a:lnTo>
                  <a:pt x="1666" y="297233"/>
                </a:lnTo>
                <a:lnTo>
                  <a:pt x="0" y="343607"/>
                </a:lnTo>
                <a:lnTo>
                  <a:pt x="4785" y="389850"/>
                </a:lnTo>
                <a:lnTo>
                  <a:pt x="16049" y="435233"/>
                </a:lnTo>
                <a:lnTo>
                  <a:pt x="33818" y="479029"/>
                </a:lnTo>
                <a:lnTo>
                  <a:pt x="58118" y="520512"/>
                </a:lnTo>
                <a:lnTo>
                  <a:pt x="88975" y="558954"/>
                </a:lnTo>
                <a:lnTo>
                  <a:pt x="123476" y="591111"/>
                </a:lnTo>
                <a:lnTo>
                  <a:pt x="162184" y="618066"/>
                </a:lnTo>
                <a:lnTo>
                  <a:pt x="202723" y="632370"/>
                </a:lnTo>
                <a:lnTo>
                  <a:pt x="244162" y="630102"/>
                </a:lnTo>
                <a:lnTo>
                  <a:pt x="281728" y="612466"/>
                </a:lnTo>
                <a:lnTo>
                  <a:pt x="310429" y="580904"/>
                </a:lnTo>
                <a:lnTo>
                  <a:pt x="217114" y="580904"/>
                </a:lnTo>
                <a:lnTo>
                  <a:pt x="202763" y="578827"/>
                </a:lnTo>
                <a:lnTo>
                  <a:pt x="152075" y="546538"/>
                </a:lnTo>
                <a:lnTo>
                  <a:pt x="120472" y="515368"/>
                </a:lnTo>
                <a:lnTo>
                  <a:pt x="94631" y="480214"/>
                </a:lnTo>
                <a:lnTo>
                  <a:pt x="74752" y="441866"/>
                </a:lnTo>
                <a:lnTo>
                  <a:pt x="61036" y="401116"/>
                </a:lnTo>
                <a:lnTo>
                  <a:pt x="53683" y="358754"/>
                </a:lnTo>
                <a:lnTo>
                  <a:pt x="52894" y="315570"/>
                </a:lnTo>
                <a:lnTo>
                  <a:pt x="58868" y="272355"/>
                </a:lnTo>
                <a:lnTo>
                  <a:pt x="71807" y="229900"/>
                </a:lnTo>
                <a:lnTo>
                  <a:pt x="91910" y="188994"/>
                </a:lnTo>
                <a:lnTo>
                  <a:pt x="114657" y="156346"/>
                </a:lnTo>
                <a:lnTo>
                  <a:pt x="141802" y="127246"/>
                </a:lnTo>
                <a:lnTo>
                  <a:pt x="178115" y="98423"/>
                </a:lnTo>
                <a:lnTo>
                  <a:pt x="218288" y="76229"/>
                </a:lnTo>
                <a:lnTo>
                  <a:pt x="261423" y="60982"/>
                </a:lnTo>
                <a:lnTo>
                  <a:pt x="306624" y="53000"/>
                </a:lnTo>
                <a:lnTo>
                  <a:pt x="511527" y="52599"/>
                </a:lnTo>
                <a:lnTo>
                  <a:pt x="493641" y="40988"/>
                </a:lnTo>
                <a:lnTo>
                  <a:pt x="450835" y="21119"/>
                </a:lnTo>
                <a:lnTo>
                  <a:pt x="404980" y="7368"/>
                </a:lnTo>
                <a:lnTo>
                  <a:pt x="356587" y="247"/>
                </a:lnTo>
                <a:lnTo>
                  <a:pt x="310648" y="0"/>
                </a:lnTo>
                <a:close/>
              </a:path>
              <a:path w="665480" h="665479">
                <a:moveTo>
                  <a:pt x="527584" y="429445"/>
                </a:moveTo>
                <a:lnTo>
                  <a:pt x="496717" y="438598"/>
                </a:lnTo>
                <a:lnTo>
                  <a:pt x="469806" y="457740"/>
                </a:lnTo>
                <a:lnTo>
                  <a:pt x="422836" y="504624"/>
                </a:lnTo>
                <a:lnTo>
                  <a:pt x="446285" y="528073"/>
                </a:lnTo>
                <a:lnTo>
                  <a:pt x="408771" y="565576"/>
                </a:lnTo>
                <a:lnTo>
                  <a:pt x="404533" y="572246"/>
                </a:lnTo>
                <a:lnTo>
                  <a:pt x="403229" y="579760"/>
                </a:lnTo>
                <a:lnTo>
                  <a:pt x="404841" y="587215"/>
                </a:lnTo>
                <a:lnTo>
                  <a:pt x="409348" y="593704"/>
                </a:lnTo>
                <a:lnTo>
                  <a:pt x="415818" y="597860"/>
                </a:lnTo>
                <a:lnTo>
                  <a:pt x="423125" y="599245"/>
                </a:lnTo>
                <a:lnTo>
                  <a:pt x="430434" y="597860"/>
                </a:lnTo>
                <a:lnTo>
                  <a:pt x="436908" y="593704"/>
                </a:lnTo>
                <a:lnTo>
                  <a:pt x="474422" y="556202"/>
                </a:lnTo>
                <a:lnTo>
                  <a:pt x="634284" y="556202"/>
                </a:lnTo>
                <a:lnTo>
                  <a:pt x="638220" y="544162"/>
                </a:lnTo>
                <a:lnTo>
                  <a:pt x="638475" y="513675"/>
                </a:lnTo>
                <a:lnTo>
                  <a:pt x="629135" y="483905"/>
                </a:lnTo>
                <a:lnTo>
                  <a:pt x="646945" y="442445"/>
                </a:lnTo>
                <a:lnTo>
                  <a:pt x="590592" y="442445"/>
                </a:lnTo>
                <a:lnTo>
                  <a:pt x="559758" y="430616"/>
                </a:lnTo>
                <a:lnTo>
                  <a:pt x="527584" y="429445"/>
                </a:lnTo>
                <a:close/>
              </a:path>
              <a:path w="665480" h="665479">
                <a:moveTo>
                  <a:pt x="452604" y="284149"/>
                </a:moveTo>
                <a:lnTo>
                  <a:pt x="321045" y="284149"/>
                </a:lnTo>
                <a:lnTo>
                  <a:pt x="331692" y="289894"/>
                </a:lnTo>
                <a:lnTo>
                  <a:pt x="333678" y="296538"/>
                </a:lnTo>
                <a:lnTo>
                  <a:pt x="313326" y="340341"/>
                </a:lnTo>
                <a:lnTo>
                  <a:pt x="294099" y="398917"/>
                </a:lnTo>
                <a:lnTo>
                  <a:pt x="279566" y="458835"/>
                </a:lnTo>
                <a:lnTo>
                  <a:pt x="278332" y="465749"/>
                </a:lnTo>
                <a:lnTo>
                  <a:pt x="274615" y="508858"/>
                </a:lnTo>
                <a:lnTo>
                  <a:pt x="272502" y="533593"/>
                </a:lnTo>
                <a:lnTo>
                  <a:pt x="245163" y="573570"/>
                </a:lnTo>
                <a:lnTo>
                  <a:pt x="217114" y="580904"/>
                </a:lnTo>
                <a:lnTo>
                  <a:pt x="310429" y="580904"/>
                </a:lnTo>
                <a:lnTo>
                  <a:pt x="324983" y="539708"/>
                </a:lnTo>
                <a:lnTo>
                  <a:pt x="326262" y="502254"/>
                </a:lnTo>
                <a:lnTo>
                  <a:pt x="327378" y="484224"/>
                </a:lnTo>
                <a:lnTo>
                  <a:pt x="329664" y="469559"/>
                </a:lnTo>
                <a:lnTo>
                  <a:pt x="333467" y="456762"/>
                </a:lnTo>
                <a:lnTo>
                  <a:pt x="363047" y="451077"/>
                </a:lnTo>
                <a:lnTo>
                  <a:pt x="389883" y="438425"/>
                </a:lnTo>
                <a:lnTo>
                  <a:pt x="430548" y="395240"/>
                </a:lnTo>
                <a:lnTo>
                  <a:pt x="449405" y="350008"/>
                </a:lnTo>
                <a:lnTo>
                  <a:pt x="455040" y="306131"/>
                </a:lnTo>
                <a:lnTo>
                  <a:pt x="455045" y="304584"/>
                </a:lnTo>
                <a:lnTo>
                  <a:pt x="452604" y="284149"/>
                </a:lnTo>
                <a:close/>
              </a:path>
              <a:path w="665480" h="665479">
                <a:moveTo>
                  <a:pt x="511527" y="52599"/>
                </a:moveTo>
                <a:lnTo>
                  <a:pt x="352994" y="52599"/>
                </a:lnTo>
                <a:lnTo>
                  <a:pt x="398056" y="59460"/>
                </a:lnTo>
                <a:lnTo>
                  <a:pt x="440300" y="73086"/>
                </a:lnTo>
                <a:lnTo>
                  <a:pt x="479192" y="92860"/>
                </a:lnTo>
                <a:lnTo>
                  <a:pt x="514195" y="118167"/>
                </a:lnTo>
                <a:lnTo>
                  <a:pt x="544776" y="148390"/>
                </a:lnTo>
                <a:lnTo>
                  <a:pt x="570400" y="182913"/>
                </a:lnTo>
                <a:lnTo>
                  <a:pt x="590532" y="221122"/>
                </a:lnTo>
                <a:lnTo>
                  <a:pt x="604638" y="262400"/>
                </a:lnTo>
                <a:lnTo>
                  <a:pt x="612182" y="306131"/>
                </a:lnTo>
                <a:lnTo>
                  <a:pt x="612631" y="351700"/>
                </a:lnTo>
                <a:lnTo>
                  <a:pt x="609995" y="375019"/>
                </a:lnTo>
                <a:lnTo>
                  <a:pt x="605423" y="397995"/>
                </a:lnTo>
                <a:lnTo>
                  <a:pt x="598946" y="420510"/>
                </a:lnTo>
                <a:lnTo>
                  <a:pt x="590592" y="442445"/>
                </a:lnTo>
                <a:lnTo>
                  <a:pt x="646945" y="442445"/>
                </a:lnTo>
                <a:lnTo>
                  <a:pt x="647056" y="442187"/>
                </a:lnTo>
                <a:lnTo>
                  <a:pt x="659074" y="398623"/>
                </a:lnTo>
                <a:lnTo>
                  <a:pt x="664966" y="354649"/>
                </a:lnTo>
                <a:lnTo>
                  <a:pt x="664947" y="308430"/>
                </a:lnTo>
                <a:lnTo>
                  <a:pt x="657804" y="260051"/>
                </a:lnTo>
                <a:lnTo>
                  <a:pt x="644032" y="214211"/>
                </a:lnTo>
                <a:lnTo>
                  <a:pt x="624143" y="171421"/>
                </a:lnTo>
                <a:lnTo>
                  <a:pt x="598648" y="132192"/>
                </a:lnTo>
                <a:lnTo>
                  <a:pt x="568059" y="97036"/>
                </a:lnTo>
                <a:lnTo>
                  <a:pt x="532886" y="66464"/>
                </a:lnTo>
                <a:lnTo>
                  <a:pt x="511527" y="52599"/>
                </a:lnTo>
                <a:close/>
              </a:path>
              <a:path w="665480" h="665479">
                <a:moveTo>
                  <a:pt x="388806" y="127809"/>
                </a:moveTo>
                <a:lnTo>
                  <a:pt x="376877" y="140090"/>
                </a:lnTo>
                <a:lnTo>
                  <a:pt x="346514" y="169453"/>
                </a:lnTo>
                <a:lnTo>
                  <a:pt x="305849" y="204674"/>
                </a:lnTo>
                <a:lnTo>
                  <a:pt x="263018" y="234527"/>
                </a:lnTo>
                <a:lnTo>
                  <a:pt x="228011" y="266879"/>
                </a:lnTo>
                <a:lnTo>
                  <a:pt x="208796" y="308687"/>
                </a:lnTo>
                <a:lnTo>
                  <a:pt x="206664" y="354649"/>
                </a:lnTo>
                <a:lnTo>
                  <a:pt x="222934" y="399511"/>
                </a:lnTo>
                <a:lnTo>
                  <a:pt x="230411" y="410317"/>
                </a:lnTo>
                <a:lnTo>
                  <a:pt x="239008" y="420206"/>
                </a:lnTo>
                <a:lnTo>
                  <a:pt x="248641" y="429090"/>
                </a:lnTo>
                <a:lnTo>
                  <a:pt x="259228" y="436882"/>
                </a:lnTo>
                <a:lnTo>
                  <a:pt x="269081" y="399419"/>
                </a:lnTo>
                <a:lnTo>
                  <a:pt x="281103" y="362631"/>
                </a:lnTo>
                <a:lnTo>
                  <a:pt x="295261" y="326612"/>
                </a:lnTo>
                <a:lnTo>
                  <a:pt x="311522" y="291456"/>
                </a:lnTo>
                <a:lnTo>
                  <a:pt x="314399" y="286134"/>
                </a:lnTo>
                <a:lnTo>
                  <a:pt x="321045" y="284149"/>
                </a:lnTo>
                <a:lnTo>
                  <a:pt x="452604" y="284149"/>
                </a:lnTo>
                <a:lnTo>
                  <a:pt x="449847" y="261073"/>
                </a:lnTo>
                <a:lnTo>
                  <a:pt x="435630" y="216878"/>
                </a:lnTo>
                <a:lnTo>
                  <a:pt x="414583" y="172539"/>
                </a:lnTo>
                <a:lnTo>
                  <a:pt x="388806" y="127809"/>
                </a:lnTo>
                <a:close/>
              </a:path>
            </a:pathLst>
          </a:custGeom>
          <a:solidFill>
            <a:srgbClr val="F79718"/>
          </a:solidFill>
        </p:spPr>
        <p:txBody>
          <a:bodyPr wrap="square" lIns="0" tIns="0" rIns="0" bIns="0" rtlCol="0"/>
          <a:lstStyle/>
          <a:p>
            <a:endParaRPr dirty="0"/>
          </a:p>
        </p:txBody>
      </p:sp>
      <p:grpSp>
        <p:nvGrpSpPr>
          <p:cNvPr id="11" name="object 11"/>
          <p:cNvGrpSpPr/>
          <p:nvPr/>
        </p:nvGrpSpPr>
        <p:grpSpPr>
          <a:xfrm>
            <a:off x="6296383" y="2647352"/>
            <a:ext cx="743585" cy="675005"/>
            <a:chOff x="6433860" y="4293985"/>
            <a:chExt cx="743585" cy="675005"/>
          </a:xfrm>
        </p:grpSpPr>
        <p:sp>
          <p:nvSpPr>
            <p:cNvPr id="12" name="object 12"/>
            <p:cNvSpPr/>
            <p:nvPr/>
          </p:nvSpPr>
          <p:spPr>
            <a:xfrm>
              <a:off x="6669151" y="4763528"/>
              <a:ext cx="508634" cy="170180"/>
            </a:xfrm>
            <a:custGeom>
              <a:avLst/>
              <a:gdLst/>
              <a:ahLst/>
              <a:cxnLst/>
              <a:rect l="l" t="t" r="r" b="b"/>
              <a:pathLst>
                <a:path w="508634" h="170179">
                  <a:moveTo>
                    <a:pt x="119265" y="39776"/>
                  </a:moveTo>
                  <a:lnTo>
                    <a:pt x="116141" y="24295"/>
                  </a:lnTo>
                  <a:lnTo>
                    <a:pt x="107607" y="11645"/>
                  </a:lnTo>
                  <a:lnTo>
                    <a:pt x="94957" y="3124"/>
                  </a:lnTo>
                  <a:lnTo>
                    <a:pt x="79476" y="0"/>
                  </a:lnTo>
                  <a:lnTo>
                    <a:pt x="63995" y="3124"/>
                  </a:lnTo>
                  <a:lnTo>
                    <a:pt x="51346" y="11645"/>
                  </a:lnTo>
                  <a:lnTo>
                    <a:pt x="42824" y="24295"/>
                  </a:lnTo>
                  <a:lnTo>
                    <a:pt x="39700" y="39776"/>
                  </a:lnTo>
                  <a:lnTo>
                    <a:pt x="42824" y="55257"/>
                  </a:lnTo>
                  <a:lnTo>
                    <a:pt x="51346" y="67894"/>
                  </a:lnTo>
                  <a:lnTo>
                    <a:pt x="63995" y="76428"/>
                  </a:lnTo>
                  <a:lnTo>
                    <a:pt x="79476" y="79552"/>
                  </a:lnTo>
                  <a:lnTo>
                    <a:pt x="94957" y="76428"/>
                  </a:lnTo>
                  <a:lnTo>
                    <a:pt x="107607" y="67894"/>
                  </a:lnTo>
                  <a:lnTo>
                    <a:pt x="116141" y="55257"/>
                  </a:lnTo>
                  <a:lnTo>
                    <a:pt x="119265" y="39776"/>
                  </a:lnTo>
                  <a:close/>
                </a:path>
                <a:path w="508634" h="170179">
                  <a:moveTo>
                    <a:pt x="157734" y="169951"/>
                  </a:moveTo>
                  <a:lnTo>
                    <a:pt x="157607" y="123990"/>
                  </a:lnTo>
                  <a:lnTo>
                    <a:pt x="121666" y="98679"/>
                  </a:lnTo>
                  <a:lnTo>
                    <a:pt x="78867" y="90500"/>
                  </a:lnTo>
                  <a:lnTo>
                    <a:pt x="70624" y="90906"/>
                  </a:lnTo>
                  <a:lnTo>
                    <a:pt x="26314" y="103225"/>
                  </a:lnTo>
                  <a:lnTo>
                    <a:pt x="0" y="169951"/>
                  </a:lnTo>
                  <a:lnTo>
                    <a:pt x="157734" y="169951"/>
                  </a:lnTo>
                  <a:close/>
                </a:path>
                <a:path w="508634" h="170179">
                  <a:moveTo>
                    <a:pt x="293293" y="39776"/>
                  </a:moveTo>
                  <a:lnTo>
                    <a:pt x="290169" y="24295"/>
                  </a:lnTo>
                  <a:lnTo>
                    <a:pt x="281647" y="11645"/>
                  </a:lnTo>
                  <a:lnTo>
                    <a:pt x="268998" y="3124"/>
                  </a:lnTo>
                  <a:lnTo>
                    <a:pt x="253517" y="0"/>
                  </a:lnTo>
                  <a:lnTo>
                    <a:pt x="238023" y="3124"/>
                  </a:lnTo>
                  <a:lnTo>
                    <a:pt x="225386" y="11645"/>
                  </a:lnTo>
                  <a:lnTo>
                    <a:pt x="216852" y="24295"/>
                  </a:lnTo>
                  <a:lnTo>
                    <a:pt x="213728" y="39776"/>
                  </a:lnTo>
                  <a:lnTo>
                    <a:pt x="216852" y="55257"/>
                  </a:lnTo>
                  <a:lnTo>
                    <a:pt x="225386" y="67894"/>
                  </a:lnTo>
                  <a:lnTo>
                    <a:pt x="238023" y="76428"/>
                  </a:lnTo>
                  <a:lnTo>
                    <a:pt x="253517" y="79552"/>
                  </a:lnTo>
                  <a:lnTo>
                    <a:pt x="268998" y="76428"/>
                  </a:lnTo>
                  <a:lnTo>
                    <a:pt x="281647" y="67894"/>
                  </a:lnTo>
                  <a:lnTo>
                    <a:pt x="290169" y="55257"/>
                  </a:lnTo>
                  <a:lnTo>
                    <a:pt x="293293" y="39776"/>
                  </a:lnTo>
                  <a:close/>
                </a:path>
                <a:path w="508634" h="170179">
                  <a:moveTo>
                    <a:pt x="332994" y="169951"/>
                  </a:moveTo>
                  <a:lnTo>
                    <a:pt x="332867" y="123990"/>
                  </a:lnTo>
                  <a:lnTo>
                    <a:pt x="296926" y="98679"/>
                  </a:lnTo>
                  <a:lnTo>
                    <a:pt x="254127" y="90500"/>
                  </a:lnTo>
                  <a:lnTo>
                    <a:pt x="245884" y="90906"/>
                  </a:lnTo>
                  <a:lnTo>
                    <a:pt x="201574" y="103225"/>
                  </a:lnTo>
                  <a:lnTo>
                    <a:pt x="175260" y="169951"/>
                  </a:lnTo>
                  <a:lnTo>
                    <a:pt x="332994" y="169951"/>
                  </a:lnTo>
                  <a:close/>
                </a:path>
                <a:path w="508634" h="170179">
                  <a:moveTo>
                    <a:pt x="468591" y="39776"/>
                  </a:moveTo>
                  <a:lnTo>
                    <a:pt x="465467" y="24295"/>
                  </a:lnTo>
                  <a:lnTo>
                    <a:pt x="456933" y="11645"/>
                  </a:lnTo>
                  <a:lnTo>
                    <a:pt x="444284" y="3124"/>
                  </a:lnTo>
                  <a:lnTo>
                    <a:pt x="428777" y="0"/>
                  </a:lnTo>
                  <a:lnTo>
                    <a:pt x="413296" y="3124"/>
                  </a:lnTo>
                  <a:lnTo>
                    <a:pt x="400646" y="11645"/>
                  </a:lnTo>
                  <a:lnTo>
                    <a:pt x="392125" y="24295"/>
                  </a:lnTo>
                  <a:lnTo>
                    <a:pt x="388988" y="39776"/>
                  </a:lnTo>
                  <a:lnTo>
                    <a:pt x="392125" y="55257"/>
                  </a:lnTo>
                  <a:lnTo>
                    <a:pt x="400646" y="67894"/>
                  </a:lnTo>
                  <a:lnTo>
                    <a:pt x="413296" y="76428"/>
                  </a:lnTo>
                  <a:lnTo>
                    <a:pt x="428777" y="79552"/>
                  </a:lnTo>
                  <a:lnTo>
                    <a:pt x="444284" y="76428"/>
                  </a:lnTo>
                  <a:lnTo>
                    <a:pt x="456933" y="67894"/>
                  </a:lnTo>
                  <a:lnTo>
                    <a:pt x="465467" y="55257"/>
                  </a:lnTo>
                  <a:lnTo>
                    <a:pt x="468591" y="39776"/>
                  </a:lnTo>
                  <a:close/>
                </a:path>
                <a:path w="508634" h="170179">
                  <a:moveTo>
                    <a:pt x="508241" y="169951"/>
                  </a:moveTo>
                  <a:lnTo>
                    <a:pt x="508101" y="123990"/>
                  </a:lnTo>
                  <a:lnTo>
                    <a:pt x="472173" y="98679"/>
                  </a:lnTo>
                  <a:lnTo>
                    <a:pt x="429387" y="90500"/>
                  </a:lnTo>
                  <a:lnTo>
                    <a:pt x="421157" y="90906"/>
                  </a:lnTo>
                  <a:lnTo>
                    <a:pt x="376834" y="103225"/>
                  </a:lnTo>
                  <a:lnTo>
                    <a:pt x="350520" y="169951"/>
                  </a:lnTo>
                  <a:lnTo>
                    <a:pt x="508241" y="169951"/>
                  </a:lnTo>
                  <a:close/>
                </a:path>
              </a:pathLst>
            </a:custGeom>
            <a:solidFill>
              <a:srgbClr val="F79718"/>
            </a:solidFill>
          </p:spPr>
          <p:txBody>
            <a:bodyPr wrap="square" lIns="0" tIns="0" rIns="0" bIns="0" rtlCol="0"/>
            <a:lstStyle/>
            <a:p>
              <a:endParaRPr dirty="0"/>
            </a:p>
          </p:txBody>
        </p:sp>
        <p:pic>
          <p:nvPicPr>
            <p:cNvPr id="13" name="object 13"/>
            <p:cNvPicPr/>
            <p:nvPr/>
          </p:nvPicPr>
          <p:blipFill>
            <a:blip r:embed="rId2" cstate="print"/>
            <a:stretch>
              <a:fillRect/>
            </a:stretch>
          </p:blipFill>
          <p:spPr>
            <a:xfrm>
              <a:off x="6524912" y="4383489"/>
              <a:ext cx="104106" cy="104075"/>
            </a:xfrm>
            <a:prstGeom prst="rect">
              <a:avLst/>
            </a:prstGeom>
          </p:spPr>
        </p:pic>
        <p:sp>
          <p:nvSpPr>
            <p:cNvPr id="14" name="object 14"/>
            <p:cNvSpPr/>
            <p:nvPr/>
          </p:nvSpPr>
          <p:spPr>
            <a:xfrm>
              <a:off x="6433858" y="4293996"/>
              <a:ext cx="664845" cy="675005"/>
            </a:xfrm>
            <a:custGeom>
              <a:avLst/>
              <a:gdLst/>
              <a:ahLst/>
              <a:cxnLst/>
              <a:rect l="l" t="t" r="r" b="b"/>
              <a:pathLst>
                <a:path w="664845" h="675004">
                  <a:moveTo>
                    <a:pt x="455180" y="126657"/>
                  </a:moveTo>
                  <a:lnTo>
                    <a:pt x="450075" y="121475"/>
                  </a:lnTo>
                  <a:lnTo>
                    <a:pt x="444919" y="116395"/>
                  </a:lnTo>
                  <a:lnTo>
                    <a:pt x="436638" y="116395"/>
                  </a:lnTo>
                  <a:lnTo>
                    <a:pt x="318274" y="234657"/>
                  </a:lnTo>
                  <a:lnTo>
                    <a:pt x="311416" y="233680"/>
                  </a:lnTo>
                  <a:lnTo>
                    <a:pt x="304660" y="234480"/>
                  </a:lnTo>
                  <a:lnTo>
                    <a:pt x="298323" y="237007"/>
                  </a:lnTo>
                  <a:lnTo>
                    <a:pt x="292773" y="241147"/>
                  </a:lnTo>
                  <a:lnTo>
                    <a:pt x="258254" y="296418"/>
                  </a:lnTo>
                  <a:lnTo>
                    <a:pt x="247129" y="249250"/>
                  </a:lnTo>
                  <a:lnTo>
                    <a:pt x="214718" y="223266"/>
                  </a:lnTo>
                  <a:lnTo>
                    <a:pt x="153898" y="207098"/>
                  </a:lnTo>
                  <a:lnTo>
                    <a:pt x="132219" y="207073"/>
                  </a:lnTo>
                  <a:lnTo>
                    <a:pt x="110718" y="210324"/>
                  </a:lnTo>
                  <a:lnTo>
                    <a:pt x="71247" y="224205"/>
                  </a:lnTo>
                  <a:lnTo>
                    <a:pt x="39027" y="250545"/>
                  </a:lnTo>
                  <a:lnTo>
                    <a:pt x="0" y="417144"/>
                  </a:lnTo>
                  <a:lnTo>
                    <a:pt x="2057" y="427380"/>
                  </a:lnTo>
                  <a:lnTo>
                    <a:pt x="7696" y="435724"/>
                  </a:lnTo>
                  <a:lnTo>
                    <a:pt x="16052" y="441363"/>
                  </a:lnTo>
                  <a:lnTo>
                    <a:pt x="26289" y="443433"/>
                  </a:lnTo>
                  <a:lnTo>
                    <a:pt x="34632" y="441845"/>
                  </a:lnTo>
                  <a:lnTo>
                    <a:pt x="41871" y="437807"/>
                  </a:lnTo>
                  <a:lnTo>
                    <a:pt x="47498" y="431711"/>
                  </a:lnTo>
                  <a:lnTo>
                    <a:pt x="51003" y="423976"/>
                  </a:lnTo>
                  <a:lnTo>
                    <a:pt x="78346" y="310883"/>
                  </a:lnTo>
                  <a:lnTo>
                    <a:pt x="78346" y="674535"/>
                  </a:lnTo>
                  <a:lnTo>
                    <a:pt x="130136" y="674535"/>
                  </a:lnTo>
                  <a:lnTo>
                    <a:pt x="130136" y="440537"/>
                  </a:lnTo>
                  <a:lnTo>
                    <a:pt x="156425" y="440537"/>
                  </a:lnTo>
                  <a:lnTo>
                    <a:pt x="156425" y="674535"/>
                  </a:lnTo>
                  <a:lnTo>
                    <a:pt x="208127" y="674535"/>
                  </a:lnTo>
                  <a:lnTo>
                    <a:pt x="208127" y="309219"/>
                  </a:lnTo>
                  <a:lnTo>
                    <a:pt x="218427" y="353237"/>
                  </a:lnTo>
                  <a:lnTo>
                    <a:pt x="266255" y="370471"/>
                  </a:lnTo>
                  <a:lnTo>
                    <a:pt x="274447" y="366750"/>
                  </a:lnTo>
                  <a:lnTo>
                    <a:pt x="335889" y="266763"/>
                  </a:lnTo>
                  <a:lnTo>
                    <a:pt x="337172" y="260299"/>
                  </a:lnTo>
                  <a:lnTo>
                    <a:pt x="336067" y="254025"/>
                  </a:lnTo>
                  <a:lnTo>
                    <a:pt x="455142" y="135001"/>
                  </a:lnTo>
                  <a:lnTo>
                    <a:pt x="455180" y="126657"/>
                  </a:lnTo>
                  <a:close/>
                </a:path>
                <a:path w="664845" h="675004">
                  <a:moveTo>
                    <a:pt x="664679" y="35013"/>
                  </a:moveTo>
                  <a:lnTo>
                    <a:pt x="661924" y="21361"/>
                  </a:lnTo>
                  <a:lnTo>
                    <a:pt x="654418" y="10236"/>
                  </a:lnTo>
                  <a:lnTo>
                    <a:pt x="643280" y="2743"/>
                  </a:lnTo>
                  <a:lnTo>
                    <a:pt x="629627" y="0"/>
                  </a:lnTo>
                  <a:lnTo>
                    <a:pt x="200240" y="0"/>
                  </a:lnTo>
                  <a:lnTo>
                    <a:pt x="186588" y="2743"/>
                  </a:lnTo>
                  <a:lnTo>
                    <a:pt x="175450" y="10236"/>
                  </a:lnTo>
                  <a:lnTo>
                    <a:pt x="167944" y="21361"/>
                  </a:lnTo>
                  <a:lnTo>
                    <a:pt x="165188" y="35013"/>
                  </a:lnTo>
                  <a:lnTo>
                    <a:pt x="165188" y="66548"/>
                  </a:lnTo>
                  <a:lnTo>
                    <a:pt x="174967" y="69951"/>
                  </a:lnTo>
                  <a:lnTo>
                    <a:pt x="184162" y="74637"/>
                  </a:lnTo>
                  <a:lnTo>
                    <a:pt x="192620" y="80530"/>
                  </a:lnTo>
                  <a:lnTo>
                    <a:pt x="200240" y="87566"/>
                  </a:lnTo>
                  <a:lnTo>
                    <a:pt x="200240" y="35013"/>
                  </a:lnTo>
                  <a:lnTo>
                    <a:pt x="629627" y="35013"/>
                  </a:lnTo>
                  <a:lnTo>
                    <a:pt x="629627" y="324104"/>
                  </a:lnTo>
                  <a:lnTo>
                    <a:pt x="330542" y="324104"/>
                  </a:lnTo>
                  <a:lnTo>
                    <a:pt x="309168" y="359156"/>
                  </a:lnTo>
                  <a:lnTo>
                    <a:pt x="629627" y="359156"/>
                  </a:lnTo>
                  <a:lnTo>
                    <a:pt x="643280" y="356400"/>
                  </a:lnTo>
                  <a:lnTo>
                    <a:pt x="654418" y="348881"/>
                  </a:lnTo>
                  <a:lnTo>
                    <a:pt x="661924" y="337743"/>
                  </a:lnTo>
                  <a:lnTo>
                    <a:pt x="664679" y="324104"/>
                  </a:lnTo>
                  <a:lnTo>
                    <a:pt x="664679" y="35013"/>
                  </a:lnTo>
                  <a:close/>
                </a:path>
              </a:pathLst>
            </a:custGeom>
            <a:solidFill>
              <a:srgbClr val="F79718"/>
            </a:solidFill>
          </p:spPr>
          <p:txBody>
            <a:bodyPr wrap="square" lIns="0" tIns="0" rIns="0" bIns="0" rtlCol="0"/>
            <a:lstStyle/>
            <a:p>
              <a:endParaRPr dirty="0"/>
            </a:p>
          </p:txBody>
        </p:sp>
      </p:grpSp>
      <p:pic>
        <p:nvPicPr>
          <p:cNvPr id="18" name="object 3">
            <a:extLst>
              <a:ext uri="{FF2B5EF4-FFF2-40B4-BE49-F238E27FC236}">
                <a16:creationId xmlns:a16="http://schemas.microsoft.com/office/drawing/2014/main" id="{2A3D006E-2CF5-7937-CCC8-4CDAF67BF24E}"/>
              </a:ext>
            </a:extLst>
          </p:cNvPr>
          <p:cNvPicPr/>
          <p:nvPr/>
        </p:nvPicPr>
        <p:blipFill>
          <a:blip r:embed="rId3" cstate="print"/>
          <a:stretch>
            <a:fillRect/>
          </a:stretch>
        </p:blipFill>
        <p:spPr>
          <a:xfrm>
            <a:off x="2286000" y="3435290"/>
            <a:ext cx="7543800" cy="2655034"/>
          </a:xfrm>
          <a:prstGeom prst="rect">
            <a:avLst/>
          </a:prstGeom>
        </p:spPr>
      </p:pic>
      <p:sp>
        <p:nvSpPr>
          <p:cNvPr id="2" name="object 5">
            <a:extLst>
              <a:ext uri="{FF2B5EF4-FFF2-40B4-BE49-F238E27FC236}">
                <a16:creationId xmlns:a16="http://schemas.microsoft.com/office/drawing/2014/main" id="{7AE85BA2-722B-7F00-734D-3A5AC6690568}"/>
              </a:ext>
            </a:extLst>
          </p:cNvPr>
          <p:cNvSpPr txBox="1"/>
          <p:nvPr/>
        </p:nvSpPr>
        <p:spPr>
          <a:xfrm>
            <a:off x="754285" y="6254513"/>
            <a:ext cx="9075515" cy="228268"/>
          </a:xfrm>
          <a:prstGeom prst="rect">
            <a:avLst/>
          </a:prstGeom>
        </p:spPr>
        <p:txBody>
          <a:bodyPr vert="horz" wrap="square" lIns="0" tIns="12700" rIns="0" bIns="0" rtlCol="0">
            <a:spAutoFit/>
          </a:bodyPr>
          <a:lstStyle/>
          <a:p>
            <a:pPr marL="12700">
              <a:lnSpc>
                <a:spcPct val="100000"/>
              </a:lnSpc>
              <a:spcBef>
                <a:spcPts val="100"/>
              </a:spcBef>
            </a:pPr>
            <a:r>
              <a:rPr sz="1400" spc="135" baseline="30000" dirty="0">
                <a:latin typeface="Arial"/>
                <a:cs typeface="Arial"/>
              </a:rPr>
              <a:t>1</a:t>
            </a:r>
            <a:r>
              <a:rPr lang="en-US" sz="1400" spc="135" baseline="30000" dirty="0">
                <a:latin typeface="Arial"/>
                <a:cs typeface="Arial"/>
              </a:rPr>
              <a:t>1.</a:t>
            </a:r>
            <a:r>
              <a:rPr lang="en-US" sz="1400" spc="135" dirty="0">
                <a:latin typeface="Arial"/>
                <a:cs typeface="Arial"/>
              </a:rPr>
              <a:t>New York State GATS-registered Renewable Energy Certificates</a:t>
            </a:r>
            <a:endParaRPr sz="1800" dirty="0">
              <a:latin typeface="Arial"/>
              <a:cs typeface="Arial"/>
            </a:endParaRPr>
          </a:p>
        </p:txBody>
      </p:sp>
      <p:sp>
        <p:nvSpPr>
          <p:cNvPr id="15" name="Rectangle 14">
            <a:extLst>
              <a:ext uri="{FF2B5EF4-FFF2-40B4-BE49-F238E27FC236}">
                <a16:creationId xmlns:a16="http://schemas.microsoft.com/office/drawing/2014/main" id="{BF4C3448-E44D-01E8-3A0D-9BD7B9DB284F}"/>
              </a:ext>
            </a:extLst>
          </p:cNvPr>
          <p:cNvSpPr/>
          <p:nvPr/>
        </p:nvSpPr>
        <p:spPr>
          <a:xfrm>
            <a:off x="677361" y="838200"/>
            <a:ext cx="10828839" cy="9564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6591C5E-CC38-2723-2229-D4088126EE83}"/>
              </a:ext>
            </a:extLst>
          </p:cNvPr>
          <p:cNvSpPr txBox="1"/>
          <p:nvPr/>
        </p:nvSpPr>
        <p:spPr>
          <a:xfrm>
            <a:off x="1342841" y="603487"/>
            <a:ext cx="11406246" cy="646331"/>
          </a:xfrm>
          <a:prstGeom prst="rect">
            <a:avLst/>
          </a:prstGeom>
          <a:noFill/>
        </p:spPr>
        <p:txBody>
          <a:bodyPr wrap="square" rtlCol="0">
            <a:spAutoFit/>
          </a:bodyPr>
          <a:lstStyle/>
          <a:p>
            <a:r>
              <a:rPr lang="en-US" sz="3600" b="1" dirty="0">
                <a:solidFill>
                  <a:schemeClr val="accent3">
                    <a:lumMod val="50000"/>
                  </a:schemeClr>
                </a:solidFill>
              </a:rPr>
              <a:t>NY Market Results 2016 - 2021</a:t>
            </a:r>
          </a:p>
        </p:txBody>
      </p:sp>
      <p:sp>
        <p:nvSpPr>
          <p:cNvPr id="3" name="object 3"/>
          <p:cNvSpPr txBox="1"/>
          <p:nvPr/>
        </p:nvSpPr>
        <p:spPr>
          <a:xfrm>
            <a:off x="1488675" y="1547295"/>
            <a:ext cx="4349750" cy="1351652"/>
          </a:xfrm>
          <a:prstGeom prst="rect">
            <a:avLst/>
          </a:prstGeom>
        </p:spPr>
        <p:txBody>
          <a:bodyPr vert="horz" wrap="square" lIns="0" tIns="12700" rIns="0" bIns="0" rtlCol="0">
            <a:spAutoFit/>
          </a:bodyPr>
          <a:lstStyle/>
          <a:p>
            <a:pPr marL="12700" marR="5080">
              <a:lnSpc>
                <a:spcPct val="100000"/>
              </a:lnSpc>
              <a:spcBef>
                <a:spcPts val="100"/>
              </a:spcBef>
            </a:pPr>
            <a:r>
              <a:rPr sz="1800" b="1" spc="160" dirty="0">
                <a:latin typeface="Arial"/>
                <a:cs typeface="Arial"/>
              </a:rPr>
              <a:t>150</a:t>
            </a:r>
            <a:r>
              <a:rPr sz="1800" b="1" spc="30" dirty="0">
                <a:latin typeface="Arial"/>
                <a:cs typeface="Arial"/>
              </a:rPr>
              <a:t> </a:t>
            </a:r>
            <a:r>
              <a:rPr sz="1800" b="1" dirty="0">
                <a:latin typeface="Arial"/>
                <a:cs typeface="Arial"/>
              </a:rPr>
              <a:t>municipalities,</a:t>
            </a:r>
            <a:r>
              <a:rPr sz="1800" b="1" spc="15" dirty="0">
                <a:latin typeface="Arial"/>
                <a:cs typeface="Arial"/>
              </a:rPr>
              <a:t> </a:t>
            </a:r>
            <a:r>
              <a:rPr sz="1800" b="1" spc="114" dirty="0">
                <a:latin typeface="Arial"/>
                <a:cs typeface="Arial"/>
              </a:rPr>
              <a:t>3.2</a:t>
            </a:r>
            <a:r>
              <a:rPr sz="1800" b="1" spc="35" dirty="0">
                <a:latin typeface="Arial"/>
                <a:cs typeface="Arial"/>
              </a:rPr>
              <a:t> </a:t>
            </a:r>
            <a:r>
              <a:rPr sz="1800" b="1" dirty="0">
                <a:latin typeface="Arial"/>
                <a:cs typeface="Arial"/>
              </a:rPr>
              <a:t>million</a:t>
            </a:r>
            <a:r>
              <a:rPr sz="1800" b="1" spc="50" dirty="0">
                <a:latin typeface="Arial"/>
                <a:cs typeface="Arial"/>
              </a:rPr>
              <a:t> </a:t>
            </a:r>
            <a:r>
              <a:rPr sz="1800" b="1" spc="-25" dirty="0">
                <a:latin typeface="Arial"/>
                <a:cs typeface="Arial"/>
              </a:rPr>
              <a:t>CCA </a:t>
            </a:r>
            <a:r>
              <a:rPr sz="1800" dirty="0">
                <a:latin typeface="Arial"/>
                <a:cs typeface="Arial"/>
              </a:rPr>
              <a:t>participants,</a:t>
            </a:r>
            <a:r>
              <a:rPr sz="1800" spc="-15" dirty="0">
                <a:latin typeface="Arial"/>
                <a:cs typeface="Arial"/>
              </a:rPr>
              <a:t> </a:t>
            </a:r>
            <a:r>
              <a:rPr sz="1800" spc="60" dirty="0">
                <a:latin typeface="Arial"/>
                <a:cs typeface="Arial"/>
              </a:rPr>
              <a:t>including</a:t>
            </a:r>
            <a:r>
              <a:rPr sz="1800" spc="85" dirty="0">
                <a:latin typeface="Arial"/>
                <a:cs typeface="Arial"/>
              </a:rPr>
              <a:t> </a:t>
            </a:r>
            <a:r>
              <a:rPr sz="1800" b="1" spc="114" dirty="0">
                <a:latin typeface="Arial"/>
                <a:cs typeface="Arial"/>
              </a:rPr>
              <a:t>1.2</a:t>
            </a:r>
            <a:r>
              <a:rPr sz="1800" b="1" spc="80" dirty="0">
                <a:latin typeface="Arial"/>
                <a:cs typeface="Arial"/>
              </a:rPr>
              <a:t> </a:t>
            </a:r>
            <a:r>
              <a:rPr sz="1800" b="1" dirty="0">
                <a:latin typeface="Arial"/>
                <a:cs typeface="Arial"/>
              </a:rPr>
              <a:t>million</a:t>
            </a:r>
            <a:r>
              <a:rPr sz="1800" b="1" spc="105" dirty="0">
                <a:latin typeface="Arial"/>
                <a:cs typeface="Arial"/>
              </a:rPr>
              <a:t> </a:t>
            </a:r>
            <a:r>
              <a:rPr sz="1800" dirty="0">
                <a:latin typeface="Arial"/>
                <a:cs typeface="Arial"/>
              </a:rPr>
              <a:t>low-</a:t>
            </a:r>
            <a:r>
              <a:rPr sz="1800" spc="65" dirty="0">
                <a:latin typeface="Arial"/>
                <a:cs typeface="Arial"/>
              </a:rPr>
              <a:t> </a:t>
            </a:r>
            <a:r>
              <a:rPr sz="1800" spc="55" dirty="0">
                <a:latin typeface="Arial"/>
                <a:cs typeface="Arial"/>
              </a:rPr>
              <a:t>to </a:t>
            </a:r>
            <a:r>
              <a:rPr sz="1800" dirty="0">
                <a:latin typeface="Arial"/>
                <a:cs typeface="Arial"/>
              </a:rPr>
              <a:t>moderate-income</a:t>
            </a:r>
            <a:r>
              <a:rPr sz="1800" spc="20" dirty="0">
                <a:latin typeface="Arial"/>
                <a:cs typeface="Arial"/>
              </a:rPr>
              <a:t>  </a:t>
            </a:r>
            <a:r>
              <a:rPr sz="1800" spc="-10" dirty="0">
                <a:latin typeface="Arial"/>
                <a:cs typeface="Arial"/>
              </a:rPr>
              <a:t>residents.</a:t>
            </a:r>
            <a:endParaRPr sz="1800" dirty="0">
              <a:latin typeface="Arial"/>
              <a:cs typeface="Arial"/>
            </a:endParaRPr>
          </a:p>
          <a:p>
            <a:pPr marL="70485">
              <a:lnSpc>
                <a:spcPct val="100000"/>
              </a:lnSpc>
              <a:spcBef>
                <a:spcPts val="1789"/>
              </a:spcBef>
            </a:pPr>
            <a:r>
              <a:rPr sz="1800" b="1" spc="160" dirty="0">
                <a:latin typeface="Arial"/>
                <a:cs typeface="Arial"/>
              </a:rPr>
              <a:t>3</a:t>
            </a:r>
            <a:r>
              <a:rPr sz="1800" b="1" spc="55" dirty="0">
                <a:latin typeface="Arial"/>
                <a:cs typeface="Arial"/>
              </a:rPr>
              <a:t> </a:t>
            </a:r>
            <a:r>
              <a:rPr sz="1800" b="1" dirty="0">
                <a:latin typeface="Arial"/>
                <a:cs typeface="Arial"/>
              </a:rPr>
              <a:t>million</a:t>
            </a:r>
            <a:r>
              <a:rPr sz="1800" b="1" spc="80" dirty="0">
                <a:latin typeface="Arial"/>
                <a:cs typeface="Arial"/>
              </a:rPr>
              <a:t> </a:t>
            </a:r>
            <a:r>
              <a:rPr sz="1800" spc="55" dirty="0">
                <a:latin typeface="Arial"/>
                <a:cs typeface="Arial"/>
              </a:rPr>
              <a:t>MWh</a:t>
            </a:r>
            <a:r>
              <a:rPr sz="1800" spc="60" dirty="0">
                <a:latin typeface="Arial"/>
                <a:cs typeface="Arial"/>
              </a:rPr>
              <a:t> of</a:t>
            </a:r>
            <a:r>
              <a:rPr sz="1800" spc="105" dirty="0">
                <a:latin typeface="Arial"/>
                <a:cs typeface="Arial"/>
              </a:rPr>
              <a:t> </a:t>
            </a:r>
            <a:r>
              <a:rPr sz="1800" dirty="0">
                <a:latin typeface="Arial"/>
                <a:cs typeface="Arial"/>
              </a:rPr>
              <a:t>renewable</a:t>
            </a:r>
            <a:r>
              <a:rPr sz="1800" spc="30" dirty="0">
                <a:latin typeface="Arial"/>
                <a:cs typeface="Arial"/>
              </a:rPr>
              <a:t> </a:t>
            </a:r>
            <a:r>
              <a:rPr sz="1800" dirty="0">
                <a:latin typeface="Arial"/>
                <a:cs typeface="Arial"/>
              </a:rPr>
              <a:t>energy</a:t>
            </a:r>
            <a:r>
              <a:rPr lang="en-US" sz="1800" baseline="30000" dirty="0">
                <a:latin typeface="Arial"/>
                <a:cs typeface="Arial"/>
              </a:rPr>
              <a:t>1</a:t>
            </a:r>
            <a:r>
              <a:rPr sz="1800" spc="55" dirty="0">
                <a:latin typeface="Arial"/>
                <a:cs typeface="Arial"/>
              </a:rPr>
              <a:t> </a:t>
            </a:r>
            <a:r>
              <a:rPr lang="en-US" sz="1800" spc="55" dirty="0">
                <a:latin typeface="Arial"/>
                <a:cs typeface="Arial"/>
              </a:rPr>
              <a:t> </a:t>
            </a:r>
            <a:endParaRPr sz="1800" dirty="0">
              <a:latin typeface="Arial"/>
              <a:cs typeface="Arial"/>
            </a:endParaRPr>
          </a:p>
        </p:txBody>
      </p:sp>
      <p:grpSp>
        <p:nvGrpSpPr>
          <p:cNvPr id="6" name="object 6"/>
          <p:cNvGrpSpPr/>
          <p:nvPr/>
        </p:nvGrpSpPr>
        <p:grpSpPr>
          <a:xfrm>
            <a:off x="728147" y="1645766"/>
            <a:ext cx="543560" cy="701040"/>
            <a:chOff x="763271" y="2625456"/>
            <a:chExt cx="543560" cy="701040"/>
          </a:xfrm>
        </p:grpSpPr>
        <p:sp>
          <p:nvSpPr>
            <p:cNvPr id="7" name="object 7"/>
            <p:cNvSpPr/>
            <p:nvPr/>
          </p:nvSpPr>
          <p:spPr>
            <a:xfrm>
              <a:off x="763270" y="2625458"/>
              <a:ext cx="543560" cy="701040"/>
            </a:xfrm>
            <a:custGeom>
              <a:avLst/>
              <a:gdLst/>
              <a:ahLst/>
              <a:cxnLst/>
              <a:rect l="l" t="t" r="r" b="b"/>
              <a:pathLst>
                <a:path w="543560" h="701039">
                  <a:moveTo>
                    <a:pt x="262890" y="508609"/>
                  </a:moveTo>
                  <a:lnTo>
                    <a:pt x="105156" y="508609"/>
                  </a:lnTo>
                  <a:lnTo>
                    <a:pt x="105156" y="543648"/>
                  </a:lnTo>
                  <a:lnTo>
                    <a:pt x="262890" y="543648"/>
                  </a:lnTo>
                  <a:lnTo>
                    <a:pt x="262890" y="508609"/>
                  </a:lnTo>
                  <a:close/>
                </a:path>
                <a:path w="543560" h="701039">
                  <a:moveTo>
                    <a:pt x="438150" y="333400"/>
                  </a:moveTo>
                  <a:lnTo>
                    <a:pt x="271653" y="333387"/>
                  </a:lnTo>
                  <a:lnTo>
                    <a:pt x="271653" y="368439"/>
                  </a:lnTo>
                  <a:lnTo>
                    <a:pt x="438150" y="368439"/>
                  </a:lnTo>
                  <a:lnTo>
                    <a:pt x="438150" y="333400"/>
                  </a:lnTo>
                  <a:close/>
                </a:path>
                <a:path w="543560" h="701039">
                  <a:moveTo>
                    <a:pt x="438150" y="263309"/>
                  </a:moveTo>
                  <a:lnTo>
                    <a:pt x="105156" y="263309"/>
                  </a:lnTo>
                  <a:lnTo>
                    <a:pt x="105156" y="298348"/>
                  </a:lnTo>
                  <a:lnTo>
                    <a:pt x="438150" y="298348"/>
                  </a:lnTo>
                  <a:lnTo>
                    <a:pt x="438150" y="263309"/>
                  </a:lnTo>
                  <a:close/>
                </a:path>
                <a:path w="543560" h="701039">
                  <a:moveTo>
                    <a:pt x="438150" y="193230"/>
                  </a:moveTo>
                  <a:lnTo>
                    <a:pt x="105156" y="193230"/>
                  </a:lnTo>
                  <a:lnTo>
                    <a:pt x="105156" y="228269"/>
                  </a:lnTo>
                  <a:lnTo>
                    <a:pt x="438150" y="228269"/>
                  </a:lnTo>
                  <a:lnTo>
                    <a:pt x="438150" y="193230"/>
                  </a:lnTo>
                  <a:close/>
                </a:path>
                <a:path w="543560" h="701039">
                  <a:moveTo>
                    <a:pt x="438150" y="123139"/>
                  </a:moveTo>
                  <a:lnTo>
                    <a:pt x="105156" y="123139"/>
                  </a:lnTo>
                  <a:lnTo>
                    <a:pt x="105156" y="158178"/>
                  </a:lnTo>
                  <a:lnTo>
                    <a:pt x="438150" y="158178"/>
                  </a:lnTo>
                  <a:lnTo>
                    <a:pt x="438150" y="123139"/>
                  </a:lnTo>
                  <a:close/>
                </a:path>
                <a:path w="543560" h="701039">
                  <a:moveTo>
                    <a:pt x="543306" y="0"/>
                  </a:moveTo>
                  <a:lnTo>
                    <a:pt x="0" y="0"/>
                  </a:lnTo>
                  <a:lnTo>
                    <a:pt x="0" y="53340"/>
                  </a:lnTo>
                  <a:lnTo>
                    <a:pt x="0" y="648881"/>
                  </a:lnTo>
                  <a:lnTo>
                    <a:pt x="0" y="700938"/>
                  </a:lnTo>
                  <a:lnTo>
                    <a:pt x="543306" y="700938"/>
                  </a:lnTo>
                  <a:lnTo>
                    <a:pt x="543306" y="648881"/>
                  </a:lnTo>
                  <a:lnTo>
                    <a:pt x="52578" y="648881"/>
                  </a:lnTo>
                  <a:lnTo>
                    <a:pt x="52578" y="53340"/>
                  </a:lnTo>
                  <a:lnTo>
                    <a:pt x="490728" y="53340"/>
                  </a:lnTo>
                  <a:lnTo>
                    <a:pt x="490728" y="648779"/>
                  </a:lnTo>
                  <a:lnTo>
                    <a:pt x="543306" y="648779"/>
                  </a:lnTo>
                  <a:lnTo>
                    <a:pt x="543306" y="53340"/>
                  </a:lnTo>
                  <a:lnTo>
                    <a:pt x="543306" y="53060"/>
                  </a:lnTo>
                  <a:lnTo>
                    <a:pt x="543306" y="0"/>
                  </a:lnTo>
                  <a:close/>
                </a:path>
              </a:pathLst>
            </a:custGeom>
            <a:solidFill>
              <a:srgbClr val="F79718"/>
            </a:solidFill>
          </p:spPr>
          <p:txBody>
            <a:bodyPr wrap="square" lIns="0" tIns="0" rIns="0" bIns="0" rtlCol="0"/>
            <a:lstStyle/>
            <a:p>
              <a:endParaRPr dirty="0"/>
            </a:p>
          </p:txBody>
        </p:sp>
        <p:pic>
          <p:nvPicPr>
            <p:cNvPr id="8" name="object 8"/>
            <p:cNvPicPr/>
            <p:nvPr/>
          </p:nvPicPr>
          <p:blipFill>
            <a:blip r:embed="rId4" cstate="print"/>
            <a:stretch>
              <a:fillRect/>
            </a:stretch>
          </p:blipFill>
          <p:spPr>
            <a:xfrm>
              <a:off x="1078744" y="3090254"/>
              <a:ext cx="122684" cy="122648"/>
            </a:xfrm>
            <a:prstGeom prst="rect">
              <a:avLst/>
            </a:prstGeom>
          </p:spPr>
        </p:pic>
      </p:grpSp>
      <p:sp>
        <p:nvSpPr>
          <p:cNvPr id="10" name="object 10"/>
          <p:cNvSpPr/>
          <p:nvPr/>
        </p:nvSpPr>
        <p:spPr>
          <a:xfrm>
            <a:off x="6264951" y="1545886"/>
            <a:ext cx="806450" cy="753110"/>
          </a:xfrm>
          <a:custGeom>
            <a:avLst/>
            <a:gdLst/>
            <a:ahLst/>
            <a:cxnLst/>
            <a:rect l="l" t="t" r="r" b="b"/>
            <a:pathLst>
              <a:path w="806450" h="753110">
                <a:moveTo>
                  <a:pt x="735203" y="110731"/>
                </a:moveTo>
                <a:lnTo>
                  <a:pt x="732904" y="76784"/>
                </a:lnTo>
                <a:lnTo>
                  <a:pt x="718032" y="46189"/>
                </a:lnTo>
                <a:lnTo>
                  <a:pt x="691654" y="22821"/>
                </a:lnTo>
                <a:lnTo>
                  <a:pt x="689356" y="21805"/>
                </a:lnTo>
                <a:lnTo>
                  <a:pt x="668858" y="12687"/>
                </a:lnTo>
                <a:lnTo>
                  <a:pt x="644626" y="9118"/>
                </a:lnTo>
                <a:lnTo>
                  <a:pt x="620318" y="12141"/>
                </a:lnTo>
                <a:lnTo>
                  <a:pt x="597319" y="21805"/>
                </a:lnTo>
                <a:lnTo>
                  <a:pt x="593001" y="17424"/>
                </a:lnTo>
                <a:lnTo>
                  <a:pt x="588200" y="13627"/>
                </a:lnTo>
                <a:lnTo>
                  <a:pt x="582993" y="10490"/>
                </a:lnTo>
                <a:lnTo>
                  <a:pt x="555942" y="0"/>
                </a:lnTo>
                <a:lnTo>
                  <a:pt x="527939" y="698"/>
                </a:lnTo>
                <a:lnTo>
                  <a:pt x="482092" y="32677"/>
                </a:lnTo>
                <a:lnTo>
                  <a:pt x="472071" y="66903"/>
                </a:lnTo>
                <a:lnTo>
                  <a:pt x="472833" y="78943"/>
                </a:lnTo>
                <a:lnTo>
                  <a:pt x="454660" y="83375"/>
                </a:lnTo>
                <a:lnTo>
                  <a:pt x="438124" y="91630"/>
                </a:lnTo>
                <a:lnTo>
                  <a:pt x="423837" y="103339"/>
                </a:lnTo>
                <a:lnTo>
                  <a:pt x="412369" y="118110"/>
                </a:lnTo>
                <a:lnTo>
                  <a:pt x="396316" y="144475"/>
                </a:lnTo>
                <a:lnTo>
                  <a:pt x="395058" y="144348"/>
                </a:lnTo>
                <a:lnTo>
                  <a:pt x="393839" y="144081"/>
                </a:lnTo>
                <a:lnTo>
                  <a:pt x="392531" y="144081"/>
                </a:lnTo>
                <a:lnTo>
                  <a:pt x="376199" y="147383"/>
                </a:lnTo>
                <a:lnTo>
                  <a:pt x="362864" y="156375"/>
                </a:lnTo>
                <a:lnTo>
                  <a:pt x="353872" y="169710"/>
                </a:lnTo>
                <a:lnTo>
                  <a:pt x="350570" y="186042"/>
                </a:lnTo>
                <a:lnTo>
                  <a:pt x="353872" y="202374"/>
                </a:lnTo>
                <a:lnTo>
                  <a:pt x="362864" y="215709"/>
                </a:lnTo>
                <a:lnTo>
                  <a:pt x="376199" y="224701"/>
                </a:lnTo>
                <a:lnTo>
                  <a:pt x="392531" y="227990"/>
                </a:lnTo>
                <a:lnTo>
                  <a:pt x="399402" y="227406"/>
                </a:lnTo>
                <a:lnTo>
                  <a:pt x="427278" y="209715"/>
                </a:lnTo>
                <a:lnTo>
                  <a:pt x="428612" y="207645"/>
                </a:lnTo>
                <a:lnTo>
                  <a:pt x="434733" y="201028"/>
                </a:lnTo>
                <a:lnTo>
                  <a:pt x="442633" y="197408"/>
                </a:lnTo>
                <a:lnTo>
                  <a:pt x="451307" y="197002"/>
                </a:lnTo>
                <a:lnTo>
                  <a:pt x="459778" y="200075"/>
                </a:lnTo>
                <a:lnTo>
                  <a:pt x="466229" y="204000"/>
                </a:lnTo>
                <a:lnTo>
                  <a:pt x="494449" y="214223"/>
                </a:lnTo>
                <a:lnTo>
                  <a:pt x="523379" y="212877"/>
                </a:lnTo>
                <a:lnTo>
                  <a:pt x="549706" y="200774"/>
                </a:lnTo>
                <a:lnTo>
                  <a:pt x="553199" y="197002"/>
                </a:lnTo>
                <a:lnTo>
                  <a:pt x="576199" y="172123"/>
                </a:lnTo>
                <a:lnTo>
                  <a:pt x="584098" y="168490"/>
                </a:lnTo>
                <a:lnTo>
                  <a:pt x="592772" y="168097"/>
                </a:lnTo>
                <a:lnTo>
                  <a:pt x="601243" y="171157"/>
                </a:lnTo>
                <a:lnTo>
                  <a:pt x="634136" y="183883"/>
                </a:lnTo>
                <a:lnTo>
                  <a:pt x="668185" y="183032"/>
                </a:lnTo>
                <a:lnTo>
                  <a:pt x="699414" y="169481"/>
                </a:lnTo>
                <a:lnTo>
                  <a:pt x="700760" y="168097"/>
                </a:lnTo>
                <a:lnTo>
                  <a:pt x="723557" y="144475"/>
                </a:lnTo>
                <a:lnTo>
                  <a:pt x="723912" y="144081"/>
                </a:lnTo>
                <a:lnTo>
                  <a:pt x="735203" y="110731"/>
                </a:lnTo>
                <a:close/>
              </a:path>
              <a:path w="806450" h="753110">
                <a:moveTo>
                  <a:pt x="806196" y="717511"/>
                </a:moveTo>
                <a:lnTo>
                  <a:pt x="746023" y="717511"/>
                </a:lnTo>
                <a:lnTo>
                  <a:pt x="720737" y="652195"/>
                </a:lnTo>
                <a:lnTo>
                  <a:pt x="707428" y="610095"/>
                </a:lnTo>
                <a:lnTo>
                  <a:pt x="695312" y="563156"/>
                </a:lnTo>
                <a:lnTo>
                  <a:pt x="685634" y="512495"/>
                </a:lnTo>
                <a:lnTo>
                  <a:pt x="679640" y="459206"/>
                </a:lnTo>
                <a:lnTo>
                  <a:pt x="678561" y="404380"/>
                </a:lnTo>
                <a:lnTo>
                  <a:pt x="684644" y="341947"/>
                </a:lnTo>
                <a:lnTo>
                  <a:pt x="679653" y="335280"/>
                </a:lnTo>
                <a:lnTo>
                  <a:pt x="671195" y="334124"/>
                </a:lnTo>
                <a:lnTo>
                  <a:pt x="564565" y="334124"/>
                </a:lnTo>
                <a:lnTo>
                  <a:pt x="564642" y="395262"/>
                </a:lnTo>
                <a:lnTo>
                  <a:pt x="570395" y="455091"/>
                </a:lnTo>
                <a:lnTo>
                  <a:pt x="580466" y="512381"/>
                </a:lnTo>
                <a:lnTo>
                  <a:pt x="593521" y="565899"/>
                </a:lnTo>
                <a:lnTo>
                  <a:pt x="608177" y="614400"/>
                </a:lnTo>
                <a:lnTo>
                  <a:pt x="623112" y="656666"/>
                </a:lnTo>
                <a:lnTo>
                  <a:pt x="648360" y="717511"/>
                </a:lnTo>
                <a:lnTo>
                  <a:pt x="619556" y="717511"/>
                </a:lnTo>
                <a:lnTo>
                  <a:pt x="593267" y="651852"/>
                </a:lnTo>
                <a:lnTo>
                  <a:pt x="578815" y="609155"/>
                </a:lnTo>
                <a:lnTo>
                  <a:pt x="564984" y="561213"/>
                </a:lnTo>
                <a:lnTo>
                  <a:pt x="552881" y="509003"/>
                </a:lnTo>
                <a:lnTo>
                  <a:pt x="543623" y="453517"/>
                </a:lnTo>
                <a:lnTo>
                  <a:pt x="538340" y="395757"/>
                </a:lnTo>
                <a:lnTo>
                  <a:pt x="538124" y="336702"/>
                </a:lnTo>
                <a:lnTo>
                  <a:pt x="545363" y="270205"/>
                </a:lnTo>
                <a:lnTo>
                  <a:pt x="540575" y="263398"/>
                </a:lnTo>
                <a:lnTo>
                  <a:pt x="531202" y="261962"/>
                </a:lnTo>
                <a:lnTo>
                  <a:pt x="260375" y="261975"/>
                </a:lnTo>
                <a:lnTo>
                  <a:pt x="254495" y="267868"/>
                </a:lnTo>
                <a:lnTo>
                  <a:pt x="260705" y="336702"/>
                </a:lnTo>
                <a:lnTo>
                  <a:pt x="260502" y="395757"/>
                </a:lnTo>
                <a:lnTo>
                  <a:pt x="255219" y="453517"/>
                </a:lnTo>
                <a:lnTo>
                  <a:pt x="245960" y="509003"/>
                </a:lnTo>
                <a:lnTo>
                  <a:pt x="233857" y="561213"/>
                </a:lnTo>
                <a:lnTo>
                  <a:pt x="220014" y="609155"/>
                </a:lnTo>
                <a:lnTo>
                  <a:pt x="205562" y="651852"/>
                </a:lnTo>
                <a:lnTo>
                  <a:pt x="179273" y="717511"/>
                </a:lnTo>
                <a:lnTo>
                  <a:pt x="150469" y="717511"/>
                </a:lnTo>
                <a:lnTo>
                  <a:pt x="175717" y="656653"/>
                </a:lnTo>
                <a:lnTo>
                  <a:pt x="190652" y="614387"/>
                </a:lnTo>
                <a:lnTo>
                  <a:pt x="205320" y="565886"/>
                </a:lnTo>
                <a:lnTo>
                  <a:pt x="218363" y="512368"/>
                </a:lnTo>
                <a:lnTo>
                  <a:pt x="228434" y="455079"/>
                </a:lnTo>
                <a:lnTo>
                  <a:pt x="234175" y="395249"/>
                </a:lnTo>
                <a:lnTo>
                  <a:pt x="234251" y="334124"/>
                </a:lnTo>
                <a:lnTo>
                  <a:pt x="119722" y="334098"/>
                </a:lnTo>
                <a:lnTo>
                  <a:pt x="113817" y="339966"/>
                </a:lnTo>
                <a:lnTo>
                  <a:pt x="118986" y="404380"/>
                </a:lnTo>
                <a:lnTo>
                  <a:pt x="117894" y="459206"/>
                </a:lnTo>
                <a:lnTo>
                  <a:pt x="111887" y="512495"/>
                </a:lnTo>
                <a:lnTo>
                  <a:pt x="102209" y="563156"/>
                </a:lnTo>
                <a:lnTo>
                  <a:pt x="90093" y="610095"/>
                </a:lnTo>
                <a:lnTo>
                  <a:pt x="76784" y="652195"/>
                </a:lnTo>
                <a:lnTo>
                  <a:pt x="51511" y="717511"/>
                </a:lnTo>
                <a:lnTo>
                  <a:pt x="0" y="717511"/>
                </a:lnTo>
                <a:lnTo>
                  <a:pt x="0" y="752551"/>
                </a:lnTo>
                <a:lnTo>
                  <a:pt x="806196" y="752551"/>
                </a:lnTo>
                <a:lnTo>
                  <a:pt x="806196" y="717511"/>
                </a:lnTo>
                <a:close/>
              </a:path>
            </a:pathLst>
          </a:custGeom>
          <a:solidFill>
            <a:srgbClr val="F79718"/>
          </a:solidFill>
        </p:spPr>
        <p:txBody>
          <a:bodyPr wrap="square" lIns="0" tIns="0" rIns="0" bIns="0" rtlCol="0"/>
          <a:lstStyle/>
          <a:p>
            <a:endParaRPr dirty="0"/>
          </a:p>
        </p:txBody>
      </p:sp>
      <p:sp>
        <p:nvSpPr>
          <p:cNvPr id="4" name="object 4"/>
          <p:cNvSpPr txBox="1"/>
          <p:nvPr/>
        </p:nvSpPr>
        <p:spPr>
          <a:xfrm>
            <a:off x="7327525" y="1545886"/>
            <a:ext cx="4437380"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Arial"/>
                <a:cs typeface="Arial"/>
              </a:rPr>
              <a:t>Avoided</a:t>
            </a:r>
            <a:r>
              <a:rPr sz="1800" b="1" spc="45" dirty="0">
                <a:latin typeface="Arial"/>
                <a:cs typeface="Arial"/>
              </a:rPr>
              <a:t> </a:t>
            </a:r>
            <a:r>
              <a:rPr sz="1800" b="1" spc="140" dirty="0">
                <a:latin typeface="Arial"/>
                <a:cs typeface="Arial"/>
              </a:rPr>
              <a:t>770,000</a:t>
            </a:r>
            <a:r>
              <a:rPr sz="1800" b="1" spc="-35" dirty="0">
                <a:latin typeface="Arial"/>
                <a:cs typeface="Arial"/>
              </a:rPr>
              <a:t> </a:t>
            </a:r>
            <a:r>
              <a:rPr sz="1800" b="1" spc="-95" dirty="0">
                <a:latin typeface="Arial"/>
                <a:cs typeface="Arial"/>
              </a:rPr>
              <a:t>Tons</a:t>
            </a:r>
            <a:r>
              <a:rPr sz="1800" b="1" spc="40" dirty="0">
                <a:latin typeface="Arial"/>
                <a:cs typeface="Arial"/>
              </a:rPr>
              <a:t> </a:t>
            </a:r>
            <a:r>
              <a:rPr sz="1800" spc="60" dirty="0">
                <a:latin typeface="Arial"/>
                <a:cs typeface="Arial"/>
              </a:rPr>
              <a:t>of</a:t>
            </a:r>
            <a:r>
              <a:rPr sz="1800" spc="75" dirty="0">
                <a:latin typeface="Arial"/>
                <a:cs typeface="Arial"/>
              </a:rPr>
              <a:t> </a:t>
            </a:r>
            <a:r>
              <a:rPr sz="1800" dirty="0">
                <a:latin typeface="Arial"/>
                <a:cs typeface="Arial"/>
              </a:rPr>
              <a:t>CO2</a:t>
            </a:r>
            <a:r>
              <a:rPr sz="1800" spc="20" dirty="0">
                <a:latin typeface="Arial"/>
                <a:cs typeface="Arial"/>
              </a:rPr>
              <a:t> </a:t>
            </a:r>
            <a:r>
              <a:rPr sz="1800" spc="-10" dirty="0">
                <a:latin typeface="Arial"/>
                <a:cs typeface="Arial"/>
              </a:rPr>
              <a:t>emissions</a:t>
            </a:r>
            <a:endParaRPr sz="1800" dirty="0">
              <a:latin typeface="Arial"/>
              <a:cs typeface="Arial"/>
            </a:endParaRPr>
          </a:p>
        </p:txBody>
      </p:sp>
      <p:sp>
        <p:nvSpPr>
          <p:cNvPr id="16" name="Rectangle 15">
            <a:extLst>
              <a:ext uri="{FF2B5EF4-FFF2-40B4-BE49-F238E27FC236}">
                <a16:creationId xmlns:a16="http://schemas.microsoft.com/office/drawing/2014/main" id="{61323EAC-B4EA-E56B-3C00-EE681273B0DF}"/>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9642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83206-263C-3F43-C2EE-DEEB770AE97F}"/>
              </a:ext>
            </a:extLst>
          </p:cNvPr>
          <p:cNvSpPr>
            <a:spLocks noGrp="1"/>
          </p:cNvSpPr>
          <p:nvPr>
            <p:ph type="title"/>
          </p:nvPr>
        </p:nvSpPr>
        <p:spPr>
          <a:xfrm>
            <a:off x="1149729" y="457200"/>
            <a:ext cx="10226242" cy="553998"/>
          </a:xfrm>
        </p:spPr>
        <p:txBody>
          <a:bodyPr/>
          <a:lstStyle/>
          <a:p>
            <a:r>
              <a:rPr lang="en-US" sz="3600" dirty="0">
                <a:solidFill>
                  <a:schemeClr val="accent3">
                    <a:lumMod val="50000"/>
                  </a:schemeClr>
                </a:solidFill>
              </a:rPr>
              <a:t> Envisaged CCA Implementation Process</a:t>
            </a:r>
          </a:p>
        </p:txBody>
      </p:sp>
      <p:sp>
        <p:nvSpPr>
          <p:cNvPr id="3" name="Text Placeholder 2">
            <a:extLst>
              <a:ext uri="{FF2B5EF4-FFF2-40B4-BE49-F238E27FC236}">
                <a16:creationId xmlns:a16="http://schemas.microsoft.com/office/drawing/2014/main" id="{ACA11662-7A7B-3CEE-EBFA-3E3301544948}"/>
              </a:ext>
            </a:extLst>
          </p:cNvPr>
          <p:cNvSpPr>
            <a:spLocks noGrp="1"/>
          </p:cNvSpPr>
          <p:nvPr>
            <p:ph type="body" idx="1"/>
          </p:nvPr>
        </p:nvSpPr>
        <p:spPr>
          <a:xfrm>
            <a:off x="867102" y="1219200"/>
            <a:ext cx="10867698" cy="5262979"/>
          </a:xfrm>
        </p:spPr>
        <p:txBody>
          <a:bodyPr/>
          <a:lstStyle/>
          <a:p>
            <a:pPr marL="342900" indent="-342900">
              <a:spcAft>
                <a:spcPts val="600"/>
              </a:spcAft>
              <a:buFont typeface="Arial" panose="020B0604020202020204" pitchFamily="34" charset="0"/>
              <a:buChar char="•"/>
            </a:pPr>
            <a:r>
              <a:rPr lang="en-US" sz="2400" dirty="0"/>
              <a:t>Borough adopts resolution enabling a CCA</a:t>
            </a:r>
          </a:p>
          <a:p>
            <a:pPr marL="342900" indent="-342900">
              <a:spcAft>
                <a:spcPts val="600"/>
              </a:spcAft>
              <a:buFont typeface="Arial" panose="020B0604020202020204" pitchFamily="34" charset="0"/>
              <a:buChar char="•"/>
            </a:pPr>
            <a:r>
              <a:rPr lang="en-US" sz="2400" dirty="0"/>
              <a:t>Borough and administrator conduct resident education and work with the local utility to obtain information needed for smooth implementation</a:t>
            </a:r>
          </a:p>
          <a:p>
            <a:pPr marL="342900" indent="-342900">
              <a:spcAft>
                <a:spcPts val="600"/>
              </a:spcAft>
              <a:buFont typeface="Arial" panose="020B0604020202020204" pitchFamily="34" charset="0"/>
              <a:buChar char="•"/>
            </a:pPr>
            <a:r>
              <a:rPr lang="en-US" sz="2400" dirty="0"/>
              <a:t>Residents who have already selected an EGS or a special rate such as net metering or CAP will not be included in the initial aggregation</a:t>
            </a:r>
          </a:p>
          <a:p>
            <a:pPr marL="342900" indent="-342900">
              <a:spcAft>
                <a:spcPts val="600"/>
              </a:spcAft>
              <a:buFont typeface="Arial" panose="020B0604020202020204" pitchFamily="34" charset="0"/>
              <a:buChar char="•"/>
            </a:pPr>
            <a:r>
              <a:rPr lang="en-US" sz="2400" dirty="0"/>
              <a:t>Resident customers who do not opt out or make another choice will be transferred to CCA supply</a:t>
            </a:r>
          </a:p>
          <a:p>
            <a:pPr marL="342900" indent="-342900">
              <a:spcAft>
                <a:spcPts val="600"/>
              </a:spcAft>
              <a:buFont typeface="Arial" panose="020B0604020202020204" pitchFamily="34" charset="0"/>
              <a:buChar char="•"/>
            </a:pPr>
            <a:r>
              <a:rPr lang="en-US" sz="2400" dirty="0"/>
              <a:t>Residents can leave CCA supply at any time with no penalty</a:t>
            </a:r>
          </a:p>
          <a:p>
            <a:pPr marL="342900" indent="-342900">
              <a:spcAft>
                <a:spcPts val="600"/>
              </a:spcAft>
              <a:buFont typeface="Arial" panose="020B0604020202020204" pitchFamily="34" charset="0"/>
              <a:buChar char="•"/>
            </a:pPr>
            <a:r>
              <a:rPr lang="en-US" sz="2400" dirty="0"/>
              <a:t>Borough and administrator issue an RFP and select EGS(s) to provide CCA supply </a:t>
            </a:r>
          </a:p>
          <a:p>
            <a:pPr marL="342900" indent="-342900">
              <a:buFont typeface="Arial" panose="020B0604020202020204" pitchFamily="34" charset="0"/>
              <a:buChar char="•"/>
            </a:pPr>
            <a:r>
              <a:rPr lang="en-US" sz="2400" dirty="0"/>
              <a:t>The EGS service agreement gives Borough approval over price and terms to residents and the energy supply mix, including ability to procure local projects. </a:t>
            </a:r>
          </a:p>
        </p:txBody>
      </p:sp>
      <p:sp>
        <p:nvSpPr>
          <p:cNvPr id="5" name="Rectangle 4">
            <a:extLst>
              <a:ext uri="{FF2B5EF4-FFF2-40B4-BE49-F238E27FC236}">
                <a16:creationId xmlns:a16="http://schemas.microsoft.com/office/drawing/2014/main" id="{1F5B89DE-D496-178D-2991-D082DFB3C0BB}"/>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393510"/>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group of solar panels in a field&#10;&#10;Description automatically generated">
            <a:extLst>
              <a:ext uri="{FF2B5EF4-FFF2-40B4-BE49-F238E27FC236}">
                <a16:creationId xmlns:a16="http://schemas.microsoft.com/office/drawing/2014/main" id="{914E39E1-F43C-D7C7-80EF-A89928801E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3239" y="2270491"/>
            <a:ext cx="7464161" cy="3968946"/>
          </a:xfrm>
          <a:prstGeom prst="rect">
            <a:avLst/>
          </a:prstGeom>
        </p:spPr>
      </p:pic>
      <p:sp>
        <p:nvSpPr>
          <p:cNvPr id="9" name="TextBox 8">
            <a:extLst>
              <a:ext uri="{FF2B5EF4-FFF2-40B4-BE49-F238E27FC236}">
                <a16:creationId xmlns:a16="http://schemas.microsoft.com/office/drawing/2014/main" id="{0E25A5F2-4810-6340-6D33-59202B8BB3EA}"/>
              </a:ext>
            </a:extLst>
          </p:cNvPr>
          <p:cNvSpPr txBox="1"/>
          <p:nvPr/>
        </p:nvSpPr>
        <p:spPr>
          <a:xfrm>
            <a:off x="762000" y="381000"/>
            <a:ext cx="10058400" cy="1746055"/>
          </a:xfrm>
          <a:prstGeom prst="rect">
            <a:avLst/>
          </a:prstGeom>
          <a:noFill/>
        </p:spPr>
        <p:txBody>
          <a:bodyPr wrap="square" rtlCol="0">
            <a:spAutoFit/>
          </a:bodyPr>
          <a:lstStyle/>
          <a:p>
            <a:pPr algn="ctr"/>
            <a:r>
              <a:rPr lang="en-US" sz="3600" b="1" dirty="0">
                <a:solidFill>
                  <a:schemeClr val="accent3">
                    <a:lumMod val="50000"/>
                  </a:schemeClr>
                </a:solidFill>
              </a:rPr>
              <a:t>Community Choice Aggregation (CCA)</a:t>
            </a:r>
          </a:p>
          <a:p>
            <a:endParaRPr lang="en-US" dirty="0"/>
          </a:p>
          <a:p>
            <a:pPr marL="76200" marR="5080" indent="-64135">
              <a:lnSpc>
                <a:spcPct val="99300"/>
              </a:lnSpc>
              <a:spcBef>
                <a:spcPts val="15"/>
              </a:spcBef>
            </a:pPr>
            <a:r>
              <a:rPr lang="en-US" sz="1800" b="1" dirty="0">
                <a:latin typeface="Arial"/>
                <a:cs typeface="Arial"/>
              </a:rPr>
              <a:t> 		Enables</a:t>
            </a:r>
            <a:r>
              <a:rPr lang="en-US" sz="1800" b="1" spc="-65" dirty="0">
                <a:latin typeface="Arial"/>
                <a:cs typeface="Arial"/>
              </a:rPr>
              <a:t> local governments</a:t>
            </a:r>
            <a:r>
              <a:rPr lang="en-US" sz="1800" b="1" dirty="0">
                <a:latin typeface="Arial"/>
                <a:cs typeface="Arial"/>
              </a:rPr>
              <a:t> to</a:t>
            </a:r>
            <a:r>
              <a:rPr lang="en-US" sz="1800" b="1" spc="-45" dirty="0">
                <a:latin typeface="Arial"/>
                <a:cs typeface="Arial"/>
              </a:rPr>
              <a:t> </a:t>
            </a:r>
            <a:r>
              <a:rPr lang="en-US" sz="1800" b="1" dirty="0">
                <a:latin typeface="Arial"/>
                <a:cs typeface="Arial"/>
              </a:rPr>
              <a:t>aggregate</a:t>
            </a:r>
            <a:r>
              <a:rPr lang="en-US" sz="1800" b="1" spc="-50" dirty="0">
                <a:latin typeface="Arial"/>
                <a:cs typeface="Arial"/>
              </a:rPr>
              <a:t> </a:t>
            </a:r>
            <a:r>
              <a:rPr lang="en-US" sz="1800" b="1" dirty="0">
                <a:latin typeface="Arial"/>
                <a:cs typeface="Arial"/>
              </a:rPr>
              <a:t>their</a:t>
            </a:r>
            <a:r>
              <a:rPr lang="en-US" sz="1800" b="1" spc="-35" dirty="0">
                <a:latin typeface="Arial"/>
                <a:cs typeface="Arial"/>
              </a:rPr>
              <a:t> community’s </a:t>
            </a:r>
            <a:r>
              <a:rPr lang="en-US" sz="1800" b="1" dirty="0">
                <a:latin typeface="Arial"/>
                <a:cs typeface="Arial"/>
              </a:rPr>
              <a:t>electricity</a:t>
            </a:r>
            <a:r>
              <a:rPr lang="en-US" sz="1800" b="1" spc="-15" dirty="0">
                <a:latin typeface="Arial"/>
                <a:cs typeface="Arial"/>
              </a:rPr>
              <a:t> </a:t>
            </a:r>
            <a:r>
              <a:rPr lang="en-US" sz="1800" b="1" spc="-20" dirty="0">
                <a:latin typeface="Arial"/>
                <a:cs typeface="Arial"/>
              </a:rPr>
              <a:t>load </a:t>
            </a:r>
            <a:r>
              <a:rPr lang="en-US" sz="1800" b="1" dirty="0">
                <a:latin typeface="Arial"/>
                <a:cs typeface="Arial"/>
              </a:rPr>
              <a:t>to</a:t>
            </a:r>
            <a:r>
              <a:rPr lang="en-US" sz="1800" b="1" spc="-25" dirty="0">
                <a:latin typeface="Arial"/>
                <a:cs typeface="Arial"/>
              </a:rPr>
              <a:t> </a:t>
            </a:r>
          </a:p>
          <a:p>
            <a:pPr marL="76200" marR="5080" indent="-64135">
              <a:lnSpc>
                <a:spcPct val="99300"/>
              </a:lnSpc>
              <a:spcBef>
                <a:spcPts val="15"/>
              </a:spcBef>
            </a:pPr>
            <a:r>
              <a:rPr lang="en-US" sz="1800" b="1" dirty="0">
                <a:latin typeface="Arial"/>
                <a:cs typeface="Arial"/>
              </a:rPr>
              <a:t>		purchase</a:t>
            </a:r>
            <a:r>
              <a:rPr lang="en-US" sz="1800" b="1" spc="-5" dirty="0">
                <a:latin typeface="Arial"/>
                <a:cs typeface="Arial"/>
              </a:rPr>
              <a:t> </a:t>
            </a:r>
            <a:r>
              <a:rPr lang="en-US" sz="1800" b="1" dirty="0">
                <a:latin typeface="Arial"/>
                <a:cs typeface="Arial"/>
              </a:rPr>
              <a:t>or</a:t>
            </a:r>
            <a:r>
              <a:rPr lang="en-US" sz="1800" b="1" spc="-20" dirty="0">
                <a:latin typeface="Arial"/>
                <a:cs typeface="Arial"/>
              </a:rPr>
              <a:t> </a:t>
            </a:r>
            <a:r>
              <a:rPr lang="en-US" sz="1800" b="1" dirty="0">
                <a:latin typeface="Arial"/>
                <a:cs typeface="Arial"/>
              </a:rPr>
              <a:t>develop</a:t>
            </a:r>
            <a:r>
              <a:rPr lang="en-US" sz="1800" b="1" spc="30" dirty="0">
                <a:latin typeface="Arial"/>
                <a:cs typeface="Arial"/>
              </a:rPr>
              <a:t> </a:t>
            </a:r>
            <a:r>
              <a:rPr lang="en-US" sz="1800" b="1" dirty="0">
                <a:latin typeface="Arial"/>
                <a:cs typeface="Arial"/>
              </a:rPr>
              <a:t>power</a:t>
            </a:r>
            <a:r>
              <a:rPr lang="en-US" sz="1800" b="1" spc="-55" dirty="0">
                <a:latin typeface="Arial"/>
                <a:cs typeface="Arial"/>
              </a:rPr>
              <a:t> </a:t>
            </a:r>
            <a:r>
              <a:rPr lang="en-US" sz="1800" b="1" dirty="0">
                <a:latin typeface="Arial"/>
                <a:cs typeface="Arial"/>
              </a:rPr>
              <a:t>on</a:t>
            </a:r>
            <a:r>
              <a:rPr lang="en-US" sz="1800" b="1" spc="-15" dirty="0">
                <a:latin typeface="Arial"/>
                <a:cs typeface="Arial"/>
              </a:rPr>
              <a:t> </a:t>
            </a:r>
            <a:r>
              <a:rPr lang="en-US" sz="1800" b="1" dirty="0">
                <a:latin typeface="Arial"/>
                <a:cs typeface="Arial"/>
              </a:rPr>
              <a:t>behalf</a:t>
            </a:r>
            <a:r>
              <a:rPr lang="en-US" sz="1800" b="1" spc="-20" dirty="0">
                <a:latin typeface="Arial"/>
                <a:cs typeface="Arial"/>
              </a:rPr>
              <a:t> </a:t>
            </a:r>
            <a:r>
              <a:rPr lang="en-US" sz="1800" b="1" dirty="0">
                <a:latin typeface="Arial"/>
                <a:cs typeface="Arial"/>
              </a:rPr>
              <a:t>of</a:t>
            </a:r>
            <a:r>
              <a:rPr lang="en-US" sz="1800" b="1" spc="-5" dirty="0">
                <a:latin typeface="Arial"/>
                <a:cs typeface="Arial"/>
              </a:rPr>
              <a:t> </a:t>
            </a:r>
            <a:r>
              <a:rPr lang="en-US" sz="1800" b="1" dirty="0">
                <a:latin typeface="Arial"/>
                <a:cs typeface="Arial"/>
              </a:rPr>
              <a:t>their</a:t>
            </a:r>
            <a:r>
              <a:rPr lang="en-US" sz="1800" b="1" spc="-20" dirty="0">
                <a:latin typeface="Arial"/>
                <a:cs typeface="Arial"/>
              </a:rPr>
              <a:t> </a:t>
            </a:r>
            <a:r>
              <a:rPr lang="en-US" sz="1800" b="1" spc="-10" dirty="0">
                <a:latin typeface="Arial"/>
                <a:cs typeface="Arial"/>
              </a:rPr>
              <a:t>residents, </a:t>
            </a:r>
            <a:r>
              <a:rPr lang="en-US" sz="1800" b="1" dirty="0">
                <a:latin typeface="Arial"/>
                <a:cs typeface="Arial"/>
              </a:rPr>
              <a:t>businesses</a:t>
            </a:r>
            <a:r>
              <a:rPr lang="en-US" sz="1800" b="1" spc="-20" dirty="0">
                <a:latin typeface="Arial"/>
                <a:cs typeface="Arial"/>
              </a:rPr>
              <a:t> </a:t>
            </a:r>
            <a:r>
              <a:rPr lang="en-US" sz="1800" b="1" dirty="0">
                <a:latin typeface="Arial"/>
                <a:cs typeface="Arial"/>
              </a:rPr>
              <a:t>&amp;</a:t>
            </a:r>
            <a:r>
              <a:rPr lang="en-US" sz="1800" b="1" spc="-20" dirty="0">
                <a:latin typeface="Arial"/>
                <a:cs typeface="Arial"/>
              </a:rPr>
              <a:t> </a:t>
            </a:r>
          </a:p>
          <a:p>
            <a:pPr marL="76200" marR="5080" indent="-64135">
              <a:lnSpc>
                <a:spcPct val="99300"/>
              </a:lnSpc>
              <a:spcBef>
                <a:spcPts val="15"/>
              </a:spcBef>
            </a:pPr>
            <a:r>
              <a:rPr lang="en-US" sz="1800" b="1" dirty="0">
                <a:latin typeface="Arial"/>
                <a:cs typeface="Arial"/>
              </a:rPr>
              <a:t>		municipal</a:t>
            </a:r>
            <a:r>
              <a:rPr lang="en-US" sz="1800" b="1" spc="-30" dirty="0">
                <a:latin typeface="Arial"/>
                <a:cs typeface="Arial"/>
              </a:rPr>
              <a:t> </a:t>
            </a:r>
            <a:r>
              <a:rPr lang="en-US" sz="1800" b="1" dirty="0">
                <a:latin typeface="Arial"/>
                <a:cs typeface="Arial"/>
              </a:rPr>
              <a:t>accounts</a:t>
            </a:r>
            <a:r>
              <a:rPr lang="en-US" sz="1800" b="1" spc="-20" dirty="0">
                <a:latin typeface="Arial"/>
                <a:cs typeface="Arial"/>
              </a:rPr>
              <a:t> </a:t>
            </a:r>
            <a:r>
              <a:rPr lang="en-US" sz="1800" b="1" dirty="0">
                <a:latin typeface="Arial"/>
                <a:cs typeface="Arial"/>
              </a:rPr>
              <a:t>to</a:t>
            </a:r>
            <a:r>
              <a:rPr lang="en-US" sz="1800" b="1" spc="-45" dirty="0">
                <a:latin typeface="Arial"/>
                <a:cs typeface="Arial"/>
              </a:rPr>
              <a:t> </a:t>
            </a:r>
            <a:r>
              <a:rPr lang="en-US" b="1" spc="-45" dirty="0">
                <a:latin typeface="Arial"/>
                <a:cs typeface="Arial"/>
              </a:rPr>
              <a:t>meet</a:t>
            </a:r>
            <a:r>
              <a:rPr lang="en-US" sz="1800" b="1" spc="-30" dirty="0">
                <a:latin typeface="Arial"/>
                <a:cs typeface="Arial"/>
              </a:rPr>
              <a:t> </a:t>
            </a:r>
            <a:r>
              <a:rPr lang="en-US" sz="1800" b="1" dirty="0">
                <a:latin typeface="Arial"/>
                <a:cs typeface="Arial"/>
              </a:rPr>
              <a:t>their</a:t>
            </a:r>
            <a:r>
              <a:rPr lang="en-US" sz="1800" b="1" spc="-30" dirty="0">
                <a:latin typeface="Arial"/>
                <a:cs typeface="Arial"/>
              </a:rPr>
              <a:t> </a:t>
            </a:r>
            <a:r>
              <a:rPr lang="en-US" sz="1800" b="1" spc="-10" dirty="0">
                <a:latin typeface="Arial"/>
                <a:cs typeface="Arial"/>
              </a:rPr>
              <a:t>energy,</a:t>
            </a:r>
            <a:r>
              <a:rPr lang="en-US" sz="1800" b="1" spc="-20" dirty="0">
                <a:latin typeface="Arial"/>
                <a:cs typeface="Arial"/>
              </a:rPr>
              <a:t> </a:t>
            </a:r>
            <a:r>
              <a:rPr lang="en-US" sz="1800" b="1" dirty="0">
                <a:latin typeface="Arial"/>
                <a:cs typeface="Arial"/>
              </a:rPr>
              <a:t>economic</a:t>
            </a:r>
            <a:r>
              <a:rPr lang="en-US" sz="1800" b="1" spc="-40" dirty="0">
                <a:latin typeface="Arial"/>
                <a:cs typeface="Arial"/>
              </a:rPr>
              <a:t> </a:t>
            </a:r>
            <a:r>
              <a:rPr lang="en-US" sz="1800" b="1" dirty="0">
                <a:latin typeface="Arial"/>
                <a:cs typeface="Arial"/>
              </a:rPr>
              <a:t>and</a:t>
            </a:r>
            <a:r>
              <a:rPr lang="en-US" sz="1800" b="1" spc="-30" dirty="0">
                <a:latin typeface="Arial"/>
                <a:cs typeface="Arial"/>
              </a:rPr>
              <a:t> </a:t>
            </a:r>
            <a:r>
              <a:rPr lang="en-US" sz="1800" b="1" dirty="0">
                <a:latin typeface="Arial"/>
                <a:cs typeface="Arial"/>
              </a:rPr>
              <a:t>environmental</a:t>
            </a:r>
            <a:r>
              <a:rPr lang="en-US" sz="1800" b="1" spc="-5" dirty="0">
                <a:latin typeface="Arial"/>
                <a:cs typeface="Arial"/>
              </a:rPr>
              <a:t> </a:t>
            </a:r>
            <a:r>
              <a:rPr lang="en-US" sz="1800" b="1" spc="-10" dirty="0">
                <a:latin typeface="Arial"/>
                <a:cs typeface="Arial"/>
              </a:rPr>
              <a:t>goals.</a:t>
            </a:r>
            <a:endParaRPr lang="en-US" sz="1800" dirty="0">
              <a:latin typeface="Arial"/>
              <a:cs typeface="Arial"/>
            </a:endParaRPr>
          </a:p>
        </p:txBody>
      </p:sp>
      <p:sp>
        <p:nvSpPr>
          <p:cNvPr id="3" name="Rectangle 2">
            <a:extLst>
              <a:ext uri="{FF2B5EF4-FFF2-40B4-BE49-F238E27FC236}">
                <a16:creationId xmlns:a16="http://schemas.microsoft.com/office/drawing/2014/main" id="{CF0C3405-C9B3-3202-8FAB-BDCFAD286B0E}"/>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6871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F66C-F03C-96ED-1654-43D11520CD8C}"/>
              </a:ext>
            </a:extLst>
          </p:cNvPr>
          <p:cNvSpPr>
            <a:spLocks noGrp="1"/>
          </p:cNvSpPr>
          <p:nvPr>
            <p:ph type="title"/>
          </p:nvPr>
        </p:nvSpPr>
        <p:spPr>
          <a:xfrm>
            <a:off x="2209800" y="1447800"/>
            <a:ext cx="10478820" cy="677108"/>
          </a:xfrm>
        </p:spPr>
        <p:txBody>
          <a:bodyPr/>
          <a:lstStyle/>
          <a:p>
            <a:r>
              <a:rPr lang="en-US" sz="4400" dirty="0">
                <a:solidFill>
                  <a:schemeClr val="accent3">
                    <a:lumMod val="50000"/>
                  </a:schemeClr>
                </a:solidFill>
              </a:rPr>
              <a:t>QUESTIONS</a:t>
            </a:r>
          </a:p>
        </p:txBody>
      </p:sp>
      <p:sp>
        <p:nvSpPr>
          <p:cNvPr id="4" name="Rectangle 3">
            <a:extLst>
              <a:ext uri="{FF2B5EF4-FFF2-40B4-BE49-F238E27FC236}">
                <a16:creationId xmlns:a16="http://schemas.microsoft.com/office/drawing/2014/main" id="{9796DC62-7668-E0D1-97AB-472629D35781}"/>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3E18BBC3-1ADE-0032-79F1-C20460BA7D33}"/>
              </a:ext>
            </a:extLst>
          </p:cNvPr>
          <p:cNvSpPr txBox="1">
            <a:spLocks noGrp="1"/>
          </p:cNvSpPr>
          <p:nvPr>
            <p:ph type="body" idx="1"/>
          </p:nvPr>
        </p:nvSpPr>
        <p:spPr>
          <a:xfrm>
            <a:off x="6705600" y="3124200"/>
            <a:ext cx="4056063" cy="1855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C. Baird Brown</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eco</a:t>
            </a:r>
            <a:r>
              <a:rPr lang="en-US" sz="2000" dirty="0">
                <a:solidFill>
                  <a:srgbClr val="FF0000"/>
                </a:solidFill>
                <a:latin typeface="Constantia" panose="02030602050306030303" pitchFamily="18" charset="0"/>
              </a:rPr>
              <a:t>(</a:t>
            </a:r>
            <a:r>
              <a:rPr lang="en-US" sz="2000" dirty="0">
                <a:solidFill>
                  <a:schemeClr val="accent3">
                    <a:lumMod val="50000"/>
                  </a:schemeClr>
                </a:solidFill>
                <a:latin typeface="Constantia" panose="02030602050306030303" pitchFamily="18" charset="0"/>
              </a:rPr>
              <a:t>n</a:t>
            </a:r>
            <a:r>
              <a:rPr lang="en-US" sz="2000" dirty="0">
                <a:solidFill>
                  <a:srgbClr val="FF0000"/>
                </a:solidFill>
                <a:latin typeface="Constantia" panose="02030602050306030303" pitchFamily="18" charset="0"/>
              </a:rPr>
              <a:t>)</a:t>
            </a:r>
            <a:r>
              <a:rPr lang="en-US" sz="2000" dirty="0">
                <a:solidFill>
                  <a:schemeClr val="accent3">
                    <a:lumMod val="50000"/>
                  </a:schemeClr>
                </a:solidFill>
                <a:latin typeface="Constantia" panose="02030602050306030303" pitchFamily="18" charset="0"/>
              </a:rPr>
              <a:t>law </a:t>
            </a:r>
            <a:r>
              <a:rPr lang="en-US" sz="1600" dirty="0">
                <a:solidFill>
                  <a:schemeClr val="accent3">
                    <a:lumMod val="50000"/>
                  </a:schemeClr>
                </a:solidFill>
                <a:latin typeface="Constantia" panose="02030602050306030303" pitchFamily="18" charset="0"/>
              </a:rPr>
              <a:t>LLC</a:t>
            </a:r>
          </a:p>
          <a:p>
            <a:pPr marL="0" indent="0" algn="r">
              <a:lnSpc>
                <a:spcPct val="120000"/>
              </a:lnSpc>
              <a:spcBef>
                <a:spcPts val="400"/>
              </a:spcBef>
              <a:buFont typeface="Arial" panose="020B0604020202020204" pitchFamily="34" charset="0"/>
              <a:buNone/>
            </a:pPr>
            <a:r>
              <a:rPr lang="en-US" sz="2000" dirty="0" err="1">
                <a:solidFill>
                  <a:schemeClr val="accent3">
                    <a:lumMod val="50000"/>
                  </a:schemeClr>
                </a:solidFill>
                <a:latin typeface="Constantia" panose="02030602050306030303" pitchFamily="18" charset="0"/>
              </a:rPr>
              <a:t>baird@eco-n-law.net</a:t>
            </a:r>
            <a:endParaRPr lang="en-US" sz="2000" dirty="0">
              <a:solidFill>
                <a:schemeClr val="accent3">
                  <a:lumMod val="50000"/>
                </a:schemeClr>
              </a:solidFill>
              <a:latin typeface="Constantia" panose="02030602050306030303" pitchFamily="18" charset="0"/>
            </a:endParaRPr>
          </a:p>
        </p:txBody>
      </p:sp>
    </p:spTree>
    <p:extLst>
      <p:ext uri="{BB962C8B-B14F-4D97-AF65-F5344CB8AC3E}">
        <p14:creationId xmlns:p14="http://schemas.microsoft.com/office/powerpoint/2010/main" val="209435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04800"/>
            <a:ext cx="7848600" cy="963006"/>
          </a:xfrm>
          <a:prstGeom prst="rect">
            <a:avLst/>
          </a:prstGeom>
        </p:spPr>
        <p:txBody>
          <a:bodyPr vert="horz" wrap="square" lIns="0" tIns="405053" rIns="0" bIns="0" rtlCol="0">
            <a:spAutoFit/>
          </a:bodyPr>
          <a:lstStyle/>
          <a:p>
            <a:pPr marL="1217930">
              <a:lnSpc>
                <a:spcPct val="100000"/>
              </a:lnSpc>
              <a:spcBef>
                <a:spcPts val="100"/>
              </a:spcBef>
            </a:pPr>
            <a:r>
              <a:rPr sz="3600" spc="-25" dirty="0">
                <a:solidFill>
                  <a:schemeClr val="accent3">
                    <a:lumMod val="50000"/>
                  </a:schemeClr>
                </a:solidFill>
                <a:latin typeface="Arial"/>
                <a:cs typeface="Arial"/>
              </a:rPr>
              <a:t>CCA</a:t>
            </a:r>
            <a:r>
              <a:rPr lang="en-US" sz="3600" spc="-25" dirty="0">
                <a:solidFill>
                  <a:schemeClr val="accent3">
                    <a:lumMod val="50000"/>
                  </a:schemeClr>
                </a:solidFill>
                <a:latin typeface="Arial"/>
                <a:cs typeface="Arial"/>
              </a:rPr>
              <a:t> </a:t>
            </a:r>
            <a:r>
              <a:rPr lang="en-US" sz="3600" spc="-25" dirty="0">
                <a:solidFill>
                  <a:schemeClr val="accent3">
                    <a:lumMod val="50000"/>
                  </a:schemeClr>
                </a:solidFill>
              </a:rPr>
              <a:t>E</a:t>
            </a:r>
            <a:r>
              <a:rPr lang="en-US" sz="3600" spc="-25" dirty="0">
                <a:solidFill>
                  <a:schemeClr val="accent3">
                    <a:lumMod val="50000"/>
                  </a:schemeClr>
                </a:solidFill>
                <a:latin typeface="Arial"/>
                <a:cs typeface="Arial"/>
              </a:rPr>
              <a:t>nables Boroughs’ Goals</a:t>
            </a:r>
            <a:endParaRPr sz="3600" dirty="0">
              <a:solidFill>
                <a:schemeClr val="accent3">
                  <a:lumMod val="50000"/>
                </a:schemeClr>
              </a:solidFill>
              <a:latin typeface="Arial"/>
              <a:cs typeface="Arial"/>
            </a:endParaRPr>
          </a:p>
        </p:txBody>
      </p:sp>
      <p:sp>
        <p:nvSpPr>
          <p:cNvPr id="3" name="object 3"/>
          <p:cNvSpPr txBox="1"/>
          <p:nvPr/>
        </p:nvSpPr>
        <p:spPr>
          <a:xfrm>
            <a:off x="762000" y="1434223"/>
            <a:ext cx="10439400" cy="4019690"/>
          </a:xfrm>
          <a:prstGeom prst="rect">
            <a:avLst/>
          </a:prstGeom>
        </p:spPr>
        <p:txBody>
          <a:bodyPr vert="horz" wrap="square" lIns="0" tIns="13335" rIns="0" bIns="0" rtlCol="0">
            <a:spAutoFit/>
          </a:bodyPr>
          <a:lstStyle/>
          <a:p>
            <a:pPr marL="12700">
              <a:spcBef>
                <a:spcPts val="105"/>
              </a:spcBef>
            </a:pPr>
            <a:r>
              <a:rPr lang="en-US" sz="2000" dirty="0"/>
              <a:t>Boroughs aim to:</a:t>
            </a:r>
          </a:p>
          <a:p>
            <a:pPr marL="12700">
              <a:spcBef>
                <a:spcPts val="105"/>
              </a:spcBef>
            </a:pPr>
            <a:endParaRPr lang="en-US" sz="2000" dirty="0"/>
          </a:p>
          <a:p>
            <a:pPr marL="355600" indent="-342900">
              <a:spcBef>
                <a:spcPts val="105"/>
              </a:spcBef>
              <a:buFont typeface="Arial" panose="020B0604020202020204" pitchFamily="34" charset="0"/>
              <a:buChar char="•"/>
            </a:pPr>
            <a:r>
              <a:rPr lang="en-US" sz="2000" dirty="0"/>
              <a:t>Increase retail supply competition by aggregating enough load to achieve bargaining power.</a:t>
            </a:r>
          </a:p>
          <a:p>
            <a:pPr marL="12700">
              <a:spcBef>
                <a:spcPts val="105"/>
              </a:spcBef>
            </a:pPr>
            <a:endParaRPr lang="en-US" sz="2000" dirty="0"/>
          </a:p>
          <a:p>
            <a:pPr marL="355600" indent="-342900">
              <a:spcBef>
                <a:spcPts val="105"/>
              </a:spcBef>
              <a:buFont typeface="Arial" panose="020B0604020202020204" pitchFamily="34" charset="0"/>
              <a:buChar char="•"/>
            </a:pPr>
            <a:r>
              <a:rPr lang="en-US" sz="2000" spc="120" dirty="0">
                <a:latin typeface="Arial"/>
                <a:cs typeface="Arial"/>
              </a:rPr>
              <a:t>Procure 100% renewable energy </a:t>
            </a:r>
            <a:r>
              <a:rPr sz="2000" spc="90" dirty="0">
                <a:latin typeface="Arial"/>
                <a:cs typeface="Arial"/>
              </a:rPr>
              <a:t>to</a:t>
            </a:r>
            <a:r>
              <a:rPr sz="2000" spc="135" dirty="0">
                <a:latin typeface="Arial"/>
                <a:cs typeface="Arial"/>
              </a:rPr>
              <a:t> </a:t>
            </a:r>
            <a:r>
              <a:rPr lang="en-US" sz="2000" spc="135" dirty="0">
                <a:latin typeface="Arial"/>
                <a:cs typeface="Arial"/>
              </a:rPr>
              <a:t>reduce GHGs to </a:t>
            </a:r>
            <a:r>
              <a:rPr lang="en-US" sz="2000" b="1" spc="135" dirty="0">
                <a:latin typeface="Arial"/>
                <a:cs typeface="Arial"/>
              </a:rPr>
              <a:t>mitigate</a:t>
            </a:r>
            <a:r>
              <a:rPr sz="2000" b="1" spc="125" dirty="0">
                <a:latin typeface="Arial"/>
                <a:cs typeface="Arial"/>
              </a:rPr>
              <a:t> </a:t>
            </a:r>
            <a:r>
              <a:rPr sz="2000" b="1" dirty="0">
                <a:latin typeface="Arial"/>
                <a:cs typeface="Arial"/>
              </a:rPr>
              <a:t>climate</a:t>
            </a:r>
            <a:r>
              <a:rPr sz="2000" b="1" spc="105" dirty="0">
                <a:latin typeface="Arial"/>
                <a:cs typeface="Arial"/>
              </a:rPr>
              <a:t> </a:t>
            </a:r>
            <a:r>
              <a:rPr sz="2000" b="1" spc="-10" dirty="0">
                <a:latin typeface="Arial"/>
                <a:cs typeface="Arial"/>
              </a:rPr>
              <a:t>change</a:t>
            </a:r>
            <a:r>
              <a:rPr lang="en-US" sz="2000" b="1" spc="-10" dirty="0">
                <a:latin typeface="Arial"/>
                <a:cs typeface="Arial"/>
              </a:rPr>
              <a:t> </a:t>
            </a:r>
            <a:r>
              <a:rPr lang="en-US" sz="2000" spc="-10" dirty="0">
                <a:latin typeface="Arial"/>
                <a:cs typeface="Arial"/>
              </a:rPr>
              <a:t>providing </a:t>
            </a:r>
            <a:r>
              <a:rPr lang="en-US" sz="2000" b="1" spc="-10" dirty="0">
                <a:latin typeface="Arial"/>
                <a:cs typeface="Arial"/>
              </a:rPr>
              <a:t>Consumer</a:t>
            </a:r>
            <a:r>
              <a:rPr lang="en-US" sz="2000" b="1" spc="35" dirty="0">
                <a:latin typeface="Arial"/>
                <a:cs typeface="Arial"/>
              </a:rPr>
              <a:t> </a:t>
            </a:r>
            <a:r>
              <a:rPr lang="en-US" sz="2000" b="1" dirty="0">
                <a:latin typeface="Arial"/>
                <a:cs typeface="Arial"/>
              </a:rPr>
              <a:t>protection</a:t>
            </a:r>
            <a:r>
              <a:rPr lang="en-US" sz="2000" b="1" spc="25" dirty="0">
                <a:latin typeface="Arial"/>
                <a:cs typeface="Arial"/>
              </a:rPr>
              <a:t> </a:t>
            </a:r>
            <a:r>
              <a:rPr lang="en-US" sz="2000" spc="65" dirty="0">
                <a:latin typeface="Arial"/>
                <a:cs typeface="Arial"/>
              </a:rPr>
              <a:t>of</a:t>
            </a:r>
            <a:r>
              <a:rPr lang="en-US" sz="2000" spc="114" dirty="0">
                <a:latin typeface="Arial"/>
                <a:cs typeface="Arial"/>
              </a:rPr>
              <a:t> </a:t>
            </a:r>
            <a:r>
              <a:rPr lang="en-US" sz="2000" dirty="0">
                <a:latin typeface="Arial"/>
                <a:cs typeface="Arial"/>
              </a:rPr>
              <a:t>residents</a:t>
            </a:r>
            <a:endParaRPr lang="en-US" sz="2000" b="1" spc="-20" dirty="0">
              <a:latin typeface="Arial"/>
              <a:cs typeface="Arial"/>
            </a:endParaRPr>
          </a:p>
          <a:p>
            <a:pPr marL="355600" indent="-342900">
              <a:lnSpc>
                <a:spcPct val="100000"/>
              </a:lnSpc>
              <a:buFont typeface="Arial" panose="020B0604020202020204" pitchFamily="34" charset="0"/>
              <a:buChar char="•"/>
            </a:pPr>
            <a:endParaRPr lang="en-US" sz="2000" b="1" spc="-20" dirty="0">
              <a:latin typeface="Arial"/>
              <a:cs typeface="Arial"/>
            </a:endParaRPr>
          </a:p>
          <a:p>
            <a:pPr marL="355600" indent="-342900">
              <a:lnSpc>
                <a:spcPct val="100000"/>
              </a:lnSpc>
              <a:buFont typeface="Arial" panose="020B0604020202020204" pitchFamily="34" charset="0"/>
              <a:buChar char="•"/>
            </a:pPr>
            <a:endParaRPr lang="en-US" sz="2000" b="1" spc="-20" dirty="0">
              <a:latin typeface="Arial"/>
              <a:cs typeface="Arial"/>
            </a:endParaRPr>
          </a:p>
          <a:p>
            <a:pPr marL="355600" indent="-342900">
              <a:lnSpc>
                <a:spcPct val="100000"/>
              </a:lnSpc>
              <a:buFont typeface="Arial" panose="020B0604020202020204" pitchFamily="34" charset="0"/>
              <a:buChar char="•"/>
            </a:pPr>
            <a:endParaRPr lang="en-US" sz="2000" b="1" spc="-20" dirty="0">
              <a:latin typeface="Arial"/>
              <a:cs typeface="Arial"/>
            </a:endParaRPr>
          </a:p>
          <a:p>
            <a:pPr marL="355600" indent="-342900">
              <a:lnSpc>
                <a:spcPct val="100000"/>
              </a:lnSpc>
              <a:buFont typeface="Arial" panose="020B0604020202020204" pitchFamily="34" charset="0"/>
              <a:buChar char="•"/>
            </a:pPr>
            <a:endParaRPr lang="en-US" sz="2000" b="1" spc="-20" dirty="0">
              <a:latin typeface="Arial"/>
              <a:cs typeface="Arial"/>
            </a:endParaRPr>
          </a:p>
          <a:p>
            <a:pPr marL="12700">
              <a:lnSpc>
                <a:spcPct val="100000"/>
              </a:lnSpc>
            </a:pPr>
            <a:endParaRPr lang="en-US" sz="2000" b="1" spc="-20" dirty="0">
              <a:latin typeface="Arial"/>
              <a:cs typeface="Arial"/>
            </a:endParaRPr>
          </a:p>
          <a:p>
            <a:pPr marL="355600" indent="-342900">
              <a:lnSpc>
                <a:spcPct val="100000"/>
              </a:lnSpc>
              <a:buFont typeface="Arial" panose="020B0604020202020204" pitchFamily="34" charset="0"/>
              <a:buChar char="•"/>
            </a:pPr>
            <a:endParaRPr lang="en-US" sz="1700" b="1" spc="-20" dirty="0">
              <a:latin typeface="Arial"/>
              <a:cs typeface="Arial"/>
            </a:endParaRPr>
          </a:p>
        </p:txBody>
      </p:sp>
      <p:sp>
        <p:nvSpPr>
          <p:cNvPr id="5" name="TextBox 4">
            <a:extLst>
              <a:ext uri="{FF2B5EF4-FFF2-40B4-BE49-F238E27FC236}">
                <a16:creationId xmlns:a16="http://schemas.microsoft.com/office/drawing/2014/main" id="{0BB34601-84FF-DC68-D230-53AE041684C3}"/>
              </a:ext>
            </a:extLst>
          </p:cNvPr>
          <p:cNvSpPr txBox="1"/>
          <p:nvPr/>
        </p:nvSpPr>
        <p:spPr>
          <a:xfrm>
            <a:off x="647700" y="3581400"/>
            <a:ext cx="5829300" cy="2785378"/>
          </a:xfrm>
          <a:prstGeom prst="rect">
            <a:avLst/>
          </a:prstGeom>
          <a:noFill/>
        </p:spPr>
        <p:txBody>
          <a:bodyPr wrap="square" rtlCol="0">
            <a:spAutoFit/>
          </a:bodyPr>
          <a:lstStyle/>
          <a:p>
            <a:pPr marL="12700">
              <a:lnSpc>
                <a:spcPct val="100000"/>
              </a:lnSpc>
            </a:pPr>
            <a:endParaRPr lang="en-US" sz="1700" spc="50" dirty="0">
              <a:latin typeface="Arial"/>
              <a:cs typeface="Arial"/>
            </a:endParaRPr>
          </a:p>
          <a:p>
            <a:pPr marL="355600" indent="-342900">
              <a:lnSpc>
                <a:spcPct val="100000"/>
              </a:lnSpc>
              <a:buFont typeface="Arial" panose="020B0604020202020204" pitchFamily="34" charset="0"/>
              <a:buChar char="•"/>
            </a:pPr>
            <a:r>
              <a:rPr lang="en-US" sz="2000" dirty="0">
                <a:latin typeface="Arial"/>
                <a:cs typeface="Arial"/>
              </a:rPr>
              <a:t>Provide</a:t>
            </a:r>
            <a:r>
              <a:rPr lang="en-US" sz="2000" b="1" dirty="0">
                <a:latin typeface="Arial"/>
                <a:cs typeface="Arial"/>
              </a:rPr>
              <a:t> ongoing</a:t>
            </a:r>
            <a:r>
              <a:rPr lang="en-US" sz="2000" b="1" spc="10" dirty="0">
                <a:latin typeface="Arial"/>
                <a:cs typeface="Arial"/>
              </a:rPr>
              <a:t> energy </a:t>
            </a:r>
            <a:r>
              <a:rPr lang="en-US" sz="2000" b="1" spc="-10" dirty="0">
                <a:latin typeface="Arial"/>
                <a:cs typeface="Arial"/>
              </a:rPr>
              <a:t>education</a:t>
            </a:r>
          </a:p>
          <a:p>
            <a:pPr marL="12700">
              <a:lnSpc>
                <a:spcPct val="100000"/>
              </a:lnSpc>
            </a:pPr>
            <a:endParaRPr lang="en-US" sz="2000" dirty="0">
              <a:latin typeface="Arial"/>
              <a:cs typeface="Arial"/>
            </a:endParaRPr>
          </a:p>
          <a:p>
            <a:pPr marL="355600" indent="-342900">
              <a:lnSpc>
                <a:spcPct val="100000"/>
              </a:lnSpc>
              <a:buFont typeface="Arial" panose="020B0604020202020204" pitchFamily="34" charset="0"/>
              <a:buChar char="•"/>
            </a:pPr>
            <a:r>
              <a:rPr lang="en-US" sz="2000" dirty="0">
                <a:latin typeface="Arial"/>
                <a:cs typeface="Arial"/>
              </a:rPr>
              <a:t>Increase</a:t>
            </a:r>
            <a:r>
              <a:rPr lang="en-US" sz="2000" spc="95" dirty="0">
                <a:latin typeface="Arial"/>
                <a:cs typeface="Arial"/>
              </a:rPr>
              <a:t> </a:t>
            </a:r>
            <a:r>
              <a:rPr lang="en-US" sz="2000" b="1" dirty="0">
                <a:latin typeface="Arial"/>
                <a:cs typeface="Arial"/>
              </a:rPr>
              <a:t>energy</a:t>
            </a:r>
            <a:r>
              <a:rPr lang="en-US" sz="2000" b="1" spc="75" dirty="0">
                <a:latin typeface="Arial"/>
                <a:cs typeface="Arial"/>
              </a:rPr>
              <a:t> </a:t>
            </a:r>
            <a:r>
              <a:rPr lang="en-US" sz="2000" b="1" spc="-10" dirty="0">
                <a:latin typeface="Arial"/>
                <a:cs typeface="Arial"/>
              </a:rPr>
              <a:t>resilience</a:t>
            </a:r>
            <a:endParaRPr lang="en-US" sz="2000" dirty="0">
              <a:latin typeface="Arial"/>
              <a:cs typeface="Arial"/>
            </a:endParaRPr>
          </a:p>
          <a:p>
            <a:pPr>
              <a:lnSpc>
                <a:spcPct val="100000"/>
              </a:lnSpc>
              <a:spcBef>
                <a:spcPts val="40"/>
              </a:spcBef>
            </a:pPr>
            <a:endParaRPr lang="en-US" sz="2000" dirty="0">
              <a:latin typeface="Arial"/>
              <a:cs typeface="Arial"/>
            </a:endParaRPr>
          </a:p>
          <a:p>
            <a:pPr marL="355600" indent="-342900">
              <a:lnSpc>
                <a:spcPct val="100000"/>
              </a:lnSpc>
              <a:buFont typeface="Arial" panose="020B0604020202020204" pitchFamily="34" charset="0"/>
              <a:buChar char="•"/>
            </a:pPr>
            <a:r>
              <a:rPr lang="en-US" sz="2000" spc="50" dirty="0">
                <a:latin typeface="Arial"/>
                <a:cs typeface="Arial"/>
              </a:rPr>
              <a:t>Help create</a:t>
            </a:r>
            <a:r>
              <a:rPr lang="en-US" sz="2000" spc="40" dirty="0">
                <a:latin typeface="Arial"/>
                <a:cs typeface="Arial"/>
              </a:rPr>
              <a:t> </a:t>
            </a:r>
            <a:r>
              <a:rPr lang="en-US" sz="2000" b="1" dirty="0">
                <a:latin typeface="Arial"/>
                <a:cs typeface="Arial"/>
              </a:rPr>
              <a:t>local</a:t>
            </a:r>
            <a:r>
              <a:rPr lang="en-US" sz="2000" b="1" spc="20" dirty="0">
                <a:latin typeface="Arial"/>
                <a:cs typeface="Arial"/>
              </a:rPr>
              <a:t> clean</a:t>
            </a:r>
            <a:r>
              <a:rPr lang="en-US" sz="2000" b="1" spc="-15" dirty="0">
                <a:latin typeface="Arial"/>
                <a:cs typeface="Arial"/>
              </a:rPr>
              <a:t> </a:t>
            </a:r>
            <a:r>
              <a:rPr lang="en-US" sz="2000" b="1" dirty="0">
                <a:latin typeface="Arial"/>
                <a:cs typeface="Arial"/>
              </a:rPr>
              <a:t>energy</a:t>
            </a:r>
            <a:r>
              <a:rPr lang="en-US" sz="2000" b="1" spc="-10" dirty="0">
                <a:latin typeface="Arial"/>
                <a:cs typeface="Arial"/>
              </a:rPr>
              <a:t> </a:t>
            </a:r>
            <a:r>
              <a:rPr lang="en-US" sz="2000" b="1" spc="-20" dirty="0">
                <a:latin typeface="Arial"/>
                <a:cs typeface="Arial"/>
              </a:rPr>
              <a:t>jobs</a:t>
            </a:r>
          </a:p>
          <a:p>
            <a:pPr marL="12700">
              <a:lnSpc>
                <a:spcPct val="100000"/>
              </a:lnSpc>
            </a:pPr>
            <a:endParaRPr lang="en-US" sz="2000" b="1" spc="-20" dirty="0">
              <a:latin typeface="Arial"/>
              <a:cs typeface="Arial"/>
            </a:endParaRPr>
          </a:p>
          <a:p>
            <a:pPr marL="355600" indent="-342900">
              <a:lnSpc>
                <a:spcPct val="100000"/>
              </a:lnSpc>
              <a:buFont typeface="Arial" panose="020B0604020202020204" pitchFamily="34" charset="0"/>
              <a:buChar char="•"/>
            </a:pPr>
            <a:r>
              <a:rPr lang="en-US" sz="2000" b="1" spc="-20" dirty="0">
                <a:latin typeface="Arial"/>
                <a:cs typeface="Arial"/>
              </a:rPr>
              <a:t>Increase stability in energy prices</a:t>
            </a:r>
          </a:p>
          <a:p>
            <a:endParaRPr lang="en-US" dirty="0"/>
          </a:p>
        </p:txBody>
      </p:sp>
      <p:sp>
        <p:nvSpPr>
          <p:cNvPr id="4" name="Rectangle 3">
            <a:extLst>
              <a:ext uri="{FF2B5EF4-FFF2-40B4-BE49-F238E27FC236}">
                <a16:creationId xmlns:a16="http://schemas.microsoft.com/office/drawing/2014/main" id="{1F46AAD7-DB7B-B538-9A8A-D311D8710D66}"/>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collage of houses and a solar panel&#10;&#10;Description automatically generated">
            <a:extLst>
              <a:ext uri="{FF2B5EF4-FFF2-40B4-BE49-F238E27FC236}">
                <a16:creationId xmlns:a16="http://schemas.microsoft.com/office/drawing/2014/main" id="{CDA79F2A-603B-2DE0-61C0-BC8D1217EC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60436" y="4066936"/>
            <a:ext cx="5498164" cy="229984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90600" y="305265"/>
            <a:ext cx="10439400" cy="1167293"/>
          </a:xfrm>
          <a:prstGeom prst="rect">
            <a:avLst/>
          </a:prstGeom>
        </p:spPr>
        <p:txBody>
          <a:bodyPr vert="horz" wrap="square" lIns="0" tIns="119684" rIns="0" bIns="0" rtlCol="0">
            <a:spAutoFit/>
          </a:bodyPr>
          <a:lstStyle/>
          <a:p>
            <a:pPr marL="26670" marR="5080">
              <a:lnSpc>
                <a:spcPct val="100000"/>
              </a:lnSpc>
              <a:spcBef>
                <a:spcPts val="100"/>
              </a:spcBef>
            </a:pPr>
            <a:r>
              <a:rPr lang="en-US" sz="3600" spc="-110" dirty="0">
                <a:solidFill>
                  <a:schemeClr val="accent3">
                    <a:lumMod val="50000"/>
                  </a:schemeClr>
                </a:solidFill>
                <a:latin typeface="Arial" panose="020B0604020202020204" pitchFamily="34" charset="0"/>
                <a:cs typeface="Arial" panose="020B0604020202020204" pitchFamily="34" charset="0"/>
              </a:rPr>
              <a:t>PA Public Policy</a:t>
            </a:r>
            <a:r>
              <a:rPr lang="en-US" sz="3600" b="0" spc="-110" dirty="0">
                <a:solidFill>
                  <a:schemeClr val="accent3">
                    <a:lumMod val="50000"/>
                  </a:schemeClr>
                </a:solidFill>
                <a:latin typeface="Arial" panose="020B0604020202020204" pitchFamily="34" charset="0"/>
                <a:cs typeface="Arial" panose="020B0604020202020204" pitchFamily="34" charset="0"/>
              </a:rPr>
              <a:t>: </a:t>
            </a:r>
            <a:br>
              <a:rPr lang="en-US" sz="3200" b="0" spc="-110" dirty="0">
                <a:solidFill>
                  <a:schemeClr val="accent3">
                    <a:lumMod val="50000"/>
                  </a:schemeClr>
                </a:solidFill>
                <a:latin typeface="Arial" panose="020B0604020202020204" pitchFamily="34" charset="0"/>
                <a:cs typeface="Arial" panose="020B0604020202020204" pitchFamily="34" charset="0"/>
              </a:rPr>
            </a:br>
            <a:r>
              <a:rPr lang="en-US" sz="3200" b="0" spc="-110" dirty="0">
                <a:solidFill>
                  <a:schemeClr val="accent3">
                    <a:lumMod val="50000"/>
                  </a:schemeClr>
                </a:solidFill>
                <a:latin typeface="Arial" panose="020B0604020202020204" pitchFamily="34" charset="0"/>
                <a:cs typeface="Arial" panose="020B0604020202020204" pitchFamily="34" charset="0"/>
              </a:rPr>
              <a:t>PA </a:t>
            </a:r>
            <a:r>
              <a:rPr sz="3200" b="0" spc="-75" dirty="0">
                <a:solidFill>
                  <a:schemeClr val="accent3">
                    <a:lumMod val="50000"/>
                  </a:schemeClr>
                </a:solidFill>
                <a:latin typeface="Arial" panose="020B0604020202020204" pitchFamily="34" charset="0"/>
                <a:cs typeface="Arial" panose="020B0604020202020204" pitchFamily="34" charset="0"/>
              </a:rPr>
              <a:t>climate</a:t>
            </a:r>
            <a:r>
              <a:rPr sz="3200" b="0" spc="-114" dirty="0">
                <a:solidFill>
                  <a:schemeClr val="accent3">
                    <a:lumMod val="50000"/>
                  </a:schemeClr>
                </a:solidFill>
                <a:latin typeface="Arial" panose="020B0604020202020204" pitchFamily="34" charset="0"/>
                <a:cs typeface="Arial" panose="020B0604020202020204" pitchFamily="34" charset="0"/>
              </a:rPr>
              <a:t> </a:t>
            </a:r>
            <a:r>
              <a:rPr sz="3200" b="0" spc="-70" dirty="0">
                <a:solidFill>
                  <a:schemeClr val="accent3">
                    <a:lumMod val="50000"/>
                  </a:schemeClr>
                </a:solidFill>
                <a:latin typeface="Arial" panose="020B0604020202020204" pitchFamily="34" charset="0"/>
                <a:cs typeface="Arial" panose="020B0604020202020204" pitchFamily="34" charset="0"/>
              </a:rPr>
              <a:t>action</a:t>
            </a:r>
            <a:r>
              <a:rPr sz="3200" b="0" spc="-114" dirty="0">
                <a:solidFill>
                  <a:schemeClr val="accent3">
                    <a:lumMod val="50000"/>
                  </a:schemeClr>
                </a:solidFill>
                <a:latin typeface="Arial" panose="020B0604020202020204" pitchFamily="34" charset="0"/>
                <a:cs typeface="Arial" panose="020B0604020202020204" pitchFamily="34" charset="0"/>
              </a:rPr>
              <a:t> </a:t>
            </a:r>
            <a:r>
              <a:rPr sz="3200" b="0" spc="-140" dirty="0">
                <a:solidFill>
                  <a:schemeClr val="accent3">
                    <a:lumMod val="50000"/>
                  </a:schemeClr>
                </a:solidFill>
                <a:latin typeface="Arial" panose="020B0604020202020204" pitchFamily="34" charset="0"/>
                <a:cs typeface="Arial" panose="020B0604020202020204" pitchFamily="34" charset="0"/>
              </a:rPr>
              <a:t>plans</a:t>
            </a:r>
            <a:r>
              <a:rPr sz="3200" b="0" spc="-90" dirty="0">
                <a:solidFill>
                  <a:schemeClr val="accent3">
                    <a:lumMod val="50000"/>
                  </a:schemeClr>
                </a:solidFill>
                <a:latin typeface="Arial" panose="020B0604020202020204" pitchFamily="34" charset="0"/>
                <a:cs typeface="Arial" panose="020B0604020202020204" pitchFamily="34" charset="0"/>
              </a:rPr>
              <a:t> </a:t>
            </a:r>
            <a:r>
              <a:rPr sz="3200" b="0" spc="-70" dirty="0">
                <a:solidFill>
                  <a:schemeClr val="accent3">
                    <a:lumMod val="50000"/>
                  </a:schemeClr>
                </a:solidFill>
                <a:latin typeface="Arial" panose="020B0604020202020204" pitchFamily="34" charset="0"/>
                <a:cs typeface="Arial" panose="020B0604020202020204" pitchFamily="34" charset="0"/>
              </a:rPr>
              <a:t>feature</a:t>
            </a:r>
            <a:r>
              <a:rPr sz="3200" b="0" spc="-90" dirty="0">
                <a:solidFill>
                  <a:schemeClr val="accent3">
                    <a:lumMod val="50000"/>
                  </a:schemeClr>
                </a:solidFill>
                <a:latin typeface="Arial" panose="020B0604020202020204" pitchFamily="34" charset="0"/>
                <a:cs typeface="Arial" panose="020B0604020202020204" pitchFamily="34" charset="0"/>
              </a:rPr>
              <a:t> </a:t>
            </a:r>
            <a:r>
              <a:rPr sz="3200" b="0" spc="-380" dirty="0">
                <a:solidFill>
                  <a:schemeClr val="accent3">
                    <a:lumMod val="50000"/>
                  </a:schemeClr>
                </a:solidFill>
                <a:latin typeface="Arial" panose="020B0604020202020204" pitchFamily="34" charset="0"/>
                <a:cs typeface="Arial" panose="020B0604020202020204" pitchFamily="34" charset="0"/>
              </a:rPr>
              <a:t>C</a:t>
            </a:r>
            <a:r>
              <a:rPr lang="en-US" sz="3200" b="0" spc="-380" dirty="0">
                <a:solidFill>
                  <a:schemeClr val="accent3">
                    <a:lumMod val="50000"/>
                  </a:schemeClr>
                </a:solidFill>
                <a:latin typeface="Arial" panose="020B0604020202020204" pitchFamily="34" charset="0"/>
                <a:cs typeface="Arial" panose="020B0604020202020204" pitchFamily="34" charset="0"/>
              </a:rPr>
              <a:t> </a:t>
            </a:r>
            <a:r>
              <a:rPr sz="3200" b="0" spc="-380" dirty="0">
                <a:solidFill>
                  <a:schemeClr val="accent3">
                    <a:lumMod val="50000"/>
                  </a:schemeClr>
                </a:solidFill>
                <a:latin typeface="Arial" panose="020B0604020202020204" pitchFamily="34" charset="0"/>
                <a:cs typeface="Arial" panose="020B0604020202020204" pitchFamily="34" charset="0"/>
              </a:rPr>
              <a:t>C</a:t>
            </a:r>
            <a:r>
              <a:rPr lang="en-US" sz="3200" b="0" spc="-380" dirty="0">
                <a:solidFill>
                  <a:schemeClr val="accent3">
                    <a:lumMod val="50000"/>
                  </a:schemeClr>
                </a:solidFill>
                <a:latin typeface="Arial" panose="020B0604020202020204" pitchFamily="34" charset="0"/>
                <a:cs typeface="Arial" panose="020B0604020202020204" pitchFamily="34" charset="0"/>
              </a:rPr>
              <a:t> A  </a:t>
            </a:r>
            <a:r>
              <a:rPr sz="3200" b="0" spc="-120" dirty="0">
                <a:solidFill>
                  <a:schemeClr val="accent3">
                    <a:lumMod val="50000"/>
                  </a:schemeClr>
                </a:solidFill>
                <a:latin typeface="Arial" panose="020B0604020202020204" pitchFamily="34" charset="0"/>
                <a:cs typeface="Arial" panose="020B0604020202020204" pitchFamily="34" charset="0"/>
              </a:rPr>
              <a:t> </a:t>
            </a:r>
            <a:r>
              <a:rPr sz="3200" b="0" spc="-240" dirty="0">
                <a:solidFill>
                  <a:schemeClr val="accent3">
                    <a:lumMod val="50000"/>
                  </a:schemeClr>
                </a:solidFill>
                <a:latin typeface="Arial" panose="020B0604020202020204" pitchFamily="34" charset="0"/>
                <a:cs typeface="Arial" panose="020B0604020202020204" pitchFamily="34" charset="0"/>
              </a:rPr>
              <a:t>as</a:t>
            </a:r>
            <a:r>
              <a:rPr sz="3200" b="0" spc="-90" dirty="0">
                <a:solidFill>
                  <a:schemeClr val="accent3">
                    <a:lumMod val="50000"/>
                  </a:schemeClr>
                </a:solidFill>
                <a:latin typeface="Arial" panose="020B0604020202020204" pitchFamily="34" charset="0"/>
                <a:cs typeface="Arial" panose="020B0604020202020204" pitchFamily="34" charset="0"/>
              </a:rPr>
              <a:t> </a:t>
            </a:r>
            <a:r>
              <a:rPr sz="3200" b="0" spc="-145" dirty="0">
                <a:solidFill>
                  <a:schemeClr val="accent3">
                    <a:lumMod val="50000"/>
                  </a:schemeClr>
                </a:solidFill>
                <a:latin typeface="Arial" panose="020B0604020202020204" pitchFamily="34" charset="0"/>
                <a:cs typeface="Arial" panose="020B0604020202020204" pitchFamily="34" charset="0"/>
              </a:rPr>
              <a:t>an</a:t>
            </a:r>
            <a:r>
              <a:rPr sz="3200" b="0" spc="-100" dirty="0">
                <a:solidFill>
                  <a:schemeClr val="accent3">
                    <a:lumMod val="50000"/>
                  </a:schemeClr>
                </a:solidFill>
                <a:latin typeface="Arial" panose="020B0604020202020204" pitchFamily="34" charset="0"/>
                <a:cs typeface="Arial" panose="020B0604020202020204" pitchFamily="34" charset="0"/>
              </a:rPr>
              <a:t> </a:t>
            </a:r>
            <a:r>
              <a:rPr sz="3200" b="0" spc="-50" dirty="0">
                <a:solidFill>
                  <a:schemeClr val="accent3">
                    <a:lumMod val="50000"/>
                  </a:schemeClr>
                </a:solidFill>
                <a:latin typeface="Arial" panose="020B0604020202020204" pitchFamily="34" charset="0"/>
                <a:cs typeface="Arial" panose="020B0604020202020204" pitchFamily="34" charset="0"/>
              </a:rPr>
              <a:t>impactful</a:t>
            </a:r>
            <a:r>
              <a:rPr sz="3200" b="0" spc="-114" dirty="0">
                <a:solidFill>
                  <a:schemeClr val="accent3">
                    <a:lumMod val="50000"/>
                  </a:schemeClr>
                </a:solidFill>
                <a:latin typeface="Arial" panose="020B0604020202020204" pitchFamily="34" charset="0"/>
                <a:cs typeface="Arial" panose="020B0604020202020204" pitchFamily="34" charset="0"/>
              </a:rPr>
              <a:t> </a:t>
            </a:r>
            <a:r>
              <a:rPr sz="3200" b="0" spc="-100" dirty="0">
                <a:solidFill>
                  <a:schemeClr val="accent3">
                    <a:lumMod val="50000"/>
                  </a:schemeClr>
                </a:solidFill>
                <a:latin typeface="Arial" panose="020B0604020202020204" pitchFamily="34" charset="0"/>
                <a:cs typeface="Arial" panose="020B0604020202020204" pitchFamily="34" charset="0"/>
              </a:rPr>
              <a:t>strategy</a:t>
            </a:r>
            <a:r>
              <a:rPr sz="3200" b="0" spc="-114" dirty="0">
                <a:solidFill>
                  <a:schemeClr val="accent3">
                    <a:lumMod val="50000"/>
                  </a:schemeClr>
                </a:solidFill>
                <a:latin typeface="Arial" panose="020B0604020202020204" pitchFamily="34" charset="0"/>
                <a:cs typeface="Arial" panose="020B0604020202020204" pitchFamily="34" charset="0"/>
              </a:rPr>
              <a:t> </a:t>
            </a:r>
            <a:endParaRPr sz="3200" dirty="0">
              <a:solidFill>
                <a:schemeClr val="accent3">
                  <a:lumMod val="50000"/>
                </a:schemeClr>
              </a:solidFill>
              <a:latin typeface="Arial" panose="020B0604020202020204" pitchFamily="34" charset="0"/>
              <a:cs typeface="Arial" panose="020B0604020202020204" pitchFamily="34" charset="0"/>
            </a:endParaRPr>
          </a:p>
        </p:txBody>
      </p:sp>
      <p:sp>
        <p:nvSpPr>
          <p:cNvPr id="4" name="object 4"/>
          <p:cNvSpPr txBox="1"/>
          <p:nvPr/>
        </p:nvSpPr>
        <p:spPr>
          <a:xfrm>
            <a:off x="990600" y="1676400"/>
            <a:ext cx="10130740" cy="4876335"/>
          </a:xfrm>
          <a:prstGeom prst="rect">
            <a:avLst/>
          </a:prstGeom>
        </p:spPr>
        <p:txBody>
          <a:bodyPr vert="horz" wrap="square" lIns="0" tIns="13335" rIns="0" bIns="0" rtlCol="0">
            <a:spAutoFit/>
          </a:bodyPr>
          <a:lstStyle/>
          <a:p>
            <a:pPr marL="411480" indent="-342900">
              <a:spcBef>
                <a:spcPts val="5"/>
              </a:spcBef>
              <a:buFont typeface="Arial" panose="020B0604020202020204" pitchFamily="34" charset="0"/>
              <a:buChar char="•"/>
            </a:pPr>
            <a:r>
              <a:rPr sz="2000" spc="-20" dirty="0">
                <a:latin typeface="Arial"/>
                <a:cs typeface="Arial"/>
              </a:rPr>
              <a:t>Pennsylvania 2019 Climate Action Plan</a:t>
            </a:r>
          </a:p>
          <a:p>
            <a:pPr marL="411480" indent="-342900">
              <a:lnSpc>
                <a:spcPct val="100000"/>
              </a:lnSpc>
              <a:spcBef>
                <a:spcPts val="5"/>
              </a:spcBef>
              <a:buFont typeface="Arial" panose="020B0604020202020204" pitchFamily="34" charset="0"/>
              <a:buChar char="•"/>
            </a:pPr>
            <a:r>
              <a:rPr sz="2000" spc="-20" dirty="0">
                <a:latin typeface="Arial"/>
                <a:cs typeface="Arial"/>
              </a:rPr>
              <a:t>Philadelphia Energy Transition Plan 2020</a:t>
            </a:r>
          </a:p>
          <a:p>
            <a:pPr marL="411480" indent="-342900">
              <a:lnSpc>
                <a:spcPct val="100000"/>
              </a:lnSpc>
              <a:buFont typeface="Arial" panose="020B0604020202020204" pitchFamily="34" charset="0"/>
              <a:buChar char="•"/>
            </a:pPr>
            <a:r>
              <a:rPr sz="2000" spc="-20" dirty="0">
                <a:latin typeface="Arial"/>
                <a:cs typeface="Arial"/>
              </a:rPr>
              <a:t>West Chester Council of Governments, 2020 Sustainability Plan</a:t>
            </a:r>
            <a:endParaRPr sz="2000" dirty="0">
              <a:latin typeface="Arial"/>
              <a:cs typeface="Arial"/>
            </a:endParaRPr>
          </a:p>
          <a:p>
            <a:pPr>
              <a:lnSpc>
                <a:spcPct val="100000"/>
              </a:lnSpc>
              <a:spcBef>
                <a:spcPts val="30"/>
              </a:spcBef>
            </a:pPr>
            <a:endParaRPr sz="1200" dirty="0">
              <a:latin typeface="Arial"/>
              <a:cs typeface="Arial"/>
            </a:endParaRPr>
          </a:p>
          <a:p>
            <a:pPr marL="12700">
              <a:lnSpc>
                <a:spcPct val="100000"/>
              </a:lnSpc>
              <a:spcBef>
                <a:spcPts val="5"/>
              </a:spcBef>
            </a:pPr>
            <a:r>
              <a:rPr sz="2400" spc="-10" dirty="0">
                <a:solidFill>
                  <a:schemeClr val="accent3">
                    <a:lumMod val="50000"/>
                  </a:schemeClr>
                </a:solidFill>
                <a:latin typeface="Arial"/>
                <a:cs typeface="Arial"/>
              </a:rPr>
              <a:t>Renewable Energy resolutions</a:t>
            </a:r>
            <a:r>
              <a:rPr lang="en-US" sz="2400" spc="-10" dirty="0">
                <a:solidFill>
                  <a:schemeClr val="accent3">
                    <a:lumMod val="50000"/>
                  </a:schemeClr>
                </a:solidFill>
                <a:latin typeface="Arial"/>
                <a:cs typeface="Arial"/>
              </a:rPr>
              <a:t> are integral to Southeastern PA plans. </a:t>
            </a:r>
          </a:p>
          <a:p>
            <a:pPr marL="12700">
              <a:lnSpc>
                <a:spcPct val="100000"/>
              </a:lnSpc>
              <a:spcBef>
                <a:spcPts val="5"/>
              </a:spcBef>
            </a:pPr>
            <a:r>
              <a:rPr lang="en-US" sz="2400" spc="-130" dirty="0">
                <a:solidFill>
                  <a:schemeClr val="accent3">
                    <a:lumMod val="50000"/>
                  </a:schemeClr>
                </a:solidFill>
                <a:latin typeface="Arial"/>
                <a:cs typeface="Arial"/>
              </a:rPr>
              <a:t>43 municipalities aim for 100% renewable electricity in the next decade.</a:t>
            </a:r>
            <a:endParaRPr lang="en-US" sz="2400" spc="-10" dirty="0">
              <a:solidFill>
                <a:schemeClr val="accent3">
                  <a:lumMod val="50000"/>
                </a:schemeClr>
              </a:solidFill>
              <a:latin typeface="Arial"/>
              <a:cs typeface="Arial"/>
            </a:endParaRPr>
          </a:p>
          <a:p>
            <a:pPr marL="12700">
              <a:lnSpc>
                <a:spcPct val="100000"/>
              </a:lnSpc>
              <a:spcBef>
                <a:spcPts val="5"/>
              </a:spcBef>
            </a:pPr>
            <a:endParaRPr sz="1200" dirty="0">
              <a:solidFill>
                <a:schemeClr val="tx2"/>
              </a:solidFill>
              <a:latin typeface="Arial"/>
              <a:cs typeface="Arial"/>
            </a:endParaRPr>
          </a:p>
          <a:p>
            <a:pPr marL="12700" marR="5080">
              <a:lnSpc>
                <a:spcPct val="100000"/>
              </a:lnSpc>
              <a:spcBef>
                <a:spcPts val="30"/>
              </a:spcBef>
              <a:spcAft>
                <a:spcPts val="600"/>
              </a:spcAft>
            </a:pPr>
            <a:r>
              <a:rPr lang="en-US" sz="2000" b="1" spc="-20" dirty="0">
                <a:latin typeface="Arial"/>
                <a:cs typeface="Arial"/>
              </a:rPr>
              <a:t>Philadelphia </a:t>
            </a:r>
            <a:endParaRPr lang="en-US" sz="2000" spc="380" dirty="0">
              <a:solidFill>
                <a:srgbClr val="393A3D"/>
              </a:solidFill>
              <a:latin typeface="Arial"/>
              <a:cs typeface="Arial"/>
            </a:endParaRPr>
          </a:p>
          <a:p>
            <a:pPr marL="12700" marR="5080">
              <a:lnSpc>
                <a:spcPct val="100000"/>
              </a:lnSpc>
              <a:spcBef>
                <a:spcPts val="30"/>
              </a:spcBef>
              <a:spcAft>
                <a:spcPts val="600"/>
              </a:spcAft>
            </a:pPr>
            <a:r>
              <a:rPr lang="en-US" sz="2000" b="1" spc="-20" dirty="0">
                <a:latin typeface="Arial"/>
                <a:cs typeface="Arial"/>
              </a:rPr>
              <a:t>Montco</a:t>
            </a:r>
            <a:r>
              <a:rPr lang="en-US" sz="2000" b="1" spc="-120" dirty="0">
                <a:solidFill>
                  <a:srgbClr val="393A3D"/>
                </a:solidFill>
                <a:latin typeface="Arial"/>
                <a:cs typeface="Arial"/>
              </a:rPr>
              <a:t> </a:t>
            </a:r>
            <a:r>
              <a:rPr lang="en-US" sz="2000" b="1" spc="-70" dirty="0">
                <a:solidFill>
                  <a:srgbClr val="393A3D"/>
                </a:solidFill>
                <a:latin typeface="Arial"/>
                <a:cs typeface="Arial"/>
              </a:rPr>
              <a:t>(18)</a:t>
            </a:r>
            <a:r>
              <a:rPr lang="en-US" sz="2000" spc="-70" dirty="0">
                <a:solidFill>
                  <a:srgbClr val="393A3D"/>
                </a:solidFill>
                <a:latin typeface="Arial"/>
                <a:cs typeface="Arial"/>
              </a:rPr>
              <a:t>:</a:t>
            </a:r>
            <a:r>
              <a:rPr lang="en-US" sz="2000" spc="-100" dirty="0">
                <a:solidFill>
                  <a:srgbClr val="393A3D"/>
                </a:solidFill>
                <a:latin typeface="Arial"/>
                <a:cs typeface="Arial"/>
              </a:rPr>
              <a:t> </a:t>
            </a:r>
            <a:r>
              <a:rPr lang="en-US" sz="1600" spc="-20" dirty="0">
                <a:latin typeface="Arial"/>
                <a:cs typeface="Arial"/>
              </a:rPr>
              <a:t>Upper Merion, Narberth, Plymouth Meeting, Norristown, Springfield, Ambler, Whitemarsh, Conshohocken, Cheltenham, West Norriton, Bridgeport, Abington, Hatboro, Montgomery Twp, Lower Merion, Upper Dublin, Whitpain, Lower Gwynedd</a:t>
            </a:r>
          </a:p>
          <a:p>
            <a:pPr marL="12700" marR="248285">
              <a:lnSpc>
                <a:spcPct val="100000"/>
              </a:lnSpc>
              <a:spcAft>
                <a:spcPts val="600"/>
              </a:spcAft>
            </a:pPr>
            <a:r>
              <a:rPr lang="en-US" sz="2000" b="1" spc="-20" dirty="0">
                <a:latin typeface="Arial"/>
                <a:cs typeface="Arial"/>
              </a:rPr>
              <a:t>Chesco </a:t>
            </a:r>
            <a:r>
              <a:rPr lang="en-US" sz="2000" b="1" spc="-70" dirty="0">
                <a:solidFill>
                  <a:srgbClr val="393A3D"/>
                </a:solidFill>
                <a:latin typeface="Arial"/>
                <a:cs typeface="Arial"/>
              </a:rPr>
              <a:t>(16)</a:t>
            </a:r>
            <a:r>
              <a:rPr lang="en-US" sz="2000" spc="-70" dirty="0">
                <a:solidFill>
                  <a:srgbClr val="393A3D"/>
                </a:solidFill>
                <a:latin typeface="Arial"/>
                <a:cs typeface="Arial"/>
              </a:rPr>
              <a:t>:</a:t>
            </a:r>
            <a:r>
              <a:rPr lang="en-US" sz="2000" spc="-95" dirty="0">
                <a:solidFill>
                  <a:srgbClr val="393A3D"/>
                </a:solidFill>
                <a:latin typeface="Arial"/>
                <a:cs typeface="Arial"/>
              </a:rPr>
              <a:t> </a:t>
            </a:r>
            <a:r>
              <a:rPr lang="en-US" sz="1600" spc="-20" dirty="0">
                <a:latin typeface="Arial"/>
                <a:cs typeface="Arial"/>
              </a:rPr>
              <a:t>Phoenixville, Schuylkill, Uwchlan, Downingtown, West Chester, East Bradford, Kennett Twp, East Pikeland, Tredyffrin, West Vincent, Pocopson, Charlestown, West Whiteland, West Bradford, East Fallowfield, Honey Brook Twp</a:t>
            </a:r>
          </a:p>
          <a:p>
            <a:pPr marL="12700">
              <a:lnSpc>
                <a:spcPct val="100000"/>
              </a:lnSpc>
              <a:spcAft>
                <a:spcPts val="600"/>
              </a:spcAft>
            </a:pPr>
            <a:r>
              <a:rPr lang="en-US" sz="2000" b="1" spc="-20" dirty="0">
                <a:latin typeface="Arial"/>
                <a:cs typeface="Arial"/>
              </a:rPr>
              <a:t>Delco </a:t>
            </a:r>
            <a:r>
              <a:rPr lang="en-US" sz="2000" b="1" spc="-55" dirty="0">
                <a:solidFill>
                  <a:srgbClr val="393A3D"/>
                </a:solidFill>
                <a:latin typeface="Arial"/>
                <a:cs typeface="Arial"/>
              </a:rPr>
              <a:t>(5)</a:t>
            </a:r>
            <a:r>
              <a:rPr lang="en-US" sz="2000" spc="-55" dirty="0">
                <a:solidFill>
                  <a:srgbClr val="393A3D"/>
                </a:solidFill>
                <a:latin typeface="Arial"/>
                <a:cs typeface="Arial"/>
              </a:rPr>
              <a:t>:</a:t>
            </a:r>
            <a:r>
              <a:rPr lang="en-US" sz="2000" spc="-75" dirty="0">
                <a:solidFill>
                  <a:srgbClr val="393A3D"/>
                </a:solidFill>
                <a:latin typeface="Arial"/>
                <a:cs typeface="Arial"/>
              </a:rPr>
              <a:t> </a:t>
            </a:r>
            <a:r>
              <a:rPr lang="en-US" sz="1600" spc="-20" dirty="0">
                <a:latin typeface="Arial"/>
                <a:cs typeface="Arial"/>
              </a:rPr>
              <a:t>Radnor, Haverford Twp, Swarthmore, Lansdowne, Nether-Providence</a:t>
            </a:r>
          </a:p>
          <a:p>
            <a:pPr marL="12700">
              <a:lnSpc>
                <a:spcPct val="100000"/>
              </a:lnSpc>
            </a:pPr>
            <a:r>
              <a:rPr lang="en-US" sz="2000" b="1" spc="-20" dirty="0">
                <a:latin typeface="Arial"/>
                <a:cs typeface="Arial"/>
              </a:rPr>
              <a:t>Bucks </a:t>
            </a:r>
            <a:r>
              <a:rPr lang="en-US" sz="2000" b="1" spc="-55" dirty="0">
                <a:solidFill>
                  <a:srgbClr val="393A3D"/>
                </a:solidFill>
                <a:latin typeface="Arial"/>
                <a:cs typeface="Arial"/>
              </a:rPr>
              <a:t>(3)</a:t>
            </a:r>
            <a:r>
              <a:rPr lang="en-US" sz="2000" spc="-55" dirty="0">
                <a:solidFill>
                  <a:srgbClr val="393A3D"/>
                </a:solidFill>
                <a:latin typeface="Arial"/>
                <a:cs typeface="Arial"/>
              </a:rPr>
              <a:t>:</a:t>
            </a:r>
            <a:r>
              <a:rPr lang="en-US" sz="2000" spc="-85" dirty="0">
                <a:solidFill>
                  <a:srgbClr val="393A3D"/>
                </a:solidFill>
                <a:latin typeface="Arial"/>
                <a:cs typeface="Arial"/>
              </a:rPr>
              <a:t> </a:t>
            </a:r>
            <a:r>
              <a:rPr lang="en-US" sz="1600" spc="-20" dirty="0">
                <a:latin typeface="Arial"/>
                <a:cs typeface="Arial"/>
              </a:rPr>
              <a:t>Doylestown, Solebury, Buckingham</a:t>
            </a:r>
          </a:p>
        </p:txBody>
      </p:sp>
      <p:sp>
        <p:nvSpPr>
          <p:cNvPr id="7" name="TextBox 6">
            <a:extLst>
              <a:ext uri="{FF2B5EF4-FFF2-40B4-BE49-F238E27FC236}">
                <a16:creationId xmlns:a16="http://schemas.microsoft.com/office/drawing/2014/main" id="{FDA76280-E085-A6C2-0F2E-E46502D427D7}"/>
              </a:ext>
            </a:extLst>
          </p:cNvPr>
          <p:cNvSpPr txBox="1"/>
          <p:nvPr/>
        </p:nvSpPr>
        <p:spPr>
          <a:xfrm>
            <a:off x="5257800" y="-228600"/>
            <a:ext cx="5181600" cy="826532"/>
          </a:xfrm>
          <a:prstGeom prst="rect">
            <a:avLst/>
          </a:prstGeom>
          <a:solidFill>
            <a:schemeClr val="bg1"/>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BA84F58D-3578-5F2F-E98F-5F9361DF07D5}"/>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3" y="1447800"/>
            <a:ext cx="10913873" cy="6783908"/>
          </a:xfrm>
          <a:prstGeom prst="rect">
            <a:avLst/>
          </a:prstGeom>
        </p:spPr>
        <p:txBody>
          <a:bodyPr vert="horz" wrap="square" lIns="0" tIns="12700" rIns="0" bIns="0" rtlCol="0">
            <a:spAutoFit/>
          </a:bodyPr>
          <a:lstStyle/>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Licensed Energy Generation Suppliers (ESGs) can sell energy to utility customers</a:t>
            </a:r>
          </a:p>
          <a:p>
            <a:pPr algn="l"/>
            <a:endParaRPr lang="en-US" sz="12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Utilities send a single bill to customers including the Utility’s charges for transmission and distribution and the EGS’s charge for energy</a:t>
            </a:r>
          </a:p>
          <a:p>
            <a:pPr algn="l"/>
            <a:endParaRPr lang="en-US" sz="12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EGSs energy rates are unregulated </a:t>
            </a:r>
          </a:p>
          <a:p>
            <a:pPr marL="342900" indent="-342900" algn="l">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Customers in unless they opt out or make another choice </a:t>
            </a:r>
          </a:p>
          <a:p>
            <a:pPr marL="342900" indent="-342900" algn="l">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Utility remains the default supplier </a:t>
            </a:r>
          </a:p>
          <a:p>
            <a:pPr marL="342900" indent="-342900" algn="l">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algn="l"/>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venir Next LT Pro" panose="020B0504020202020204" pitchFamily="34" charset="0"/>
            </a:endParaRPr>
          </a:p>
          <a:p>
            <a:r>
              <a:rPr lang="en-US" sz="2000" dirty="0">
                <a:latin typeface="Avenir Next LT Pro" panose="020B0504020202020204" pitchFamily="34" charset="0"/>
              </a:rPr>
              <a:t> </a:t>
            </a: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17" name="object 17"/>
          <p:cNvSpPr txBox="1"/>
          <p:nvPr/>
        </p:nvSpPr>
        <p:spPr>
          <a:xfrm>
            <a:off x="5288026" y="2751785"/>
            <a:ext cx="85090" cy="300355"/>
          </a:xfrm>
          <a:prstGeom prst="rect">
            <a:avLst/>
          </a:prstGeom>
        </p:spPr>
        <p:txBody>
          <a:bodyPr vert="horz" wrap="square" lIns="0" tIns="12700" rIns="0" bIns="0" rtlCol="0">
            <a:spAutoFit/>
          </a:bodyPr>
          <a:lstStyle/>
          <a:p>
            <a:pPr marL="12700">
              <a:lnSpc>
                <a:spcPct val="100000"/>
              </a:lnSpc>
              <a:spcBef>
                <a:spcPts val="100"/>
              </a:spcBef>
            </a:pPr>
            <a:r>
              <a:rPr sz="1800" spc="-35" dirty="0">
                <a:latin typeface="Arial"/>
                <a:cs typeface="Arial"/>
              </a:rPr>
              <a:t>.</a:t>
            </a:r>
            <a:endParaRPr sz="1800" dirty="0">
              <a:latin typeface="Arial"/>
              <a:cs typeface="Arial"/>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04796" y="607778"/>
            <a:ext cx="10237321"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latin typeface="Arial"/>
                <a:cs typeface="Arial"/>
              </a:rPr>
              <a:t>PA Has Existing Retail Choice Program</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465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28800" y="3896867"/>
            <a:ext cx="1550035" cy="2326005"/>
          </a:xfrm>
          <a:custGeom>
            <a:avLst/>
            <a:gdLst/>
            <a:ahLst/>
            <a:cxnLst/>
            <a:rect l="l" t="t" r="r" b="b"/>
            <a:pathLst>
              <a:path w="1550035" h="2326004">
                <a:moveTo>
                  <a:pt x="0" y="258317"/>
                </a:moveTo>
                <a:lnTo>
                  <a:pt x="4163" y="211896"/>
                </a:lnTo>
                <a:lnTo>
                  <a:pt x="16166" y="168200"/>
                </a:lnTo>
                <a:lnTo>
                  <a:pt x="35277" y="127959"/>
                </a:lnTo>
                <a:lnTo>
                  <a:pt x="60767" y="91905"/>
                </a:lnTo>
                <a:lnTo>
                  <a:pt x="91905" y="60767"/>
                </a:lnTo>
                <a:lnTo>
                  <a:pt x="127959" y="35277"/>
                </a:lnTo>
                <a:lnTo>
                  <a:pt x="168200" y="16166"/>
                </a:lnTo>
                <a:lnTo>
                  <a:pt x="211896" y="4163"/>
                </a:lnTo>
                <a:lnTo>
                  <a:pt x="258318" y="0"/>
                </a:lnTo>
                <a:lnTo>
                  <a:pt x="1291589" y="0"/>
                </a:lnTo>
                <a:lnTo>
                  <a:pt x="1338011" y="4163"/>
                </a:lnTo>
                <a:lnTo>
                  <a:pt x="1381707" y="16166"/>
                </a:lnTo>
                <a:lnTo>
                  <a:pt x="1421948" y="35277"/>
                </a:lnTo>
                <a:lnTo>
                  <a:pt x="1458002" y="60767"/>
                </a:lnTo>
                <a:lnTo>
                  <a:pt x="1489140" y="91905"/>
                </a:lnTo>
                <a:lnTo>
                  <a:pt x="1514630" y="127959"/>
                </a:lnTo>
                <a:lnTo>
                  <a:pt x="1533741" y="168200"/>
                </a:lnTo>
                <a:lnTo>
                  <a:pt x="1545744" y="211896"/>
                </a:lnTo>
                <a:lnTo>
                  <a:pt x="1549908" y="258317"/>
                </a:lnTo>
                <a:lnTo>
                  <a:pt x="1549908" y="2067305"/>
                </a:lnTo>
                <a:lnTo>
                  <a:pt x="1545744" y="2113737"/>
                </a:lnTo>
                <a:lnTo>
                  <a:pt x="1533741" y="2157439"/>
                </a:lnTo>
                <a:lnTo>
                  <a:pt x="1514630" y="2197681"/>
                </a:lnTo>
                <a:lnTo>
                  <a:pt x="1489140" y="2233734"/>
                </a:lnTo>
                <a:lnTo>
                  <a:pt x="1458002" y="2264868"/>
                </a:lnTo>
                <a:lnTo>
                  <a:pt x="1421948" y="2290354"/>
                </a:lnTo>
                <a:lnTo>
                  <a:pt x="1381707" y="2309462"/>
                </a:lnTo>
                <a:lnTo>
                  <a:pt x="1338011" y="2321461"/>
                </a:lnTo>
                <a:lnTo>
                  <a:pt x="1291589" y="2325623"/>
                </a:lnTo>
                <a:lnTo>
                  <a:pt x="258318" y="2325623"/>
                </a:lnTo>
                <a:lnTo>
                  <a:pt x="211896" y="2321461"/>
                </a:lnTo>
                <a:lnTo>
                  <a:pt x="168200" y="2309462"/>
                </a:lnTo>
                <a:lnTo>
                  <a:pt x="127959" y="2290354"/>
                </a:lnTo>
                <a:lnTo>
                  <a:pt x="91905" y="2264868"/>
                </a:lnTo>
                <a:lnTo>
                  <a:pt x="60767" y="2233734"/>
                </a:lnTo>
                <a:lnTo>
                  <a:pt x="35277" y="2197681"/>
                </a:lnTo>
                <a:lnTo>
                  <a:pt x="16166" y="2157439"/>
                </a:lnTo>
                <a:lnTo>
                  <a:pt x="4163" y="2113737"/>
                </a:lnTo>
                <a:lnTo>
                  <a:pt x="0" y="2067305"/>
                </a:lnTo>
                <a:lnTo>
                  <a:pt x="0" y="258317"/>
                </a:lnTo>
                <a:close/>
              </a:path>
            </a:pathLst>
          </a:custGeom>
          <a:ln w="76200">
            <a:solidFill>
              <a:srgbClr val="6FAC46"/>
            </a:solidFill>
          </a:ln>
        </p:spPr>
        <p:txBody>
          <a:bodyPr wrap="square" lIns="0" tIns="0" rIns="0" bIns="0" rtlCol="0"/>
          <a:lstStyle/>
          <a:p>
            <a:endParaRPr dirty="0"/>
          </a:p>
        </p:txBody>
      </p:sp>
      <p:sp>
        <p:nvSpPr>
          <p:cNvPr id="3" name="object 3"/>
          <p:cNvSpPr txBox="1"/>
          <p:nvPr/>
        </p:nvSpPr>
        <p:spPr>
          <a:xfrm>
            <a:off x="1828800" y="4589526"/>
            <a:ext cx="1550035" cy="320601"/>
          </a:xfrm>
          <a:prstGeom prst="rect">
            <a:avLst/>
          </a:prstGeom>
        </p:spPr>
        <p:txBody>
          <a:bodyPr vert="horz" wrap="square" lIns="0" tIns="12700" rIns="0" bIns="0" rtlCol="0">
            <a:spAutoFit/>
          </a:bodyPr>
          <a:lstStyle/>
          <a:p>
            <a:pPr marL="12700" algn="ctr">
              <a:lnSpc>
                <a:spcPct val="100000"/>
              </a:lnSpc>
              <a:spcBef>
                <a:spcPts val="100"/>
              </a:spcBef>
            </a:pPr>
            <a:r>
              <a:rPr sz="2000" b="1" spc="100" dirty="0">
                <a:latin typeface="Arial"/>
                <a:cs typeface="Arial"/>
              </a:rPr>
              <a:t>Residents</a:t>
            </a:r>
          </a:p>
        </p:txBody>
      </p:sp>
      <p:sp>
        <p:nvSpPr>
          <p:cNvPr id="4" name="object 4"/>
          <p:cNvSpPr/>
          <p:nvPr/>
        </p:nvSpPr>
        <p:spPr>
          <a:xfrm>
            <a:off x="8427719" y="3429000"/>
            <a:ext cx="1690370" cy="2794000"/>
          </a:xfrm>
          <a:custGeom>
            <a:avLst/>
            <a:gdLst/>
            <a:ahLst/>
            <a:cxnLst/>
            <a:rect l="l" t="t" r="r" b="b"/>
            <a:pathLst>
              <a:path w="1690370" h="2794000">
                <a:moveTo>
                  <a:pt x="0" y="281686"/>
                </a:moveTo>
                <a:lnTo>
                  <a:pt x="3686" y="235994"/>
                </a:lnTo>
                <a:lnTo>
                  <a:pt x="14360" y="192649"/>
                </a:lnTo>
                <a:lnTo>
                  <a:pt x="31440" y="152233"/>
                </a:lnTo>
                <a:lnTo>
                  <a:pt x="54347" y="115324"/>
                </a:lnTo>
                <a:lnTo>
                  <a:pt x="82502" y="82502"/>
                </a:lnTo>
                <a:lnTo>
                  <a:pt x="115324" y="54347"/>
                </a:lnTo>
                <a:lnTo>
                  <a:pt x="152233" y="31440"/>
                </a:lnTo>
                <a:lnTo>
                  <a:pt x="192649" y="14360"/>
                </a:lnTo>
                <a:lnTo>
                  <a:pt x="235994" y="3686"/>
                </a:lnTo>
                <a:lnTo>
                  <a:pt x="281685" y="0"/>
                </a:lnTo>
                <a:lnTo>
                  <a:pt x="1408429" y="0"/>
                </a:lnTo>
                <a:lnTo>
                  <a:pt x="1454121" y="3686"/>
                </a:lnTo>
                <a:lnTo>
                  <a:pt x="1497466" y="14360"/>
                </a:lnTo>
                <a:lnTo>
                  <a:pt x="1537882" y="31440"/>
                </a:lnTo>
                <a:lnTo>
                  <a:pt x="1574791" y="54347"/>
                </a:lnTo>
                <a:lnTo>
                  <a:pt x="1607613" y="82502"/>
                </a:lnTo>
                <a:lnTo>
                  <a:pt x="1635768" y="115324"/>
                </a:lnTo>
                <a:lnTo>
                  <a:pt x="1658675" y="152233"/>
                </a:lnTo>
                <a:lnTo>
                  <a:pt x="1675755" y="192649"/>
                </a:lnTo>
                <a:lnTo>
                  <a:pt x="1686429" y="235994"/>
                </a:lnTo>
                <a:lnTo>
                  <a:pt x="1690115" y="281686"/>
                </a:lnTo>
                <a:lnTo>
                  <a:pt x="1690115" y="2511793"/>
                </a:lnTo>
                <a:lnTo>
                  <a:pt x="1686429" y="2557485"/>
                </a:lnTo>
                <a:lnTo>
                  <a:pt x="1675755" y="2600830"/>
                </a:lnTo>
                <a:lnTo>
                  <a:pt x="1658675" y="2641248"/>
                </a:lnTo>
                <a:lnTo>
                  <a:pt x="1635768" y="2678159"/>
                </a:lnTo>
                <a:lnTo>
                  <a:pt x="1607613" y="2710983"/>
                </a:lnTo>
                <a:lnTo>
                  <a:pt x="1574791" y="2739139"/>
                </a:lnTo>
                <a:lnTo>
                  <a:pt x="1537882" y="2762048"/>
                </a:lnTo>
                <a:lnTo>
                  <a:pt x="1497466" y="2779130"/>
                </a:lnTo>
                <a:lnTo>
                  <a:pt x="1454121" y="2789804"/>
                </a:lnTo>
                <a:lnTo>
                  <a:pt x="1408429" y="2793492"/>
                </a:lnTo>
                <a:lnTo>
                  <a:pt x="281685" y="2793492"/>
                </a:lnTo>
                <a:lnTo>
                  <a:pt x="235994" y="2789804"/>
                </a:lnTo>
                <a:lnTo>
                  <a:pt x="192649" y="2779130"/>
                </a:lnTo>
                <a:lnTo>
                  <a:pt x="152233" y="2762048"/>
                </a:lnTo>
                <a:lnTo>
                  <a:pt x="115324" y="2739139"/>
                </a:lnTo>
                <a:lnTo>
                  <a:pt x="82502" y="2710983"/>
                </a:lnTo>
                <a:lnTo>
                  <a:pt x="54347" y="2678159"/>
                </a:lnTo>
                <a:lnTo>
                  <a:pt x="31440" y="2641248"/>
                </a:lnTo>
                <a:lnTo>
                  <a:pt x="14360" y="2600830"/>
                </a:lnTo>
                <a:lnTo>
                  <a:pt x="3686" y="2557485"/>
                </a:lnTo>
                <a:lnTo>
                  <a:pt x="0" y="2511793"/>
                </a:lnTo>
                <a:lnTo>
                  <a:pt x="0" y="281686"/>
                </a:lnTo>
                <a:close/>
              </a:path>
            </a:pathLst>
          </a:custGeom>
          <a:ln w="76200">
            <a:solidFill>
              <a:srgbClr val="BE9000"/>
            </a:solidFill>
          </a:ln>
        </p:spPr>
        <p:txBody>
          <a:bodyPr wrap="square" lIns="0" tIns="0" rIns="0" bIns="0" rtlCol="0"/>
          <a:lstStyle/>
          <a:p>
            <a:endParaRPr dirty="0"/>
          </a:p>
        </p:txBody>
      </p:sp>
      <p:sp>
        <p:nvSpPr>
          <p:cNvPr id="5" name="object 5"/>
          <p:cNvSpPr txBox="1"/>
          <p:nvPr/>
        </p:nvSpPr>
        <p:spPr>
          <a:xfrm>
            <a:off x="8831135" y="4348480"/>
            <a:ext cx="883538" cy="320601"/>
          </a:xfrm>
          <a:prstGeom prst="rect">
            <a:avLst/>
          </a:prstGeom>
        </p:spPr>
        <p:txBody>
          <a:bodyPr vert="horz" wrap="square" lIns="0" tIns="12700" rIns="0" bIns="0" rtlCol="0">
            <a:spAutoFit/>
          </a:bodyPr>
          <a:lstStyle/>
          <a:p>
            <a:pPr marL="12700" algn="ctr">
              <a:lnSpc>
                <a:spcPct val="100000"/>
              </a:lnSpc>
              <a:spcBef>
                <a:spcPts val="100"/>
              </a:spcBef>
            </a:pPr>
            <a:r>
              <a:rPr sz="2000" b="1" spc="100" dirty="0">
                <a:latin typeface="Arial"/>
                <a:cs typeface="Arial"/>
              </a:rPr>
              <a:t>Utility</a:t>
            </a:r>
          </a:p>
        </p:txBody>
      </p:sp>
      <p:sp>
        <p:nvSpPr>
          <p:cNvPr id="6" name="object 6"/>
          <p:cNvSpPr/>
          <p:nvPr/>
        </p:nvSpPr>
        <p:spPr>
          <a:xfrm>
            <a:off x="5198364" y="2116835"/>
            <a:ext cx="1411605" cy="2455545"/>
          </a:xfrm>
          <a:custGeom>
            <a:avLst/>
            <a:gdLst/>
            <a:ahLst/>
            <a:cxnLst/>
            <a:rect l="l" t="t" r="r" b="b"/>
            <a:pathLst>
              <a:path w="1411604" h="2455545">
                <a:moveTo>
                  <a:pt x="0" y="235203"/>
                </a:moveTo>
                <a:lnTo>
                  <a:pt x="4777" y="187796"/>
                </a:lnTo>
                <a:lnTo>
                  <a:pt x="18480" y="143642"/>
                </a:lnTo>
                <a:lnTo>
                  <a:pt x="40163" y="103689"/>
                </a:lnTo>
                <a:lnTo>
                  <a:pt x="68881" y="68881"/>
                </a:lnTo>
                <a:lnTo>
                  <a:pt x="103689" y="40163"/>
                </a:lnTo>
                <a:lnTo>
                  <a:pt x="143642" y="18480"/>
                </a:lnTo>
                <a:lnTo>
                  <a:pt x="187796" y="4777"/>
                </a:lnTo>
                <a:lnTo>
                  <a:pt x="235203" y="0"/>
                </a:lnTo>
                <a:lnTo>
                  <a:pt x="1176020" y="0"/>
                </a:lnTo>
                <a:lnTo>
                  <a:pt x="1223427" y="4777"/>
                </a:lnTo>
                <a:lnTo>
                  <a:pt x="1267581" y="18480"/>
                </a:lnTo>
                <a:lnTo>
                  <a:pt x="1307534" y="40163"/>
                </a:lnTo>
                <a:lnTo>
                  <a:pt x="1342342" y="68881"/>
                </a:lnTo>
                <a:lnTo>
                  <a:pt x="1371060" y="103689"/>
                </a:lnTo>
                <a:lnTo>
                  <a:pt x="1392743" y="143642"/>
                </a:lnTo>
                <a:lnTo>
                  <a:pt x="1406446" y="187796"/>
                </a:lnTo>
                <a:lnTo>
                  <a:pt x="1411224" y="235203"/>
                </a:lnTo>
                <a:lnTo>
                  <a:pt x="1411224" y="2219960"/>
                </a:lnTo>
                <a:lnTo>
                  <a:pt x="1406446" y="2267367"/>
                </a:lnTo>
                <a:lnTo>
                  <a:pt x="1392743" y="2311521"/>
                </a:lnTo>
                <a:lnTo>
                  <a:pt x="1371060" y="2351474"/>
                </a:lnTo>
                <a:lnTo>
                  <a:pt x="1342342" y="2386282"/>
                </a:lnTo>
                <a:lnTo>
                  <a:pt x="1307534" y="2415000"/>
                </a:lnTo>
                <a:lnTo>
                  <a:pt x="1267581" y="2436683"/>
                </a:lnTo>
                <a:lnTo>
                  <a:pt x="1223427" y="2450386"/>
                </a:lnTo>
                <a:lnTo>
                  <a:pt x="1176020" y="2455164"/>
                </a:lnTo>
                <a:lnTo>
                  <a:pt x="235203" y="2455164"/>
                </a:lnTo>
                <a:lnTo>
                  <a:pt x="187796" y="2450386"/>
                </a:lnTo>
                <a:lnTo>
                  <a:pt x="143642" y="2436683"/>
                </a:lnTo>
                <a:lnTo>
                  <a:pt x="103689" y="2415000"/>
                </a:lnTo>
                <a:lnTo>
                  <a:pt x="68881" y="2386282"/>
                </a:lnTo>
                <a:lnTo>
                  <a:pt x="40163" y="2351474"/>
                </a:lnTo>
                <a:lnTo>
                  <a:pt x="18480" y="2311521"/>
                </a:lnTo>
                <a:lnTo>
                  <a:pt x="4777" y="2267367"/>
                </a:lnTo>
                <a:lnTo>
                  <a:pt x="0" y="2219960"/>
                </a:lnTo>
                <a:lnTo>
                  <a:pt x="0" y="235203"/>
                </a:lnTo>
                <a:close/>
              </a:path>
            </a:pathLst>
          </a:custGeom>
          <a:ln w="76200">
            <a:solidFill>
              <a:srgbClr val="FFD966"/>
            </a:solidFill>
          </a:ln>
        </p:spPr>
        <p:txBody>
          <a:bodyPr wrap="square" lIns="0" tIns="0" rIns="0" bIns="0" rtlCol="0"/>
          <a:lstStyle/>
          <a:p>
            <a:endParaRPr dirty="0"/>
          </a:p>
        </p:txBody>
      </p:sp>
      <p:sp>
        <p:nvSpPr>
          <p:cNvPr id="7" name="object 7"/>
          <p:cNvSpPr txBox="1"/>
          <p:nvPr/>
        </p:nvSpPr>
        <p:spPr>
          <a:xfrm>
            <a:off x="5601779" y="2924301"/>
            <a:ext cx="604773" cy="320601"/>
          </a:xfrm>
          <a:prstGeom prst="rect">
            <a:avLst/>
          </a:prstGeom>
        </p:spPr>
        <p:txBody>
          <a:bodyPr vert="horz" wrap="square" lIns="0" tIns="12700" rIns="0" bIns="0" rtlCol="0">
            <a:spAutoFit/>
          </a:bodyPr>
          <a:lstStyle/>
          <a:p>
            <a:pPr marL="12700">
              <a:lnSpc>
                <a:spcPct val="100000"/>
              </a:lnSpc>
              <a:spcBef>
                <a:spcPts val="100"/>
              </a:spcBef>
            </a:pPr>
            <a:r>
              <a:rPr sz="2000" b="1" spc="100" dirty="0">
                <a:latin typeface="Arial"/>
                <a:cs typeface="Arial"/>
              </a:rPr>
              <a:t>EGS</a:t>
            </a:r>
          </a:p>
        </p:txBody>
      </p:sp>
      <p:sp>
        <p:nvSpPr>
          <p:cNvPr id="8" name="object 8"/>
          <p:cNvSpPr/>
          <p:nvPr/>
        </p:nvSpPr>
        <p:spPr>
          <a:xfrm>
            <a:off x="8164068" y="1168908"/>
            <a:ext cx="1953895" cy="1301750"/>
          </a:xfrm>
          <a:custGeom>
            <a:avLst/>
            <a:gdLst/>
            <a:ahLst/>
            <a:cxnLst/>
            <a:rect l="l" t="t" r="r" b="b"/>
            <a:pathLst>
              <a:path w="1953895" h="1301750">
                <a:moveTo>
                  <a:pt x="0" y="216915"/>
                </a:moveTo>
                <a:lnTo>
                  <a:pt x="5730" y="167191"/>
                </a:lnTo>
                <a:lnTo>
                  <a:pt x="22054" y="121538"/>
                </a:lnTo>
                <a:lnTo>
                  <a:pt x="47666" y="81262"/>
                </a:lnTo>
                <a:lnTo>
                  <a:pt x="81262" y="47666"/>
                </a:lnTo>
                <a:lnTo>
                  <a:pt x="121538" y="22054"/>
                </a:lnTo>
                <a:lnTo>
                  <a:pt x="167191" y="5730"/>
                </a:lnTo>
                <a:lnTo>
                  <a:pt x="216915" y="0"/>
                </a:lnTo>
                <a:lnTo>
                  <a:pt x="1736852" y="0"/>
                </a:lnTo>
                <a:lnTo>
                  <a:pt x="1786576" y="5730"/>
                </a:lnTo>
                <a:lnTo>
                  <a:pt x="1832229" y="22054"/>
                </a:lnTo>
                <a:lnTo>
                  <a:pt x="1872505" y="47666"/>
                </a:lnTo>
                <a:lnTo>
                  <a:pt x="1906101" y="81262"/>
                </a:lnTo>
                <a:lnTo>
                  <a:pt x="1931713" y="121538"/>
                </a:lnTo>
                <a:lnTo>
                  <a:pt x="1948037" y="167191"/>
                </a:lnTo>
                <a:lnTo>
                  <a:pt x="1953767" y="216915"/>
                </a:lnTo>
                <a:lnTo>
                  <a:pt x="1953767" y="1084579"/>
                </a:lnTo>
                <a:lnTo>
                  <a:pt x="1948037" y="1134304"/>
                </a:lnTo>
                <a:lnTo>
                  <a:pt x="1931713" y="1179957"/>
                </a:lnTo>
                <a:lnTo>
                  <a:pt x="1906101" y="1220233"/>
                </a:lnTo>
                <a:lnTo>
                  <a:pt x="1872505" y="1253829"/>
                </a:lnTo>
                <a:lnTo>
                  <a:pt x="1832229" y="1279441"/>
                </a:lnTo>
                <a:lnTo>
                  <a:pt x="1786576" y="1295765"/>
                </a:lnTo>
                <a:lnTo>
                  <a:pt x="1736852" y="1301495"/>
                </a:lnTo>
                <a:lnTo>
                  <a:pt x="216915" y="1301495"/>
                </a:lnTo>
                <a:lnTo>
                  <a:pt x="167191" y="1295765"/>
                </a:lnTo>
                <a:lnTo>
                  <a:pt x="121538" y="1279441"/>
                </a:lnTo>
                <a:lnTo>
                  <a:pt x="81262" y="1253829"/>
                </a:lnTo>
                <a:lnTo>
                  <a:pt x="47666" y="1220233"/>
                </a:lnTo>
                <a:lnTo>
                  <a:pt x="22054" y="1179957"/>
                </a:lnTo>
                <a:lnTo>
                  <a:pt x="5730" y="1134304"/>
                </a:lnTo>
                <a:lnTo>
                  <a:pt x="0" y="1084579"/>
                </a:lnTo>
                <a:lnTo>
                  <a:pt x="0" y="216915"/>
                </a:lnTo>
                <a:close/>
              </a:path>
            </a:pathLst>
          </a:custGeom>
          <a:ln w="76200">
            <a:solidFill>
              <a:srgbClr val="7E5F00"/>
            </a:solidFill>
          </a:ln>
        </p:spPr>
        <p:txBody>
          <a:bodyPr wrap="square" lIns="0" tIns="0" rIns="0" bIns="0" rtlCol="0"/>
          <a:lstStyle/>
          <a:p>
            <a:endParaRPr dirty="0"/>
          </a:p>
        </p:txBody>
      </p:sp>
      <p:sp>
        <p:nvSpPr>
          <p:cNvPr id="9" name="object 9"/>
          <p:cNvSpPr/>
          <p:nvPr/>
        </p:nvSpPr>
        <p:spPr>
          <a:xfrm>
            <a:off x="3607308" y="5356859"/>
            <a:ext cx="4683760" cy="317500"/>
          </a:xfrm>
          <a:custGeom>
            <a:avLst/>
            <a:gdLst/>
            <a:ahLst/>
            <a:cxnLst/>
            <a:rect l="l" t="t" r="r" b="b"/>
            <a:pathLst>
              <a:path w="4683759" h="317500">
                <a:moveTo>
                  <a:pt x="4524756" y="0"/>
                </a:moveTo>
                <a:lnTo>
                  <a:pt x="0" y="0"/>
                </a:lnTo>
                <a:lnTo>
                  <a:pt x="0" y="316991"/>
                </a:lnTo>
                <a:lnTo>
                  <a:pt x="4524756" y="316991"/>
                </a:lnTo>
                <a:lnTo>
                  <a:pt x="4683251" y="158495"/>
                </a:lnTo>
                <a:lnTo>
                  <a:pt x="4524756" y="0"/>
                </a:lnTo>
                <a:close/>
              </a:path>
            </a:pathLst>
          </a:custGeom>
          <a:solidFill>
            <a:srgbClr val="5B9BD4"/>
          </a:solidFill>
        </p:spPr>
        <p:txBody>
          <a:bodyPr wrap="square" lIns="0" tIns="0" rIns="0" bIns="0" rtlCol="0"/>
          <a:lstStyle/>
          <a:p>
            <a:endParaRPr dirty="0"/>
          </a:p>
        </p:txBody>
      </p:sp>
      <p:sp>
        <p:nvSpPr>
          <p:cNvPr id="10" name="object 10"/>
          <p:cNvSpPr/>
          <p:nvPr/>
        </p:nvSpPr>
        <p:spPr>
          <a:xfrm>
            <a:off x="3582923" y="5843015"/>
            <a:ext cx="4683760" cy="321945"/>
          </a:xfrm>
          <a:custGeom>
            <a:avLst/>
            <a:gdLst/>
            <a:ahLst/>
            <a:cxnLst/>
            <a:rect l="l" t="t" r="r" b="b"/>
            <a:pathLst>
              <a:path w="4683759" h="321945">
                <a:moveTo>
                  <a:pt x="4683252" y="0"/>
                </a:moveTo>
                <a:lnTo>
                  <a:pt x="160781" y="0"/>
                </a:lnTo>
                <a:lnTo>
                  <a:pt x="0" y="160782"/>
                </a:lnTo>
                <a:lnTo>
                  <a:pt x="160781" y="321564"/>
                </a:lnTo>
                <a:lnTo>
                  <a:pt x="4683252" y="321564"/>
                </a:lnTo>
                <a:lnTo>
                  <a:pt x="4683252" y="0"/>
                </a:lnTo>
                <a:close/>
              </a:path>
            </a:pathLst>
          </a:custGeom>
          <a:solidFill>
            <a:srgbClr val="5B9BD4"/>
          </a:solidFill>
        </p:spPr>
        <p:txBody>
          <a:bodyPr wrap="square" lIns="0" tIns="0" rIns="0" bIns="0" rtlCol="0"/>
          <a:lstStyle/>
          <a:p>
            <a:endParaRPr dirty="0"/>
          </a:p>
        </p:txBody>
      </p:sp>
      <p:sp>
        <p:nvSpPr>
          <p:cNvPr id="11" name="object 11"/>
          <p:cNvSpPr/>
          <p:nvPr/>
        </p:nvSpPr>
        <p:spPr>
          <a:xfrm>
            <a:off x="3541776" y="4832603"/>
            <a:ext cx="4681855" cy="320040"/>
          </a:xfrm>
          <a:custGeom>
            <a:avLst/>
            <a:gdLst/>
            <a:ahLst/>
            <a:cxnLst/>
            <a:rect l="l" t="t" r="r" b="b"/>
            <a:pathLst>
              <a:path w="4681855" h="320039">
                <a:moveTo>
                  <a:pt x="4681728" y="0"/>
                </a:moveTo>
                <a:lnTo>
                  <a:pt x="209296" y="0"/>
                </a:lnTo>
                <a:lnTo>
                  <a:pt x="0" y="160020"/>
                </a:lnTo>
                <a:lnTo>
                  <a:pt x="209296" y="320040"/>
                </a:lnTo>
                <a:lnTo>
                  <a:pt x="4681728" y="320040"/>
                </a:lnTo>
                <a:lnTo>
                  <a:pt x="4681728" y="0"/>
                </a:lnTo>
                <a:close/>
              </a:path>
            </a:pathLst>
          </a:custGeom>
          <a:solidFill>
            <a:srgbClr val="5B9BD4"/>
          </a:solidFill>
        </p:spPr>
        <p:txBody>
          <a:bodyPr wrap="square" lIns="0" tIns="0" rIns="0" bIns="0" rtlCol="0"/>
          <a:lstStyle/>
          <a:p>
            <a:endParaRPr dirty="0"/>
          </a:p>
        </p:txBody>
      </p:sp>
      <p:sp>
        <p:nvSpPr>
          <p:cNvPr id="12" name="object 12"/>
          <p:cNvSpPr/>
          <p:nvPr/>
        </p:nvSpPr>
        <p:spPr>
          <a:xfrm>
            <a:off x="6783323" y="4050791"/>
            <a:ext cx="1483360" cy="309880"/>
          </a:xfrm>
          <a:custGeom>
            <a:avLst/>
            <a:gdLst/>
            <a:ahLst/>
            <a:cxnLst/>
            <a:rect l="l" t="t" r="r" b="b"/>
            <a:pathLst>
              <a:path w="1483359" h="309879">
                <a:moveTo>
                  <a:pt x="1328166" y="0"/>
                </a:moveTo>
                <a:lnTo>
                  <a:pt x="0" y="0"/>
                </a:lnTo>
                <a:lnTo>
                  <a:pt x="0" y="309371"/>
                </a:lnTo>
                <a:lnTo>
                  <a:pt x="1328166" y="309371"/>
                </a:lnTo>
                <a:lnTo>
                  <a:pt x="1482852" y="154685"/>
                </a:lnTo>
                <a:lnTo>
                  <a:pt x="1328166" y="0"/>
                </a:lnTo>
                <a:close/>
              </a:path>
            </a:pathLst>
          </a:custGeom>
          <a:solidFill>
            <a:srgbClr val="5B9BD4"/>
          </a:solidFill>
        </p:spPr>
        <p:txBody>
          <a:bodyPr wrap="square" lIns="0" tIns="0" rIns="0" bIns="0" rtlCol="0"/>
          <a:lstStyle/>
          <a:p>
            <a:endParaRPr dirty="0"/>
          </a:p>
        </p:txBody>
      </p:sp>
      <p:sp>
        <p:nvSpPr>
          <p:cNvPr id="13" name="object 13"/>
          <p:cNvSpPr txBox="1"/>
          <p:nvPr/>
        </p:nvSpPr>
        <p:spPr>
          <a:xfrm>
            <a:off x="7204964" y="4040835"/>
            <a:ext cx="721995" cy="300355"/>
          </a:xfrm>
          <a:prstGeom prst="rect">
            <a:avLst/>
          </a:prstGeom>
        </p:spPr>
        <p:txBody>
          <a:bodyPr vert="horz" wrap="square" lIns="0" tIns="12700" rIns="0" bIns="0" rtlCol="0">
            <a:spAutoFit/>
          </a:bodyPr>
          <a:lstStyle/>
          <a:p>
            <a:pPr marL="12700">
              <a:lnSpc>
                <a:spcPct val="100000"/>
              </a:lnSpc>
              <a:spcBef>
                <a:spcPts val="100"/>
              </a:spcBef>
            </a:pPr>
            <a:r>
              <a:rPr sz="1800" spc="-50" dirty="0">
                <a:solidFill>
                  <a:srgbClr val="FFFFFF"/>
                </a:solidFill>
                <a:latin typeface="Arial"/>
                <a:cs typeface="Arial"/>
              </a:rPr>
              <a:t>Bill</a:t>
            </a:r>
            <a:r>
              <a:rPr sz="1800" spc="-90" dirty="0">
                <a:solidFill>
                  <a:srgbClr val="FFFFFF"/>
                </a:solidFill>
                <a:latin typeface="Arial"/>
                <a:cs typeface="Arial"/>
              </a:rPr>
              <a:t> </a:t>
            </a:r>
            <a:r>
              <a:rPr sz="1800" spc="-25" dirty="0">
                <a:solidFill>
                  <a:srgbClr val="FFFFFF"/>
                </a:solidFill>
                <a:latin typeface="Arial"/>
                <a:cs typeface="Arial"/>
              </a:rPr>
              <a:t>Info</a:t>
            </a:r>
            <a:endParaRPr sz="1800" dirty="0">
              <a:latin typeface="Arial"/>
              <a:cs typeface="Arial"/>
            </a:endParaRPr>
          </a:p>
        </p:txBody>
      </p:sp>
      <p:sp>
        <p:nvSpPr>
          <p:cNvPr id="14" name="object 14"/>
          <p:cNvSpPr/>
          <p:nvPr/>
        </p:nvSpPr>
        <p:spPr>
          <a:xfrm>
            <a:off x="6771131" y="3566159"/>
            <a:ext cx="1483360" cy="309880"/>
          </a:xfrm>
          <a:custGeom>
            <a:avLst/>
            <a:gdLst/>
            <a:ahLst/>
            <a:cxnLst/>
            <a:rect l="l" t="t" r="r" b="b"/>
            <a:pathLst>
              <a:path w="1483359" h="309879">
                <a:moveTo>
                  <a:pt x="1482852" y="0"/>
                </a:moveTo>
                <a:lnTo>
                  <a:pt x="154686" y="0"/>
                </a:lnTo>
                <a:lnTo>
                  <a:pt x="0" y="154685"/>
                </a:lnTo>
                <a:lnTo>
                  <a:pt x="154686" y="309371"/>
                </a:lnTo>
                <a:lnTo>
                  <a:pt x="1482852" y="309371"/>
                </a:lnTo>
                <a:lnTo>
                  <a:pt x="1482852" y="0"/>
                </a:lnTo>
                <a:close/>
              </a:path>
            </a:pathLst>
          </a:custGeom>
          <a:solidFill>
            <a:srgbClr val="5B9BD4"/>
          </a:solidFill>
        </p:spPr>
        <p:txBody>
          <a:bodyPr wrap="square" lIns="0" tIns="0" rIns="0" bIns="0" rtlCol="0"/>
          <a:lstStyle/>
          <a:p>
            <a:endParaRPr dirty="0"/>
          </a:p>
        </p:txBody>
      </p:sp>
      <p:sp>
        <p:nvSpPr>
          <p:cNvPr id="15" name="object 15"/>
          <p:cNvSpPr/>
          <p:nvPr/>
        </p:nvSpPr>
        <p:spPr>
          <a:xfrm>
            <a:off x="3553967" y="4038600"/>
            <a:ext cx="1483360" cy="309880"/>
          </a:xfrm>
          <a:custGeom>
            <a:avLst/>
            <a:gdLst/>
            <a:ahLst/>
            <a:cxnLst/>
            <a:rect l="l" t="t" r="r" b="b"/>
            <a:pathLst>
              <a:path w="1483360" h="309879">
                <a:moveTo>
                  <a:pt x="1482852" y="0"/>
                </a:moveTo>
                <a:lnTo>
                  <a:pt x="154686" y="0"/>
                </a:lnTo>
                <a:lnTo>
                  <a:pt x="0" y="154686"/>
                </a:lnTo>
                <a:lnTo>
                  <a:pt x="154686" y="309372"/>
                </a:lnTo>
                <a:lnTo>
                  <a:pt x="1482852" y="309372"/>
                </a:lnTo>
                <a:lnTo>
                  <a:pt x="1482852" y="0"/>
                </a:lnTo>
                <a:close/>
              </a:path>
            </a:pathLst>
          </a:custGeom>
          <a:solidFill>
            <a:srgbClr val="5B9BD4"/>
          </a:solidFill>
        </p:spPr>
        <p:txBody>
          <a:bodyPr wrap="square" lIns="0" tIns="0" rIns="0" bIns="0" rtlCol="0"/>
          <a:lstStyle/>
          <a:p>
            <a:endParaRPr dirty="0"/>
          </a:p>
        </p:txBody>
      </p:sp>
      <p:sp>
        <p:nvSpPr>
          <p:cNvPr id="16" name="object 16"/>
          <p:cNvSpPr/>
          <p:nvPr/>
        </p:nvSpPr>
        <p:spPr>
          <a:xfrm>
            <a:off x="6737604" y="2136648"/>
            <a:ext cx="1298575" cy="307975"/>
          </a:xfrm>
          <a:custGeom>
            <a:avLst/>
            <a:gdLst/>
            <a:ahLst/>
            <a:cxnLst/>
            <a:rect l="l" t="t" r="r" b="b"/>
            <a:pathLst>
              <a:path w="1298575" h="307975">
                <a:moveTo>
                  <a:pt x="1298448" y="0"/>
                </a:moveTo>
                <a:lnTo>
                  <a:pt x="153924" y="0"/>
                </a:lnTo>
                <a:lnTo>
                  <a:pt x="0" y="153924"/>
                </a:lnTo>
                <a:lnTo>
                  <a:pt x="153924" y="307848"/>
                </a:lnTo>
                <a:lnTo>
                  <a:pt x="1298448" y="307848"/>
                </a:lnTo>
                <a:lnTo>
                  <a:pt x="1298448" y="0"/>
                </a:lnTo>
                <a:close/>
              </a:path>
            </a:pathLst>
          </a:custGeom>
          <a:solidFill>
            <a:srgbClr val="5B9BD4"/>
          </a:solidFill>
        </p:spPr>
        <p:txBody>
          <a:bodyPr wrap="square" lIns="0" tIns="0" rIns="0" bIns="0" rtlCol="0"/>
          <a:lstStyle/>
          <a:p>
            <a:endParaRPr dirty="0"/>
          </a:p>
        </p:txBody>
      </p:sp>
      <p:sp>
        <p:nvSpPr>
          <p:cNvPr id="17" name="object 17"/>
          <p:cNvSpPr txBox="1"/>
          <p:nvPr/>
        </p:nvSpPr>
        <p:spPr>
          <a:xfrm>
            <a:off x="6995794" y="1471308"/>
            <a:ext cx="2863850" cy="931024"/>
          </a:xfrm>
          <a:prstGeom prst="rect">
            <a:avLst/>
          </a:prstGeom>
        </p:spPr>
        <p:txBody>
          <a:bodyPr vert="horz" wrap="square" lIns="0" tIns="12700" rIns="0" bIns="0" rtlCol="0">
            <a:spAutoFit/>
          </a:bodyPr>
          <a:lstStyle/>
          <a:p>
            <a:pPr marL="1577975" marR="5080" indent="-109855">
              <a:lnSpc>
                <a:spcPct val="100000"/>
              </a:lnSpc>
              <a:spcBef>
                <a:spcPts val="100"/>
              </a:spcBef>
            </a:pPr>
            <a:r>
              <a:rPr sz="2000" b="1" spc="100" dirty="0">
                <a:latin typeface="Arial"/>
                <a:cs typeface="Arial"/>
              </a:rPr>
              <a:t>Wholesale</a:t>
            </a:r>
            <a:r>
              <a:rPr sz="1800" b="1" spc="-125" dirty="0">
                <a:latin typeface="Arial"/>
                <a:cs typeface="Arial"/>
              </a:rPr>
              <a:t> </a:t>
            </a:r>
            <a:r>
              <a:rPr sz="2000" b="1" spc="100" dirty="0">
                <a:latin typeface="Arial"/>
                <a:cs typeface="Arial"/>
              </a:rPr>
              <a:t>Markets</a:t>
            </a:r>
          </a:p>
          <a:p>
            <a:pPr marL="12700">
              <a:lnSpc>
                <a:spcPct val="100000"/>
              </a:lnSpc>
              <a:spcBef>
                <a:spcPts val="180"/>
              </a:spcBef>
            </a:pPr>
            <a:r>
              <a:rPr sz="1800" spc="-10" dirty="0">
                <a:solidFill>
                  <a:srgbClr val="FFFFFF"/>
                </a:solidFill>
                <a:latin typeface="Arial"/>
                <a:cs typeface="Arial"/>
              </a:rPr>
              <a:t>Energy</a:t>
            </a:r>
            <a:endParaRPr sz="1800" dirty="0">
              <a:latin typeface="Arial"/>
              <a:cs typeface="Arial"/>
            </a:endParaRPr>
          </a:p>
        </p:txBody>
      </p:sp>
      <p:grpSp>
        <p:nvGrpSpPr>
          <p:cNvPr id="18" name="object 18"/>
          <p:cNvGrpSpPr/>
          <p:nvPr/>
        </p:nvGrpSpPr>
        <p:grpSpPr>
          <a:xfrm>
            <a:off x="8712707" y="2570988"/>
            <a:ext cx="1122045" cy="774700"/>
            <a:chOff x="8712707" y="2570988"/>
            <a:chExt cx="1122045" cy="774700"/>
          </a:xfrm>
        </p:grpSpPr>
        <p:sp>
          <p:nvSpPr>
            <p:cNvPr id="19" name="object 19"/>
            <p:cNvSpPr/>
            <p:nvPr/>
          </p:nvSpPr>
          <p:spPr>
            <a:xfrm>
              <a:off x="9118091" y="2570988"/>
              <a:ext cx="309880" cy="774700"/>
            </a:xfrm>
            <a:custGeom>
              <a:avLst/>
              <a:gdLst/>
              <a:ahLst/>
              <a:cxnLst/>
              <a:rect l="l" t="t" r="r" b="b"/>
              <a:pathLst>
                <a:path w="309879" h="774700">
                  <a:moveTo>
                    <a:pt x="309372" y="0"/>
                  </a:moveTo>
                  <a:lnTo>
                    <a:pt x="0" y="0"/>
                  </a:lnTo>
                  <a:lnTo>
                    <a:pt x="0" y="619506"/>
                  </a:lnTo>
                  <a:lnTo>
                    <a:pt x="154685" y="774191"/>
                  </a:lnTo>
                  <a:lnTo>
                    <a:pt x="309372" y="619506"/>
                  </a:lnTo>
                  <a:lnTo>
                    <a:pt x="309372" y="0"/>
                  </a:lnTo>
                  <a:close/>
                </a:path>
              </a:pathLst>
            </a:custGeom>
            <a:solidFill>
              <a:srgbClr val="5B9BD4"/>
            </a:solidFill>
          </p:spPr>
          <p:txBody>
            <a:bodyPr wrap="square" lIns="0" tIns="0" rIns="0" bIns="0" rtlCol="0"/>
            <a:lstStyle/>
            <a:p>
              <a:endParaRPr dirty="0"/>
            </a:p>
          </p:txBody>
        </p:sp>
        <p:sp>
          <p:nvSpPr>
            <p:cNvPr id="20" name="object 20"/>
            <p:cNvSpPr/>
            <p:nvPr/>
          </p:nvSpPr>
          <p:spPr>
            <a:xfrm>
              <a:off x="8712707" y="2755392"/>
              <a:ext cx="1122045" cy="370840"/>
            </a:xfrm>
            <a:custGeom>
              <a:avLst/>
              <a:gdLst/>
              <a:ahLst/>
              <a:cxnLst/>
              <a:rect l="l" t="t" r="r" b="b"/>
              <a:pathLst>
                <a:path w="1122045" h="370839">
                  <a:moveTo>
                    <a:pt x="1121663" y="0"/>
                  </a:moveTo>
                  <a:lnTo>
                    <a:pt x="0" y="0"/>
                  </a:lnTo>
                  <a:lnTo>
                    <a:pt x="0" y="370332"/>
                  </a:lnTo>
                  <a:lnTo>
                    <a:pt x="1121663" y="370332"/>
                  </a:lnTo>
                  <a:lnTo>
                    <a:pt x="1121663" y="0"/>
                  </a:lnTo>
                  <a:close/>
                </a:path>
              </a:pathLst>
            </a:custGeom>
            <a:solidFill>
              <a:srgbClr val="FFFFFF"/>
            </a:solidFill>
          </p:spPr>
          <p:txBody>
            <a:bodyPr wrap="square" lIns="0" tIns="0" rIns="0" bIns="0" rtlCol="0"/>
            <a:lstStyle/>
            <a:p>
              <a:endParaRPr dirty="0"/>
            </a:p>
          </p:txBody>
        </p:sp>
      </p:grpSp>
      <p:sp>
        <p:nvSpPr>
          <p:cNvPr id="21" name="object 21"/>
          <p:cNvSpPr txBox="1"/>
          <p:nvPr/>
        </p:nvSpPr>
        <p:spPr>
          <a:xfrm>
            <a:off x="4253865" y="4830521"/>
            <a:ext cx="3576954" cy="1293495"/>
          </a:xfrm>
          <a:prstGeom prst="rect">
            <a:avLst/>
          </a:prstGeom>
        </p:spPr>
        <p:txBody>
          <a:bodyPr vert="horz" wrap="square" lIns="0" tIns="12700" rIns="0" bIns="0" rtlCol="0">
            <a:spAutoFit/>
          </a:bodyPr>
          <a:lstStyle/>
          <a:p>
            <a:pPr marL="1431925">
              <a:lnSpc>
                <a:spcPct val="100000"/>
              </a:lnSpc>
              <a:spcBef>
                <a:spcPts val="100"/>
              </a:spcBef>
            </a:pPr>
            <a:r>
              <a:rPr sz="1800" spc="-10" dirty="0">
                <a:solidFill>
                  <a:srgbClr val="FFFFFF"/>
                </a:solidFill>
                <a:latin typeface="Arial"/>
                <a:cs typeface="Arial"/>
              </a:rPr>
              <a:t>Billing</a:t>
            </a:r>
            <a:endParaRPr sz="1800" dirty="0">
              <a:latin typeface="Arial"/>
              <a:cs typeface="Arial"/>
            </a:endParaRPr>
          </a:p>
          <a:p>
            <a:pPr>
              <a:lnSpc>
                <a:spcPct val="100000"/>
              </a:lnSpc>
              <a:spcBef>
                <a:spcPts val="25"/>
              </a:spcBef>
            </a:pPr>
            <a:endParaRPr sz="1600" dirty="0">
              <a:latin typeface="Arial"/>
              <a:cs typeface="Arial"/>
            </a:endParaRPr>
          </a:p>
          <a:p>
            <a:pPr marL="1354455">
              <a:lnSpc>
                <a:spcPct val="100000"/>
              </a:lnSpc>
            </a:pPr>
            <a:r>
              <a:rPr sz="1800" spc="-10" dirty="0">
                <a:solidFill>
                  <a:srgbClr val="FFFFFF"/>
                </a:solidFill>
                <a:latin typeface="Arial"/>
                <a:cs typeface="Arial"/>
              </a:rPr>
              <a:t>Payment</a:t>
            </a:r>
            <a:endParaRPr sz="1800" dirty="0">
              <a:latin typeface="Arial"/>
              <a:cs typeface="Arial"/>
            </a:endParaRPr>
          </a:p>
          <a:p>
            <a:pPr>
              <a:lnSpc>
                <a:spcPct val="100000"/>
              </a:lnSpc>
              <a:spcBef>
                <a:spcPts val="25"/>
              </a:spcBef>
            </a:pPr>
            <a:endParaRPr sz="1400" dirty="0">
              <a:latin typeface="Arial"/>
              <a:cs typeface="Arial"/>
            </a:endParaRPr>
          </a:p>
          <a:p>
            <a:pPr marL="12700">
              <a:lnSpc>
                <a:spcPct val="100000"/>
              </a:lnSpc>
            </a:pPr>
            <a:r>
              <a:rPr sz="1800" spc="-90" dirty="0">
                <a:solidFill>
                  <a:srgbClr val="FFFFFF"/>
                </a:solidFill>
                <a:latin typeface="Arial"/>
                <a:cs typeface="Arial"/>
              </a:rPr>
              <a:t>Wires</a:t>
            </a:r>
            <a:r>
              <a:rPr sz="1800" spc="-50" dirty="0">
                <a:solidFill>
                  <a:srgbClr val="FFFFFF"/>
                </a:solidFill>
                <a:latin typeface="Arial"/>
                <a:cs typeface="Arial"/>
              </a:rPr>
              <a:t> </a:t>
            </a:r>
            <a:r>
              <a:rPr sz="1800" spc="-125" dirty="0">
                <a:solidFill>
                  <a:srgbClr val="FFFFFF"/>
                </a:solidFill>
                <a:latin typeface="Arial"/>
                <a:cs typeface="Arial"/>
              </a:rPr>
              <a:t>Service</a:t>
            </a:r>
            <a:r>
              <a:rPr sz="1800" spc="-45" dirty="0">
                <a:solidFill>
                  <a:srgbClr val="FFFFFF"/>
                </a:solidFill>
                <a:latin typeface="Arial"/>
                <a:cs typeface="Arial"/>
              </a:rPr>
              <a:t> </a:t>
            </a:r>
            <a:r>
              <a:rPr sz="1800" dirty="0">
                <a:solidFill>
                  <a:srgbClr val="FFFFFF"/>
                </a:solidFill>
                <a:latin typeface="Arial"/>
                <a:cs typeface="Arial"/>
              </a:rPr>
              <a:t>&amp;</a:t>
            </a:r>
            <a:r>
              <a:rPr sz="1800" spc="-60" dirty="0">
                <a:solidFill>
                  <a:srgbClr val="FFFFFF"/>
                </a:solidFill>
                <a:latin typeface="Arial"/>
                <a:cs typeface="Arial"/>
              </a:rPr>
              <a:t> Default </a:t>
            </a:r>
            <a:r>
              <a:rPr sz="1800" spc="-125" dirty="0">
                <a:solidFill>
                  <a:srgbClr val="FFFFFF"/>
                </a:solidFill>
                <a:latin typeface="Arial"/>
                <a:cs typeface="Arial"/>
              </a:rPr>
              <a:t>Energy</a:t>
            </a:r>
            <a:r>
              <a:rPr sz="1800" spc="-55" dirty="0">
                <a:solidFill>
                  <a:srgbClr val="FFFFFF"/>
                </a:solidFill>
                <a:latin typeface="Arial"/>
                <a:cs typeface="Arial"/>
              </a:rPr>
              <a:t> </a:t>
            </a:r>
            <a:r>
              <a:rPr sz="1800" spc="-80" dirty="0">
                <a:solidFill>
                  <a:srgbClr val="FFFFFF"/>
                </a:solidFill>
                <a:latin typeface="Arial"/>
                <a:cs typeface="Arial"/>
              </a:rPr>
              <a:t>Supply</a:t>
            </a:r>
            <a:endParaRPr sz="1800" dirty="0">
              <a:latin typeface="Arial"/>
              <a:cs typeface="Arial"/>
            </a:endParaRPr>
          </a:p>
        </p:txBody>
      </p:sp>
      <p:sp>
        <p:nvSpPr>
          <p:cNvPr id="22" name="object 22"/>
          <p:cNvSpPr txBox="1"/>
          <p:nvPr/>
        </p:nvSpPr>
        <p:spPr>
          <a:xfrm>
            <a:off x="4027423" y="4027170"/>
            <a:ext cx="659765" cy="299720"/>
          </a:xfrm>
          <a:prstGeom prst="rect">
            <a:avLst/>
          </a:prstGeom>
        </p:spPr>
        <p:txBody>
          <a:bodyPr vert="horz" wrap="square" lIns="0" tIns="12700" rIns="0" bIns="0" rtlCol="0">
            <a:spAutoFit/>
          </a:bodyPr>
          <a:lstStyle/>
          <a:p>
            <a:pPr marL="12700">
              <a:lnSpc>
                <a:spcPct val="100000"/>
              </a:lnSpc>
              <a:spcBef>
                <a:spcPts val="100"/>
              </a:spcBef>
            </a:pPr>
            <a:r>
              <a:rPr sz="1800" spc="-114" dirty="0">
                <a:solidFill>
                  <a:srgbClr val="FFFFFF"/>
                </a:solidFill>
                <a:latin typeface="Arial"/>
                <a:cs typeface="Arial"/>
              </a:rPr>
              <a:t>Energy</a:t>
            </a:r>
            <a:endParaRPr sz="1800" dirty="0">
              <a:latin typeface="Arial"/>
              <a:cs typeface="Arial"/>
            </a:endParaRPr>
          </a:p>
        </p:txBody>
      </p:sp>
      <p:sp>
        <p:nvSpPr>
          <p:cNvPr id="23" name="object 23"/>
          <p:cNvSpPr txBox="1"/>
          <p:nvPr/>
        </p:nvSpPr>
        <p:spPr>
          <a:xfrm>
            <a:off x="7131557" y="3554983"/>
            <a:ext cx="839469" cy="299720"/>
          </a:xfrm>
          <a:prstGeom prst="rect">
            <a:avLst/>
          </a:prstGeom>
        </p:spPr>
        <p:txBody>
          <a:bodyPr vert="horz" wrap="square" lIns="0" tIns="12700" rIns="0" bIns="0" rtlCol="0">
            <a:spAutoFit/>
          </a:bodyPr>
          <a:lstStyle/>
          <a:p>
            <a:pPr marL="12700">
              <a:lnSpc>
                <a:spcPct val="100000"/>
              </a:lnSpc>
              <a:spcBef>
                <a:spcPts val="100"/>
              </a:spcBef>
            </a:pPr>
            <a:r>
              <a:rPr sz="1800" spc="-100" dirty="0">
                <a:solidFill>
                  <a:srgbClr val="FFFFFF"/>
                </a:solidFill>
                <a:latin typeface="Arial"/>
                <a:cs typeface="Arial"/>
              </a:rPr>
              <a:t>Payment</a:t>
            </a:r>
            <a:endParaRPr sz="1800" dirty="0">
              <a:latin typeface="Arial"/>
              <a:cs typeface="Arial"/>
            </a:endParaRPr>
          </a:p>
        </p:txBody>
      </p:sp>
      <p:sp>
        <p:nvSpPr>
          <p:cNvPr id="24" name="object 24"/>
          <p:cNvSpPr txBox="1"/>
          <p:nvPr/>
        </p:nvSpPr>
        <p:spPr>
          <a:xfrm>
            <a:off x="8944736" y="2774441"/>
            <a:ext cx="659765" cy="299720"/>
          </a:xfrm>
          <a:prstGeom prst="rect">
            <a:avLst/>
          </a:prstGeom>
        </p:spPr>
        <p:txBody>
          <a:bodyPr vert="horz" wrap="square" lIns="0" tIns="12700" rIns="0" bIns="0" rtlCol="0">
            <a:spAutoFit/>
          </a:bodyPr>
          <a:lstStyle/>
          <a:p>
            <a:pPr marL="12700">
              <a:lnSpc>
                <a:spcPct val="100000"/>
              </a:lnSpc>
              <a:spcBef>
                <a:spcPts val="100"/>
              </a:spcBef>
            </a:pPr>
            <a:r>
              <a:rPr sz="1800" spc="-114" dirty="0">
                <a:latin typeface="Arial"/>
                <a:cs typeface="Arial"/>
              </a:rPr>
              <a:t>Energy</a:t>
            </a:r>
            <a:endParaRPr sz="1800" dirty="0">
              <a:latin typeface="Arial"/>
              <a:cs typeface="Arial"/>
            </a:endParaRPr>
          </a:p>
        </p:txBody>
      </p:sp>
      <p:sp>
        <p:nvSpPr>
          <p:cNvPr id="25" name="object 25"/>
          <p:cNvSpPr txBox="1">
            <a:spLocks noGrp="1"/>
          </p:cNvSpPr>
          <p:nvPr>
            <p:ph type="title"/>
          </p:nvPr>
        </p:nvSpPr>
        <p:spPr>
          <a:xfrm>
            <a:off x="704710" y="472309"/>
            <a:ext cx="10782579" cy="566181"/>
          </a:xfrm>
          <a:prstGeom prst="rect">
            <a:avLst/>
          </a:prstGeom>
        </p:spPr>
        <p:txBody>
          <a:bodyPr vert="horz" wrap="square" lIns="0" tIns="12065" rIns="0" bIns="0" rtlCol="0">
            <a:spAutoFit/>
          </a:bodyPr>
          <a:lstStyle/>
          <a:p>
            <a:pPr marL="1372235">
              <a:lnSpc>
                <a:spcPct val="100000"/>
              </a:lnSpc>
              <a:spcBef>
                <a:spcPts val="95"/>
              </a:spcBef>
            </a:pPr>
            <a:r>
              <a:rPr lang="en-US" sz="3600" spc="100" dirty="0">
                <a:solidFill>
                  <a:schemeClr val="accent3">
                    <a:lumMod val="50000"/>
                  </a:schemeClr>
                </a:solidFill>
                <a:latin typeface="Arial"/>
                <a:cs typeface="Arial"/>
              </a:rPr>
              <a:t>Build on the </a:t>
            </a:r>
            <a:r>
              <a:rPr sz="3600" spc="100" dirty="0">
                <a:solidFill>
                  <a:schemeClr val="accent3">
                    <a:lumMod val="50000"/>
                  </a:schemeClr>
                </a:solidFill>
                <a:latin typeface="Arial"/>
                <a:cs typeface="Arial"/>
              </a:rPr>
              <a:t>PA Retail Choice Market</a:t>
            </a:r>
          </a:p>
        </p:txBody>
      </p:sp>
      <p:sp>
        <p:nvSpPr>
          <p:cNvPr id="27" name="Rectangle 26">
            <a:extLst>
              <a:ext uri="{FF2B5EF4-FFF2-40B4-BE49-F238E27FC236}">
                <a16:creationId xmlns:a16="http://schemas.microsoft.com/office/drawing/2014/main" id="{4ABC406F-82DB-0D6F-57F7-B285E1F57DF0}"/>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28800" y="3896867"/>
            <a:ext cx="1550035" cy="2326005"/>
          </a:xfrm>
          <a:custGeom>
            <a:avLst/>
            <a:gdLst/>
            <a:ahLst/>
            <a:cxnLst/>
            <a:rect l="l" t="t" r="r" b="b"/>
            <a:pathLst>
              <a:path w="1550035" h="2326004">
                <a:moveTo>
                  <a:pt x="0" y="258317"/>
                </a:moveTo>
                <a:lnTo>
                  <a:pt x="4163" y="211896"/>
                </a:lnTo>
                <a:lnTo>
                  <a:pt x="16166" y="168200"/>
                </a:lnTo>
                <a:lnTo>
                  <a:pt x="35277" y="127959"/>
                </a:lnTo>
                <a:lnTo>
                  <a:pt x="60767" y="91905"/>
                </a:lnTo>
                <a:lnTo>
                  <a:pt x="91905" y="60767"/>
                </a:lnTo>
                <a:lnTo>
                  <a:pt x="127959" y="35277"/>
                </a:lnTo>
                <a:lnTo>
                  <a:pt x="168200" y="16166"/>
                </a:lnTo>
                <a:lnTo>
                  <a:pt x="211896" y="4163"/>
                </a:lnTo>
                <a:lnTo>
                  <a:pt x="258318" y="0"/>
                </a:lnTo>
                <a:lnTo>
                  <a:pt x="1291589" y="0"/>
                </a:lnTo>
                <a:lnTo>
                  <a:pt x="1338011" y="4163"/>
                </a:lnTo>
                <a:lnTo>
                  <a:pt x="1381707" y="16166"/>
                </a:lnTo>
                <a:lnTo>
                  <a:pt x="1421948" y="35277"/>
                </a:lnTo>
                <a:lnTo>
                  <a:pt x="1458002" y="60767"/>
                </a:lnTo>
                <a:lnTo>
                  <a:pt x="1489140" y="91905"/>
                </a:lnTo>
                <a:lnTo>
                  <a:pt x="1514630" y="127959"/>
                </a:lnTo>
                <a:lnTo>
                  <a:pt x="1533741" y="168200"/>
                </a:lnTo>
                <a:lnTo>
                  <a:pt x="1545744" y="211896"/>
                </a:lnTo>
                <a:lnTo>
                  <a:pt x="1549908" y="258317"/>
                </a:lnTo>
                <a:lnTo>
                  <a:pt x="1549908" y="2067305"/>
                </a:lnTo>
                <a:lnTo>
                  <a:pt x="1545744" y="2113737"/>
                </a:lnTo>
                <a:lnTo>
                  <a:pt x="1533741" y="2157439"/>
                </a:lnTo>
                <a:lnTo>
                  <a:pt x="1514630" y="2197681"/>
                </a:lnTo>
                <a:lnTo>
                  <a:pt x="1489140" y="2233734"/>
                </a:lnTo>
                <a:lnTo>
                  <a:pt x="1458002" y="2264868"/>
                </a:lnTo>
                <a:lnTo>
                  <a:pt x="1421948" y="2290354"/>
                </a:lnTo>
                <a:lnTo>
                  <a:pt x="1381707" y="2309462"/>
                </a:lnTo>
                <a:lnTo>
                  <a:pt x="1338011" y="2321461"/>
                </a:lnTo>
                <a:lnTo>
                  <a:pt x="1291589" y="2325623"/>
                </a:lnTo>
                <a:lnTo>
                  <a:pt x="258318" y="2325623"/>
                </a:lnTo>
                <a:lnTo>
                  <a:pt x="211896" y="2321461"/>
                </a:lnTo>
                <a:lnTo>
                  <a:pt x="168200" y="2309462"/>
                </a:lnTo>
                <a:lnTo>
                  <a:pt x="127959" y="2290354"/>
                </a:lnTo>
                <a:lnTo>
                  <a:pt x="91905" y="2264868"/>
                </a:lnTo>
                <a:lnTo>
                  <a:pt x="60767" y="2233734"/>
                </a:lnTo>
                <a:lnTo>
                  <a:pt x="35277" y="2197681"/>
                </a:lnTo>
                <a:lnTo>
                  <a:pt x="16166" y="2157439"/>
                </a:lnTo>
                <a:lnTo>
                  <a:pt x="4163" y="2113737"/>
                </a:lnTo>
                <a:lnTo>
                  <a:pt x="0" y="2067305"/>
                </a:lnTo>
                <a:lnTo>
                  <a:pt x="0" y="258317"/>
                </a:lnTo>
                <a:close/>
              </a:path>
            </a:pathLst>
          </a:custGeom>
          <a:ln w="76200">
            <a:solidFill>
              <a:srgbClr val="6FAC46"/>
            </a:solidFill>
          </a:ln>
        </p:spPr>
        <p:txBody>
          <a:bodyPr wrap="square" lIns="0" tIns="0" rIns="0" bIns="0" rtlCol="0"/>
          <a:lstStyle/>
          <a:p>
            <a:endParaRPr dirty="0"/>
          </a:p>
        </p:txBody>
      </p:sp>
      <p:sp>
        <p:nvSpPr>
          <p:cNvPr id="3" name="object 3"/>
          <p:cNvSpPr txBox="1"/>
          <p:nvPr/>
        </p:nvSpPr>
        <p:spPr>
          <a:xfrm>
            <a:off x="1828800" y="4589526"/>
            <a:ext cx="1550035" cy="320601"/>
          </a:xfrm>
          <a:prstGeom prst="rect">
            <a:avLst/>
          </a:prstGeom>
        </p:spPr>
        <p:txBody>
          <a:bodyPr vert="horz" wrap="square" lIns="0" tIns="12700" rIns="0" bIns="0" rtlCol="0">
            <a:spAutoFit/>
          </a:bodyPr>
          <a:lstStyle/>
          <a:p>
            <a:pPr marL="12700" algn="ctr">
              <a:lnSpc>
                <a:spcPct val="100000"/>
              </a:lnSpc>
              <a:spcBef>
                <a:spcPts val="100"/>
              </a:spcBef>
            </a:pPr>
            <a:r>
              <a:rPr sz="2000" b="1" spc="100" dirty="0">
                <a:latin typeface="Arial"/>
                <a:cs typeface="Arial"/>
              </a:rPr>
              <a:t>Residents</a:t>
            </a:r>
          </a:p>
        </p:txBody>
      </p:sp>
      <p:sp>
        <p:nvSpPr>
          <p:cNvPr id="4" name="object 4"/>
          <p:cNvSpPr/>
          <p:nvPr/>
        </p:nvSpPr>
        <p:spPr>
          <a:xfrm>
            <a:off x="8427719" y="3429000"/>
            <a:ext cx="1690370" cy="2794000"/>
          </a:xfrm>
          <a:custGeom>
            <a:avLst/>
            <a:gdLst/>
            <a:ahLst/>
            <a:cxnLst/>
            <a:rect l="l" t="t" r="r" b="b"/>
            <a:pathLst>
              <a:path w="1690370" h="2794000">
                <a:moveTo>
                  <a:pt x="0" y="281686"/>
                </a:moveTo>
                <a:lnTo>
                  <a:pt x="3686" y="235994"/>
                </a:lnTo>
                <a:lnTo>
                  <a:pt x="14360" y="192649"/>
                </a:lnTo>
                <a:lnTo>
                  <a:pt x="31440" y="152233"/>
                </a:lnTo>
                <a:lnTo>
                  <a:pt x="54347" y="115324"/>
                </a:lnTo>
                <a:lnTo>
                  <a:pt x="82502" y="82502"/>
                </a:lnTo>
                <a:lnTo>
                  <a:pt x="115324" y="54347"/>
                </a:lnTo>
                <a:lnTo>
                  <a:pt x="152233" y="31440"/>
                </a:lnTo>
                <a:lnTo>
                  <a:pt x="192649" y="14360"/>
                </a:lnTo>
                <a:lnTo>
                  <a:pt x="235994" y="3686"/>
                </a:lnTo>
                <a:lnTo>
                  <a:pt x="281685" y="0"/>
                </a:lnTo>
                <a:lnTo>
                  <a:pt x="1408429" y="0"/>
                </a:lnTo>
                <a:lnTo>
                  <a:pt x="1454121" y="3686"/>
                </a:lnTo>
                <a:lnTo>
                  <a:pt x="1497466" y="14360"/>
                </a:lnTo>
                <a:lnTo>
                  <a:pt x="1537882" y="31440"/>
                </a:lnTo>
                <a:lnTo>
                  <a:pt x="1574791" y="54347"/>
                </a:lnTo>
                <a:lnTo>
                  <a:pt x="1607613" y="82502"/>
                </a:lnTo>
                <a:lnTo>
                  <a:pt x="1635768" y="115324"/>
                </a:lnTo>
                <a:lnTo>
                  <a:pt x="1658675" y="152233"/>
                </a:lnTo>
                <a:lnTo>
                  <a:pt x="1675755" y="192649"/>
                </a:lnTo>
                <a:lnTo>
                  <a:pt x="1686429" y="235994"/>
                </a:lnTo>
                <a:lnTo>
                  <a:pt x="1690115" y="281686"/>
                </a:lnTo>
                <a:lnTo>
                  <a:pt x="1690115" y="2511793"/>
                </a:lnTo>
                <a:lnTo>
                  <a:pt x="1686429" y="2557485"/>
                </a:lnTo>
                <a:lnTo>
                  <a:pt x="1675755" y="2600830"/>
                </a:lnTo>
                <a:lnTo>
                  <a:pt x="1658675" y="2641248"/>
                </a:lnTo>
                <a:lnTo>
                  <a:pt x="1635768" y="2678159"/>
                </a:lnTo>
                <a:lnTo>
                  <a:pt x="1607613" y="2710983"/>
                </a:lnTo>
                <a:lnTo>
                  <a:pt x="1574791" y="2739139"/>
                </a:lnTo>
                <a:lnTo>
                  <a:pt x="1537882" y="2762048"/>
                </a:lnTo>
                <a:lnTo>
                  <a:pt x="1497466" y="2779130"/>
                </a:lnTo>
                <a:lnTo>
                  <a:pt x="1454121" y="2789804"/>
                </a:lnTo>
                <a:lnTo>
                  <a:pt x="1408429" y="2793492"/>
                </a:lnTo>
                <a:lnTo>
                  <a:pt x="281685" y="2793492"/>
                </a:lnTo>
                <a:lnTo>
                  <a:pt x="235994" y="2789804"/>
                </a:lnTo>
                <a:lnTo>
                  <a:pt x="192649" y="2779130"/>
                </a:lnTo>
                <a:lnTo>
                  <a:pt x="152233" y="2762048"/>
                </a:lnTo>
                <a:lnTo>
                  <a:pt x="115324" y="2739139"/>
                </a:lnTo>
                <a:lnTo>
                  <a:pt x="82502" y="2710983"/>
                </a:lnTo>
                <a:lnTo>
                  <a:pt x="54347" y="2678159"/>
                </a:lnTo>
                <a:lnTo>
                  <a:pt x="31440" y="2641248"/>
                </a:lnTo>
                <a:lnTo>
                  <a:pt x="14360" y="2600830"/>
                </a:lnTo>
                <a:lnTo>
                  <a:pt x="3686" y="2557485"/>
                </a:lnTo>
                <a:lnTo>
                  <a:pt x="0" y="2511793"/>
                </a:lnTo>
                <a:lnTo>
                  <a:pt x="0" y="281686"/>
                </a:lnTo>
                <a:close/>
              </a:path>
            </a:pathLst>
          </a:custGeom>
          <a:ln w="76200">
            <a:solidFill>
              <a:srgbClr val="BE9000"/>
            </a:solidFill>
          </a:ln>
        </p:spPr>
        <p:txBody>
          <a:bodyPr wrap="square" lIns="0" tIns="0" rIns="0" bIns="0" rtlCol="0"/>
          <a:lstStyle/>
          <a:p>
            <a:endParaRPr dirty="0"/>
          </a:p>
        </p:txBody>
      </p:sp>
      <p:sp>
        <p:nvSpPr>
          <p:cNvPr id="5" name="object 5"/>
          <p:cNvSpPr txBox="1"/>
          <p:nvPr/>
        </p:nvSpPr>
        <p:spPr>
          <a:xfrm>
            <a:off x="8861678" y="4341190"/>
            <a:ext cx="883031" cy="320601"/>
          </a:xfrm>
          <a:prstGeom prst="rect">
            <a:avLst/>
          </a:prstGeom>
        </p:spPr>
        <p:txBody>
          <a:bodyPr vert="horz" wrap="square" lIns="0" tIns="12700" rIns="0" bIns="0" rtlCol="0">
            <a:spAutoFit/>
          </a:bodyPr>
          <a:lstStyle/>
          <a:p>
            <a:pPr marL="12700">
              <a:lnSpc>
                <a:spcPct val="100000"/>
              </a:lnSpc>
              <a:spcBef>
                <a:spcPts val="100"/>
              </a:spcBef>
            </a:pPr>
            <a:r>
              <a:rPr sz="2000" b="1" spc="100" dirty="0">
                <a:latin typeface="Arial"/>
                <a:cs typeface="Arial"/>
              </a:rPr>
              <a:t>Utility</a:t>
            </a:r>
          </a:p>
        </p:txBody>
      </p:sp>
      <p:sp>
        <p:nvSpPr>
          <p:cNvPr id="6" name="object 6"/>
          <p:cNvSpPr/>
          <p:nvPr/>
        </p:nvSpPr>
        <p:spPr>
          <a:xfrm>
            <a:off x="5198364" y="2116835"/>
            <a:ext cx="1411605" cy="2455545"/>
          </a:xfrm>
          <a:custGeom>
            <a:avLst/>
            <a:gdLst/>
            <a:ahLst/>
            <a:cxnLst/>
            <a:rect l="l" t="t" r="r" b="b"/>
            <a:pathLst>
              <a:path w="1411604" h="2455545">
                <a:moveTo>
                  <a:pt x="0" y="235203"/>
                </a:moveTo>
                <a:lnTo>
                  <a:pt x="4777" y="187796"/>
                </a:lnTo>
                <a:lnTo>
                  <a:pt x="18480" y="143642"/>
                </a:lnTo>
                <a:lnTo>
                  <a:pt x="40163" y="103689"/>
                </a:lnTo>
                <a:lnTo>
                  <a:pt x="68881" y="68881"/>
                </a:lnTo>
                <a:lnTo>
                  <a:pt x="103689" y="40163"/>
                </a:lnTo>
                <a:lnTo>
                  <a:pt x="143642" y="18480"/>
                </a:lnTo>
                <a:lnTo>
                  <a:pt x="187796" y="4777"/>
                </a:lnTo>
                <a:lnTo>
                  <a:pt x="235203" y="0"/>
                </a:lnTo>
                <a:lnTo>
                  <a:pt x="1176020" y="0"/>
                </a:lnTo>
                <a:lnTo>
                  <a:pt x="1223427" y="4777"/>
                </a:lnTo>
                <a:lnTo>
                  <a:pt x="1267581" y="18480"/>
                </a:lnTo>
                <a:lnTo>
                  <a:pt x="1307534" y="40163"/>
                </a:lnTo>
                <a:lnTo>
                  <a:pt x="1342342" y="68881"/>
                </a:lnTo>
                <a:lnTo>
                  <a:pt x="1371060" y="103689"/>
                </a:lnTo>
                <a:lnTo>
                  <a:pt x="1392743" y="143642"/>
                </a:lnTo>
                <a:lnTo>
                  <a:pt x="1406446" y="187796"/>
                </a:lnTo>
                <a:lnTo>
                  <a:pt x="1411224" y="235203"/>
                </a:lnTo>
                <a:lnTo>
                  <a:pt x="1411224" y="2219960"/>
                </a:lnTo>
                <a:lnTo>
                  <a:pt x="1406446" y="2267367"/>
                </a:lnTo>
                <a:lnTo>
                  <a:pt x="1392743" y="2311521"/>
                </a:lnTo>
                <a:lnTo>
                  <a:pt x="1371060" y="2351474"/>
                </a:lnTo>
                <a:lnTo>
                  <a:pt x="1342342" y="2386282"/>
                </a:lnTo>
                <a:lnTo>
                  <a:pt x="1307534" y="2415000"/>
                </a:lnTo>
                <a:lnTo>
                  <a:pt x="1267581" y="2436683"/>
                </a:lnTo>
                <a:lnTo>
                  <a:pt x="1223427" y="2450386"/>
                </a:lnTo>
                <a:lnTo>
                  <a:pt x="1176020" y="2455164"/>
                </a:lnTo>
                <a:lnTo>
                  <a:pt x="235203" y="2455164"/>
                </a:lnTo>
                <a:lnTo>
                  <a:pt x="187796" y="2450386"/>
                </a:lnTo>
                <a:lnTo>
                  <a:pt x="143642" y="2436683"/>
                </a:lnTo>
                <a:lnTo>
                  <a:pt x="103689" y="2415000"/>
                </a:lnTo>
                <a:lnTo>
                  <a:pt x="68881" y="2386282"/>
                </a:lnTo>
                <a:lnTo>
                  <a:pt x="40163" y="2351474"/>
                </a:lnTo>
                <a:lnTo>
                  <a:pt x="18480" y="2311521"/>
                </a:lnTo>
                <a:lnTo>
                  <a:pt x="4777" y="2267367"/>
                </a:lnTo>
                <a:lnTo>
                  <a:pt x="0" y="2219960"/>
                </a:lnTo>
                <a:lnTo>
                  <a:pt x="0" y="235203"/>
                </a:lnTo>
                <a:close/>
              </a:path>
            </a:pathLst>
          </a:custGeom>
          <a:ln w="76200">
            <a:solidFill>
              <a:srgbClr val="FFD966"/>
            </a:solidFill>
          </a:ln>
        </p:spPr>
        <p:txBody>
          <a:bodyPr wrap="square" lIns="0" tIns="0" rIns="0" bIns="0" rtlCol="0"/>
          <a:lstStyle/>
          <a:p>
            <a:endParaRPr dirty="0"/>
          </a:p>
        </p:txBody>
      </p:sp>
      <p:sp>
        <p:nvSpPr>
          <p:cNvPr id="7" name="object 7"/>
          <p:cNvSpPr txBox="1"/>
          <p:nvPr/>
        </p:nvSpPr>
        <p:spPr>
          <a:xfrm>
            <a:off x="5631166" y="2944214"/>
            <a:ext cx="692531" cy="320601"/>
          </a:xfrm>
          <a:prstGeom prst="rect">
            <a:avLst/>
          </a:prstGeom>
        </p:spPr>
        <p:txBody>
          <a:bodyPr vert="horz" wrap="square" lIns="0" tIns="12700" rIns="0" bIns="0" rtlCol="0">
            <a:spAutoFit/>
          </a:bodyPr>
          <a:lstStyle/>
          <a:p>
            <a:pPr marL="12700">
              <a:lnSpc>
                <a:spcPct val="100000"/>
              </a:lnSpc>
              <a:spcBef>
                <a:spcPts val="100"/>
              </a:spcBef>
            </a:pPr>
            <a:r>
              <a:rPr sz="2000" b="1" spc="100" dirty="0">
                <a:latin typeface="Arial"/>
                <a:cs typeface="Arial"/>
              </a:rPr>
              <a:t>EGS</a:t>
            </a:r>
          </a:p>
        </p:txBody>
      </p:sp>
      <p:sp>
        <p:nvSpPr>
          <p:cNvPr id="8" name="object 8"/>
          <p:cNvSpPr/>
          <p:nvPr/>
        </p:nvSpPr>
        <p:spPr>
          <a:xfrm>
            <a:off x="8164068" y="1168908"/>
            <a:ext cx="1953895" cy="1301750"/>
          </a:xfrm>
          <a:custGeom>
            <a:avLst/>
            <a:gdLst/>
            <a:ahLst/>
            <a:cxnLst/>
            <a:rect l="l" t="t" r="r" b="b"/>
            <a:pathLst>
              <a:path w="1953895" h="1301750">
                <a:moveTo>
                  <a:pt x="0" y="216915"/>
                </a:moveTo>
                <a:lnTo>
                  <a:pt x="5730" y="167191"/>
                </a:lnTo>
                <a:lnTo>
                  <a:pt x="22054" y="121538"/>
                </a:lnTo>
                <a:lnTo>
                  <a:pt x="47666" y="81262"/>
                </a:lnTo>
                <a:lnTo>
                  <a:pt x="81262" y="47666"/>
                </a:lnTo>
                <a:lnTo>
                  <a:pt x="121538" y="22054"/>
                </a:lnTo>
                <a:lnTo>
                  <a:pt x="167191" y="5730"/>
                </a:lnTo>
                <a:lnTo>
                  <a:pt x="216915" y="0"/>
                </a:lnTo>
                <a:lnTo>
                  <a:pt x="1736852" y="0"/>
                </a:lnTo>
                <a:lnTo>
                  <a:pt x="1786576" y="5730"/>
                </a:lnTo>
                <a:lnTo>
                  <a:pt x="1832229" y="22054"/>
                </a:lnTo>
                <a:lnTo>
                  <a:pt x="1872505" y="47666"/>
                </a:lnTo>
                <a:lnTo>
                  <a:pt x="1906101" y="81262"/>
                </a:lnTo>
                <a:lnTo>
                  <a:pt x="1931713" y="121538"/>
                </a:lnTo>
                <a:lnTo>
                  <a:pt x="1948037" y="167191"/>
                </a:lnTo>
                <a:lnTo>
                  <a:pt x="1953767" y="216915"/>
                </a:lnTo>
                <a:lnTo>
                  <a:pt x="1953767" y="1084579"/>
                </a:lnTo>
                <a:lnTo>
                  <a:pt x="1948037" y="1134304"/>
                </a:lnTo>
                <a:lnTo>
                  <a:pt x="1931713" y="1179957"/>
                </a:lnTo>
                <a:lnTo>
                  <a:pt x="1906101" y="1220233"/>
                </a:lnTo>
                <a:lnTo>
                  <a:pt x="1872505" y="1253829"/>
                </a:lnTo>
                <a:lnTo>
                  <a:pt x="1832229" y="1279441"/>
                </a:lnTo>
                <a:lnTo>
                  <a:pt x="1786576" y="1295765"/>
                </a:lnTo>
                <a:lnTo>
                  <a:pt x="1736852" y="1301495"/>
                </a:lnTo>
                <a:lnTo>
                  <a:pt x="216915" y="1301495"/>
                </a:lnTo>
                <a:lnTo>
                  <a:pt x="167191" y="1295765"/>
                </a:lnTo>
                <a:lnTo>
                  <a:pt x="121538" y="1279441"/>
                </a:lnTo>
                <a:lnTo>
                  <a:pt x="81262" y="1253829"/>
                </a:lnTo>
                <a:lnTo>
                  <a:pt x="47666" y="1220233"/>
                </a:lnTo>
                <a:lnTo>
                  <a:pt x="22054" y="1179957"/>
                </a:lnTo>
                <a:lnTo>
                  <a:pt x="5730" y="1134304"/>
                </a:lnTo>
                <a:lnTo>
                  <a:pt x="0" y="1084579"/>
                </a:lnTo>
                <a:lnTo>
                  <a:pt x="0" y="216915"/>
                </a:lnTo>
                <a:close/>
              </a:path>
            </a:pathLst>
          </a:custGeom>
          <a:ln w="76200">
            <a:solidFill>
              <a:srgbClr val="843B0C"/>
            </a:solidFill>
          </a:ln>
        </p:spPr>
        <p:txBody>
          <a:bodyPr wrap="square" lIns="0" tIns="0" rIns="0" bIns="0" rtlCol="0"/>
          <a:lstStyle/>
          <a:p>
            <a:endParaRPr dirty="0"/>
          </a:p>
        </p:txBody>
      </p:sp>
      <p:sp>
        <p:nvSpPr>
          <p:cNvPr id="9" name="object 9"/>
          <p:cNvSpPr txBox="1"/>
          <p:nvPr/>
        </p:nvSpPr>
        <p:spPr>
          <a:xfrm>
            <a:off x="8374889" y="1509624"/>
            <a:ext cx="1580005" cy="628377"/>
          </a:xfrm>
          <a:prstGeom prst="rect">
            <a:avLst/>
          </a:prstGeom>
        </p:spPr>
        <p:txBody>
          <a:bodyPr vert="horz" wrap="square" lIns="0" tIns="12700" rIns="0" bIns="0" rtlCol="0">
            <a:spAutoFit/>
          </a:bodyPr>
          <a:lstStyle/>
          <a:p>
            <a:pPr marL="120650" marR="5080" indent="-108585" algn="ctr">
              <a:lnSpc>
                <a:spcPct val="100000"/>
              </a:lnSpc>
              <a:spcBef>
                <a:spcPts val="100"/>
              </a:spcBef>
            </a:pPr>
            <a:r>
              <a:rPr sz="2000" b="1" spc="100" dirty="0">
                <a:latin typeface="Arial"/>
                <a:cs typeface="Arial"/>
              </a:rPr>
              <a:t>Wholesale</a:t>
            </a:r>
            <a:r>
              <a:rPr sz="1800" b="1" spc="-125" dirty="0">
                <a:latin typeface="Arial"/>
                <a:cs typeface="Arial"/>
              </a:rPr>
              <a:t> </a:t>
            </a:r>
            <a:r>
              <a:rPr sz="2000" b="1" spc="100" dirty="0">
                <a:latin typeface="Arial"/>
                <a:cs typeface="Arial"/>
              </a:rPr>
              <a:t>Markets</a:t>
            </a:r>
          </a:p>
        </p:txBody>
      </p:sp>
      <p:sp>
        <p:nvSpPr>
          <p:cNvPr id="10" name="object 10"/>
          <p:cNvSpPr/>
          <p:nvPr/>
        </p:nvSpPr>
        <p:spPr>
          <a:xfrm>
            <a:off x="3607308" y="5356859"/>
            <a:ext cx="4683760" cy="317500"/>
          </a:xfrm>
          <a:custGeom>
            <a:avLst/>
            <a:gdLst/>
            <a:ahLst/>
            <a:cxnLst/>
            <a:rect l="l" t="t" r="r" b="b"/>
            <a:pathLst>
              <a:path w="4683759" h="317500">
                <a:moveTo>
                  <a:pt x="4524756" y="0"/>
                </a:moveTo>
                <a:lnTo>
                  <a:pt x="0" y="0"/>
                </a:lnTo>
                <a:lnTo>
                  <a:pt x="0" y="316991"/>
                </a:lnTo>
                <a:lnTo>
                  <a:pt x="4524756" y="316991"/>
                </a:lnTo>
                <a:lnTo>
                  <a:pt x="4683251" y="158495"/>
                </a:lnTo>
                <a:lnTo>
                  <a:pt x="4524756" y="0"/>
                </a:lnTo>
                <a:close/>
              </a:path>
            </a:pathLst>
          </a:custGeom>
          <a:solidFill>
            <a:srgbClr val="5B9BD4"/>
          </a:solidFill>
        </p:spPr>
        <p:txBody>
          <a:bodyPr wrap="square" lIns="0" tIns="0" rIns="0" bIns="0" rtlCol="0"/>
          <a:lstStyle/>
          <a:p>
            <a:endParaRPr dirty="0"/>
          </a:p>
        </p:txBody>
      </p:sp>
      <p:sp>
        <p:nvSpPr>
          <p:cNvPr id="11" name="object 11"/>
          <p:cNvSpPr/>
          <p:nvPr/>
        </p:nvSpPr>
        <p:spPr>
          <a:xfrm>
            <a:off x="3582923" y="5843015"/>
            <a:ext cx="4683760" cy="321945"/>
          </a:xfrm>
          <a:custGeom>
            <a:avLst/>
            <a:gdLst/>
            <a:ahLst/>
            <a:cxnLst/>
            <a:rect l="l" t="t" r="r" b="b"/>
            <a:pathLst>
              <a:path w="4683759" h="321945">
                <a:moveTo>
                  <a:pt x="4683252" y="0"/>
                </a:moveTo>
                <a:lnTo>
                  <a:pt x="160781" y="0"/>
                </a:lnTo>
                <a:lnTo>
                  <a:pt x="0" y="160782"/>
                </a:lnTo>
                <a:lnTo>
                  <a:pt x="160781" y="321564"/>
                </a:lnTo>
                <a:lnTo>
                  <a:pt x="4683252" y="321564"/>
                </a:lnTo>
                <a:lnTo>
                  <a:pt x="4683252" y="0"/>
                </a:lnTo>
                <a:close/>
              </a:path>
            </a:pathLst>
          </a:custGeom>
          <a:solidFill>
            <a:srgbClr val="5B9BD4"/>
          </a:solidFill>
        </p:spPr>
        <p:txBody>
          <a:bodyPr wrap="square" lIns="0" tIns="0" rIns="0" bIns="0" rtlCol="0"/>
          <a:lstStyle/>
          <a:p>
            <a:endParaRPr dirty="0"/>
          </a:p>
        </p:txBody>
      </p:sp>
      <p:sp>
        <p:nvSpPr>
          <p:cNvPr id="12" name="object 12"/>
          <p:cNvSpPr/>
          <p:nvPr/>
        </p:nvSpPr>
        <p:spPr>
          <a:xfrm>
            <a:off x="3541776" y="4832603"/>
            <a:ext cx="4681855" cy="320040"/>
          </a:xfrm>
          <a:custGeom>
            <a:avLst/>
            <a:gdLst/>
            <a:ahLst/>
            <a:cxnLst/>
            <a:rect l="l" t="t" r="r" b="b"/>
            <a:pathLst>
              <a:path w="4681855" h="320039">
                <a:moveTo>
                  <a:pt x="4681728" y="0"/>
                </a:moveTo>
                <a:lnTo>
                  <a:pt x="209296" y="0"/>
                </a:lnTo>
                <a:lnTo>
                  <a:pt x="0" y="160020"/>
                </a:lnTo>
                <a:lnTo>
                  <a:pt x="209296" y="320040"/>
                </a:lnTo>
                <a:lnTo>
                  <a:pt x="4681728" y="320040"/>
                </a:lnTo>
                <a:lnTo>
                  <a:pt x="4681728" y="0"/>
                </a:lnTo>
                <a:close/>
              </a:path>
            </a:pathLst>
          </a:custGeom>
          <a:solidFill>
            <a:srgbClr val="5B9BD4"/>
          </a:solidFill>
        </p:spPr>
        <p:txBody>
          <a:bodyPr wrap="square" lIns="0" tIns="0" rIns="0" bIns="0" rtlCol="0"/>
          <a:lstStyle/>
          <a:p>
            <a:endParaRPr dirty="0"/>
          </a:p>
        </p:txBody>
      </p:sp>
      <p:sp>
        <p:nvSpPr>
          <p:cNvPr id="13" name="object 13"/>
          <p:cNvSpPr/>
          <p:nvPr/>
        </p:nvSpPr>
        <p:spPr>
          <a:xfrm>
            <a:off x="6783323" y="4050791"/>
            <a:ext cx="1483360" cy="309880"/>
          </a:xfrm>
          <a:custGeom>
            <a:avLst/>
            <a:gdLst/>
            <a:ahLst/>
            <a:cxnLst/>
            <a:rect l="l" t="t" r="r" b="b"/>
            <a:pathLst>
              <a:path w="1483359" h="309879">
                <a:moveTo>
                  <a:pt x="1328166" y="0"/>
                </a:moveTo>
                <a:lnTo>
                  <a:pt x="0" y="0"/>
                </a:lnTo>
                <a:lnTo>
                  <a:pt x="0" y="309371"/>
                </a:lnTo>
                <a:lnTo>
                  <a:pt x="1328166" y="309371"/>
                </a:lnTo>
                <a:lnTo>
                  <a:pt x="1482852" y="154685"/>
                </a:lnTo>
                <a:lnTo>
                  <a:pt x="1328166" y="0"/>
                </a:lnTo>
                <a:close/>
              </a:path>
            </a:pathLst>
          </a:custGeom>
          <a:solidFill>
            <a:srgbClr val="5B9BD4"/>
          </a:solidFill>
        </p:spPr>
        <p:txBody>
          <a:bodyPr wrap="square" lIns="0" tIns="0" rIns="0" bIns="0" rtlCol="0"/>
          <a:lstStyle/>
          <a:p>
            <a:endParaRPr dirty="0"/>
          </a:p>
        </p:txBody>
      </p:sp>
      <p:sp>
        <p:nvSpPr>
          <p:cNvPr id="14" name="object 14"/>
          <p:cNvSpPr txBox="1"/>
          <p:nvPr/>
        </p:nvSpPr>
        <p:spPr>
          <a:xfrm>
            <a:off x="7204964" y="4040835"/>
            <a:ext cx="721995" cy="300355"/>
          </a:xfrm>
          <a:prstGeom prst="rect">
            <a:avLst/>
          </a:prstGeom>
        </p:spPr>
        <p:txBody>
          <a:bodyPr vert="horz" wrap="square" lIns="0" tIns="12700" rIns="0" bIns="0" rtlCol="0">
            <a:spAutoFit/>
          </a:bodyPr>
          <a:lstStyle/>
          <a:p>
            <a:pPr marL="12700">
              <a:lnSpc>
                <a:spcPct val="100000"/>
              </a:lnSpc>
              <a:spcBef>
                <a:spcPts val="100"/>
              </a:spcBef>
            </a:pPr>
            <a:r>
              <a:rPr sz="1800" spc="-50" dirty="0">
                <a:solidFill>
                  <a:srgbClr val="FFFFFF"/>
                </a:solidFill>
                <a:latin typeface="Arial"/>
                <a:cs typeface="Arial"/>
              </a:rPr>
              <a:t>Bill</a:t>
            </a:r>
            <a:r>
              <a:rPr sz="1800" spc="-90" dirty="0">
                <a:solidFill>
                  <a:srgbClr val="FFFFFF"/>
                </a:solidFill>
                <a:latin typeface="Arial"/>
                <a:cs typeface="Arial"/>
              </a:rPr>
              <a:t> </a:t>
            </a:r>
            <a:r>
              <a:rPr sz="1800" spc="-25" dirty="0">
                <a:solidFill>
                  <a:srgbClr val="FFFFFF"/>
                </a:solidFill>
                <a:latin typeface="Arial"/>
                <a:cs typeface="Arial"/>
              </a:rPr>
              <a:t>Info</a:t>
            </a:r>
            <a:endParaRPr sz="1800" dirty="0">
              <a:latin typeface="Arial"/>
              <a:cs typeface="Arial"/>
            </a:endParaRPr>
          </a:p>
        </p:txBody>
      </p:sp>
      <p:sp>
        <p:nvSpPr>
          <p:cNvPr id="15" name="object 15"/>
          <p:cNvSpPr/>
          <p:nvPr/>
        </p:nvSpPr>
        <p:spPr>
          <a:xfrm>
            <a:off x="6771131" y="3566159"/>
            <a:ext cx="1483360" cy="309880"/>
          </a:xfrm>
          <a:custGeom>
            <a:avLst/>
            <a:gdLst/>
            <a:ahLst/>
            <a:cxnLst/>
            <a:rect l="l" t="t" r="r" b="b"/>
            <a:pathLst>
              <a:path w="1483359" h="309879">
                <a:moveTo>
                  <a:pt x="1482852" y="0"/>
                </a:moveTo>
                <a:lnTo>
                  <a:pt x="154686" y="0"/>
                </a:lnTo>
                <a:lnTo>
                  <a:pt x="0" y="154685"/>
                </a:lnTo>
                <a:lnTo>
                  <a:pt x="154686" y="309371"/>
                </a:lnTo>
                <a:lnTo>
                  <a:pt x="1482852" y="309371"/>
                </a:lnTo>
                <a:lnTo>
                  <a:pt x="1482852" y="0"/>
                </a:lnTo>
                <a:close/>
              </a:path>
            </a:pathLst>
          </a:custGeom>
          <a:solidFill>
            <a:srgbClr val="5B9BD4"/>
          </a:solidFill>
        </p:spPr>
        <p:txBody>
          <a:bodyPr wrap="square" lIns="0" tIns="0" rIns="0" bIns="0" rtlCol="0"/>
          <a:lstStyle/>
          <a:p>
            <a:endParaRPr dirty="0"/>
          </a:p>
        </p:txBody>
      </p:sp>
      <p:sp>
        <p:nvSpPr>
          <p:cNvPr id="16" name="object 16"/>
          <p:cNvSpPr/>
          <p:nvPr/>
        </p:nvSpPr>
        <p:spPr>
          <a:xfrm>
            <a:off x="3553967" y="4038600"/>
            <a:ext cx="1483360" cy="309880"/>
          </a:xfrm>
          <a:custGeom>
            <a:avLst/>
            <a:gdLst/>
            <a:ahLst/>
            <a:cxnLst/>
            <a:rect l="l" t="t" r="r" b="b"/>
            <a:pathLst>
              <a:path w="1483360" h="309879">
                <a:moveTo>
                  <a:pt x="1482852" y="0"/>
                </a:moveTo>
                <a:lnTo>
                  <a:pt x="154686" y="0"/>
                </a:lnTo>
                <a:lnTo>
                  <a:pt x="0" y="154686"/>
                </a:lnTo>
                <a:lnTo>
                  <a:pt x="154686" y="309372"/>
                </a:lnTo>
                <a:lnTo>
                  <a:pt x="1482852" y="309372"/>
                </a:lnTo>
                <a:lnTo>
                  <a:pt x="1482852" y="0"/>
                </a:lnTo>
                <a:close/>
              </a:path>
            </a:pathLst>
          </a:custGeom>
          <a:solidFill>
            <a:srgbClr val="5B9BD4"/>
          </a:solidFill>
        </p:spPr>
        <p:txBody>
          <a:bodyPr wrap="square" lIns="0" tIns="0" rIns="0" bIns="0" rtlCol="0"/>
          <a:lstStyle/>
          <a:p>
            <a:endParaRPr dirty="0"/>
          </a:p>
        </p:txBody>
      </p:sp>
      <p:sp>
        <p:nvSpPr>
          <p:cNvPr id="17" name="object 17"/>
          <p:cNvSpPr/>
          <p:nvPr/>
        </p:nvSpPr>
        <p:spPr>
          <a:xfrm>
            <a:off x="6737604" y="2136648"/>
            <a:ext cx="1298575" cy="307975"/>
          </a:xfrm>
          <a:custGeom>
            <a:avLst/>
            <a:gdLst/>
            <a:ahLst/>
            <a:cxnLst/>
            <a:rect l="l" t="t" r="r" b="b"/>
            <a:pathLst>
              <a:path w="1298575" h="307975">
                <a:moveTo>
                  <a:pt x="1298448" y="0"/>
                </a:moveTo>
                <a:lnTo>
                  <a:pt x="153924" y="0"/>
                </a:lnTo>
                <a:lnTo>
                  <a:pt x="0" y="153924"/>
                </a:lnTo>
                <a:lnTo>
                  <a:pt x="153924" y="307848"/>
                </a:lnTo>
                <a:lnTo>
                  <a:pt x="1298448" y="307848"/>
                </a:lnTo>
                <a:lnTo>
                  <a:pt x="1298448" y="0"/>
                </a:lnTo>
                <a:close/>
              </a:path>
            </a:pathLst>
          </a:custGeom>
          <a:solidFill>
            <a:srgbClr val="5B9BD4"/>
          </a:solidFill>
        </p:spPr>
        <p:txBody>
          <a:bodyPr wrap="square" lIns="0" tIns="0" rIns="0" bIns="0" rtlCol="0"/>
          <a:lstStyle/>
          <a:p>
            <a:endParaRPr dirty="0"/>
          </a:p>
        </p:txBody>
      </p:sp>
      <p:grpSp>
        <p:nvGrpSpPr>
          <p:cNvPr id="18" name="object 18"/>
          <p:cNvGrpSpPr/>
          <p:nvPr/>
        </p:nvGrpSpPr>
        <p:grpSpPr>
          <a:xfrm>
            <a:off x="8587740" y="2570988"/>
            <a:ext cx="1367155" cy="774700"/>
            <a:chOff x="8587740" y="2570988"/>
            <a:chExt cx="1367155" cy="774700"/>
          </a:xfrm>
        </p:grpSpPr>
        <p:sp>
          <p:nvSpPr>
            <p:cNvPr id="19" name="object 19"/>
            <p:cNvSpPr/>
            <p:nvPr/>
          </p:nvSpPr>
          <p:spPr>
            <a:xfrm>
              <a:off x="9118092" y="2570988"/>
              <a:ext cx="309880" cy="774700"/>
            </a:xfrm>
            <a:custGeom>
              <a:avLst/>
              <a:gdLst/>
              <a:ahLst/>
              <a:cxnLst/>
              <a:rect l="l" t="t" r="r" b="b"/>
              <a:pathLst>
                <a:path w="309879" h="774700">
                  <a:moveTo>
                    <a:pt x="309372" y="0"/>
                  </a:moveTo>
                  <a:lnTo>
                    <a:pt x="0" y="0"/>
                  </a:lnTo>
                  <a:lnTo>
                    <a:pt x="0" y="619506"/>
                  </a:lnTo>
                  <a:lnTo>
                    <a:pt x="154685" y="774191"/>
                  </a:lnTo>
                  <a:lnTo>
                    <a:pt x="309372" y="619506"/>
                  </a:lnTo>
                  <a:lnTo>
                    <a:pt x="309372" y="0"/>
                  </a:lnTo>
                  <a:close/>
                </a:path>
              </a:pathLst>
            </a:custGeom>
            <a:solidFill>
              <a:srgbClr val="5B9BD4"/>
            </a:solidFill>
          </p:spPr>
          <p:txBody>
            <a:bodyPr wrap="square" lIns="0" tIns="0" rIns="0" bIns="0" rtlCol="0"/>
            <a:lstStyle/>
            <a:p>
              <a:endParaRPr dirty="0"/>
            </a:p>
          </p:txBody>
        </p:sp>
        <p:sp>
          <p:nvSpPr>
            <p:cNvPr id="20" name="object 20"/>
            <p:cNvSpPr/>
            <p:nvPr/>
          </p:nvSpPr>
          <p:spPr>
            <a:xfrm>
              <a:off x="8587740" y="2735580"/>
              <a:ext cx="1367155" cy="368935"/>
            </a:xfrm>
            <a:custGeom>
              <a:avLst/>
              <a:gdLst/>
              <a:ahLst/>
              <a:cxnLst/>
              <a:rect l="l" t="t" r="r" b="b"/>
              <a:pathLst>
                <a:path w="1367154" h="368935">
                  <a:moveTo>
                    <a:pt x="1367027" y="0"/>
                  </a:moveTo>
                  <a:lnTo>
                    <a:pt x="0" y="0"/>
                  </a:lnTo>
                  <a:lnTo>
                    <a:pt x="0" y="368808"/>
                  </a:lnTo>
                  <a:lnTo>
                    <a:pt x="1367027" y="368808"/>
                  </a:lnTo>
                  <a:lnTo>
                    <a:pt x="1367027" y="0"/>
                  </a:lnTo>
                  <a:close/>
                </a:path>
              </a:pathLst>
            </a:custGeom>
            <a:solidFill>
              <a:srgbClr val="FFFFFF"/>
            </a:solidFill>
          </p:spPr>
          <p:txBody>
            <a:bodyPr wrap="square" lIns="0" tIns="0" rIns="0" bIns="0" rtlCol="0"/>
            <a:lstStyle/>
            <a:p>
              <a:endParaRPr dirty="0"/>
            </a:p>
          </p:txBody>
        </p:sp>
      </p:grpSp>
      <p:sp>
        <p:nvSpPr>
          <p:cNvPr id="21" name="object 21"/>
          <p:cNvSpPr txBox="1"/>
          <p:nvPr/>
        </p:nvSpPr>
        <p:spPr>
          <a:xfrm>
            <a:off x="4253865" y="4830521"/>
            <a:ext cx="3576954" cy="1300480"/>
          </a:xfrm>
          <a:prstGeom prst="rect">
            <a:avLst/>
          </a:prstGeom>
        </p:spPr>
        <p:txBody>
          <a:bodyPr vert="horz" wrap="square" lIns="0" tIns="12700" rIns="0" bIns="0" rtlCol="0">
            <a:spAutoFit/>
          </a:bodyPr>
          <a:lstStyle/>
          <a:p>
            <a:pPr marL="1431925">
              <a:lnSpc>
                <a:spcPct val="100000"/>
              </a:lnSpc>
              <a:spcBef>
                <a:spcPts val="100"/>
              </a:spcBef>
            </a:pPr>
            <a:r>
              <a:rPr sz="1800" spc="-10" dirty="0">
                <a:solidFill>
                  <a:srgbClr val="FFFFFF"/>
                </a:solidFill>
                <a:latin typeface="Arial"/>
                <a:cs typeface="Arial"/>
              </a:rPr>
              <a:t>Billing</a:t>
            </a:r>
            <a:endParaRPr sz="1800" dirty="0">
              <a:latin typeface="Arial"/>
              <a:cs typeface="Arial"/>
            </a:endParaRPr>
          </a:p>
          <a:p>
            <a:pPr>
              <a:lnSpc>
                <a:spcPct val="100000"/>
              </a:lnSpc>
              <a:spcBef>
                <a:spcPts val="25"/>
              </a:spcBef>
            </a:pPr>
            <a:endParaRPr sz="1600" dirty="0">
              <a:latin typeface="Arial"/>
              <a:cs typeface="Arial"/>
            </a:endParaRPr>
          </a:p>
          <a:p>
            <a:pPr marL="1354455">
              <a:lnSpc>
                <a:spcPct val="100000"/>
              </a:lnSpc>
            </a:pPr>
            <a:r>
              <a:rPr sz="1800" spc="-10" dirty="0">
                <a:solidFill>
                  <a:srgbClr val="FFFFFF"/>
                </a:solidFill>
                <a:latin typeface="Arial"/>
                <a:cs typeface="Arial"/>
              </a:rPr>
              <a:t>Payment</a:t>
            </a:r>
            <a:endParaRPr sz="1800" dirty="0">
              <a:latin typeface="Arial"/>
              <a:cs typeface="Arial"/>
            </a:endParaRPr>
          </a:p>
          <a:p>
            <a:pPr>
              <a:lnSpc>
                <a:spcPct val="100000"/>
              </a:lnSpc>
              <a:spcBef>
                <a:spcPts val="25"/>
              </a:spcBef>
            </a:pPr>
            <a:endParaRPr sz="1450" dirty="0">
              <a:latin typeface="Arial"/>
              <a:cs typeface="Arial"/>
            </a:endParaRPr>
          </a:p>
          <a:p>
            <a:pPr marL="12700">
              <a:lnSpc>
                <a:spcPct val="100000"/>
              </a:lnSpc>
            </a:pPr>
            <a:r>
              <a:rPr sz="1800" spc="-90" dirty="0">
                <a:solidFill>
                  <a:srgbClr val="FFFFFF"/>
                </a:solidFill>
                <a:latin typeface="Arial"/>
                <a:cs typeface="Arial"/>
              </a:rPr>
              <a:t>Wires</a:t>
            </a:r>
            <a:r>
              <a:rPr sz="1800" spc="-50" dirty="0">
                <a:solidFill>
                  <a:srgbClr val="FFFFFF"/>
                </a:solidFill>
                <a:latin typeface="Arial"/>
                <a:cs typeface="Arial"/>
              </a:rPr>
              <a:t> </a:t>
            </a:r>
            <a:r>
              <a:rPr sz="1800" spc="-125" dirty="0">
                <a:solidFill>
                  <a:srgbClr val="FFFFFF"/>
                </a:solidFill>
                <a:latin typeface="Arial"/>
                <a:cs typeface="Arial"/>
              </a:rPr>
              <a:t>Service</a:t>
            </a:r>
            <a:r>
              <a:rPr sz="1800" spc="-45" dirty="0">
                <a:solidFill>
                  <a:srgbClr val="FFFFFF"/>
                </a:solidFill>
                <a:latin typeface="Arial"/>
                <a:cs typeface="Arial"/>
              </a:rPr>
              <a:t> </a:t>
            </a:r>
            <a:r>
              <a:rPr sz="1800" dirty="0">
                <a:solidFill>
                  <a:srgbClr val="FFFFFF"/>
                </a:solidFill>
                <a:latin typeface="Arial"/>
                <a:cs typeface="Arial"/>
              </a:rPr>
              <a:t>&amp;</a:t>
            </a:r>
            <a:r>
              <a:rPr sz="1800" spc="-60" dirty="0">
                <a:solidFill>
                  <a:srgbClr val="FFFFFF"/>
                </a:solidFill>
                <a:latin typeface="Arial"/>
                <a:cs typeface="Arial"/>
              </a:rPr>
              <a:t> Default </a:t>
            </a:r>
            <a:r>
              <a:rPr sz="1800" spc="-125" dirty="0">
                <a:solidFill>
                  <a:srgbClr val="FFFFFF"/>
                </a:solidFill>
                <a:latin typeface="Arial"/>
                <a:cs typeface="Arial"/>
              </a:rPr>
              <a:t>Energy</a:t>
            </a:r>
            <a:r>
              <a:rPr sz="1800" spc="-55" dirty="0">
                <a:solidFill>
                  <a:srgbClr val="FFFFFF"/>
                </a:solidFill>
                <a:latin typeface="Arial"/>
                <a:cs typeface="Arial"/>
              </a:rPr>
              <a:t> </a:t>
            </a:r>
            <a:r>
              <a:rPr sz="1800" spc="-80" dirty="0">
                <a:solidFill>
                  <a:srgbClr val="FFFFFF"/>
                </a:solidFill>
                <a:latin typeface="Arial"/>
                <a:cs typeface="Arial"/>
              </a:rPr>
              <a:t>Supply</a:t>
            </a:r>
            <a:endParaRPr sz="1800" dirty="0">
              <a:latin typeface="Arial"/>
              <a:cs typeface="Arial"/>
            </a:endParaRPr>
          </a:p>
        </p:txBody>
      </p:sp>
      <p:sp>
        <p:nvSpPr>
          <p:cNvPr id="22" name="object 22"/>
          <p:cNvSpPr txBox="1"/>
          <p:nvPr/>
        </p:nvSpPr>
        <p:spPr>
          <a:xfrm>
            <a:off x="4027423" y="4027170"/>
            <a:ext cx="659765" cy="299720"/>
          </a:xfrm>
          <a:prstGeom prst="rect">
            <a:avLst/>
          </a:prstGeom>
        </p:spPr>
        <p:txBody>
          <a:bodyPr vert="horz" wrap="square" lIns="0" tIns="12700" rIns="0" bIns="0" rtlCol="0">
            <a:spAutoFit/>
          </a:bodyPr>
          <a:lstStyle/>
          <a:p>
            <a:pPr marL="12700">
              <a:lnSpc>
                <a:spcPct val="100000"/>
              </a:lnSpc>
              <a:spcBef>
                <a:spcPts val="100"/>
              </a:spcBef>
            </a:pPr>
            <a:r>
              <a:rPr sz="1800" spc="-114" dirty="0">
                <a:solidFill>
                  <a:srgbClr val="FFFFFF"/>
                </a:solidFill>
                <a:latin typeface="Arial"/>
                <a:cs typeface="Arial"/>
              </a:rPr>
              <a:t>Energy</a:t>
            </a:r>
            <a:endParaRPr sz="1800" dirty="0">
              <a:latin typeface="Arial"/>
              <a:cs typeface="Arial"/>
            </a:endParaRPr>
          </a:p>
        </p:txBody>
      </p:sp>
      <p:sp>
        <p:nvSpPr>
          <p:cNvPr id="23" name="object 23"/>
          <p:cNvSpPr txBox="1"/>
          <p:nvPr/>
        </p:nvSpPr>
        <p:spPr>
          <a:xfrm>
            <a:off x="7165593" y="2114169"/>
            <a:ext cx="659765" cy="299720"/>
          </a:xfrm>
          <a:prstGeom prst="rect">
            <a:avLst/>
          </a:prstGeom>
        </p:spPr>
        <p:txBody>
          <a:bodyPr vert="horz" wrap="square" lIns="0" tIns="12700" rIns="0" bIns="0" rtlCol="0">
            <a:spAutoFit/>
          </a:bodyPr>
          <a:lstStyle/>
          <a:p>
            <a:pPr marL="12700">
              <a:lnSpc>
                <a:spcPct val="100000"/>
              </a:lnSpc>
              <a:spcBef>
                <a:spcPts val="100"/>
              </a:spcBef>
            </a:pPr>
            <a:r>
              <a:rPr sz="1800" spc="-114" dirty="0">
                <a:solidFill>
                  <a:srgbClr val="FFFFFF"/>
                </a:solidFill>
                <a:latin typeface="Arial"/>
                <a:cs typeface="Arial"/>
              </a:rPr>
              <a:t>Energy</a:t>
            </a:r>
            <a:endParaRPr sz="1800" dirty="0">
              <a:latin typeface="Arial"/>
              <a:cs typeface="Arial"/>
            </a:endParaRPr>
          </a:p>
        </p:txBody>
      </p:sp>
      <p:sp>
        <p:nvSpPr>
          <p:cNvPr id="24" name="object 24"/>
          <p:cNvSpPr txBox="1"/>
          <p:nvPr/>
        </p:nvSpPr>
        <p:spPr>
          <a:xfrm>
            <a:off x="7131557" y="3554983"/>
            <a:ext cx="839469" cy="299720"/>
          </a:xfrm>
          <a:prstGeom prst="rect">
            <a:avLst/>
          </a:prstGeom>
        </p:spPr>
        <p:txBody>
          <a:bodyPr vert="horz" wrap="square" lIns="0" tIns="12700" rIns="0" bIns="0" rtlCol="0">
            <a:spAutoFit/>
          </a:bodyPr>
          <a:lstStyle/>
          <a:p>
            <a:pPr marL="12700">
              <a:lnSpc>
                <a:spcPct val="100000"/>
              </a:lnSpc>
              <a:spcBef>
                <a:spcPts val="100"/>
              </a:spcBef>
            </a:pPr>
            <a:r>
              <a:rPr sz="1800" spc="-100" dirty="0">
                <a:solidFill>
                  <a:srgbClr val="FFFFFF"/>
                </a:solidFill>
                <a:latin typeface="Arial"/>
                <a:cs typeface="Arial"/>
              </a:rPr>
              <a:t>Payment</a:t>
            </a:r>
            <a:endParaRPr sz="1800" dirty="0">
              <a:latin typeface="Arial"/>
              <a:cs typeface="Arial"/>
            </a:endParaRPr>
          </a:p>
        </p:txBody>
      </p:sp>
      <p:sp>
        <p:nvSpPr>
          <p:cNvPr id="25" name="object 25"/>
          <p:cNvSpPr txBox="1"/>
          <p:nvPr/>
        </p:nvSpPr>
        <p:spPr>
          <a:xfrm>
            <a:off x="8942069" y="2753995"/>
            <a:ext cx="659765" cy="299720"/>
          </a:xfrm>
          <a:prstGeom prst="rect">
            <a:avLst/>
          </a:prstGeom>
        </p:spPr>
        <p:txBody>
          <a:bodyPr vert="horz" wrap="square" lIns="0" tIns="12700" rIns="0" bIns="0" rtlCol="0">
            <a:spAutoFit/>
          </a:bodyPr>
          <a:lstStyle/>
          <a:p>
            <a:pPr marL="12700">
              <a:lnSpc>
                <a:spcPct val="100000"/>
              </a:lnSpc>
              <a:spcBef>
                <a:spcPts val="100"/>
              </a:spcBef>
            </a:pPr>
            <a:r>
              <a:rPr sz="1800" spc="-114" dirty="0">
                <a:latin typeface="Arial"/>
                <a:cs typeface="Arial"/>
              </a:rPr>
              <a:t>Energy</a:t>
            </a:r>
            <a:endParaRPr sz="1800" dirty="0">
              <a:latin typeface="Arial"/>
              <a:cs typeface="Arial"/>
            </a:endParaRPr>
          </a:p>
        </p:txBody>
      </p:sp>
      <p:sp>
        <p:nvSpPr>
          <p:cNvPr id="26" name="object 26"/>
          <p:cNvSpPr txBox="1">
            <a:spLocks noGrp="1"/>
          </p:cNvSpPr>
          <p:nvPr>
            <p:ph type="title"/>
          </p:nvPr>
        </p:nvSpPr>
        <p:spPr>
          <a:xfrm>
            <a:off x="-381000" y="520077"/>
            <a:ext cx="12192000" cy="504625"/>
          </a:xfrm>
          <a:prstGeom prst="rect">
            <a:avLst/>
          </a:prstGeom>
        </p:spPr>
        <p:txBody>
          <a:bodyPr vert="horz" wrap="square" lIns="0" tIns="12065" rIns="0" bIns="0" rtlCol="0">
            <a:spAutoFit/>
          </a:bodyPr>
          <a:lstStyle/>
          <a:p>
            <a:pPr marL="1490980">
              <a:lnSpc>
                <a:spcPct val="100000"/>
              </a:lnSpc>
              <a:spcBef>
                <a:spcPts val="95"/>
              </a:spcBef>
            </a:pPr>
            <a:r>
              <a:rPr sz="3200" spc="100" dirty="0">
                <a:solidFill>
                  <a:schemeClr val="accent3">
                    <a:lumMod val="50000"/>
                  </a:schemeClr>
                </a:solidFill>
                <a:latin typeface="Arial"/>
                <a:cs typeface="Arial"/>
              </a:rPr>
              <a:t>Retail Choice </a:t>
            </a:r>
            <a:r>
              <a:rPr lang="en-US" sz="3200" spc="100" dirty="0">
                <a:solidFill>
                  <a:schemeClr val="accent3">
                    <a:lumMod val="50000"/>
                  </a:schemeClr>
                </a:solidFill>
                <a:latin typeface="Arial"/>
                <a:cs typeface="Arial"/>
              </a:rPr>
              <a:t>Offers Foundation for</a:t>
            </a:r>
            <a:r>
              <a:rPr sz="3200" spc="100" dirty="0">
                <a:solidFill>
                  <a:schemeClr val="accent3">
                    <a:lumMod val="50000"/>
                  </a:schemeClr>
                </a:solidFill>
                <a:latin typeface="Arial"/>
                <a:cs typeface="Arial"/>
              </a:rPr>
              <a:t> </a:t>
            </a:r>
            <a:r>
              <a:rPr lang="en-US" sz="3200" spc="100" dirty="0">
                <a:solidFill>
                  <a:schemeClr val="accent3">
                    <a:lumMod val="50000"/>
                  </a:schemeClr>
                </a:solidFill>
                <a:latin typeface="Arial"/>
                <a:cs typeface="Arial"/>
              </a:rPr>
              <a:t>Opt-out CCA</a:t>
            </a:r>
            <a:endParaRPr sz="3200" spc="100" dirty="0">
              <a:solidFill>
                <a:schemeClr val="accent3">
                  <a:lumMod val="50000"/>
                </a:schemeClr>
              </a:solidFill>
              <a:latin typeface="Arial"/>
              <a:cs typeface="Arial"/>
            </a:endParaRPr>
          </a:p>
        </p:txBody>
      </p:sp>
      <p:sp>
        <p:nvSpPr>
          <p:cNvPr id="27" name="object 27"/>
          <p:cNvSpPr/>
          <p:nvPr/>
        </p:nvSpPr>
        <p:spPr>
          <a:xfrm>
            <a:off x="1812035" y="1656588"/>
            <a:ext cx="1953895" cy="1301750"/>
          </a:xfrm>
          <a:custGeom>
            <a:avLst/>
            <a:gdLst/>
            <a:ahLst/>
            <a:cxnLst/>
            <a:rect l="l" t="t" r="r" b="b"/>
            <a:pathLst>
              <a:path w="1953895" h="1301750">
                <a:moveTo>
                  <a:pt x="0" y="216915"/>
                </a:moveTo>
                <a:lnTo>
                  <a:pt x="5730" y="167191"/>
                </a:lnTo>
                <a:lnTo>
                  <a:pt x="22054" y="121538"/>
                </a:lnTo>
                <a:lnTo>
                  <a:pt x="47666" y="81262"/>
                </a:lnTo>
                <a:lnTo>
                  <a:pt x="81262" y="47666"/>
                </a:lnTo>
                <a:lnTo>
                  <a:pt x="121538" y="22054"/>
                </a:lnTo>
                <a:lnTo>
                  <a:pt x="167191" y="5730"/>
                </a:lnTo>
                <a:lnTo>
                  <a:pt x="216915" y="0"/>
                </a:lnTo>
                <a:lnTo>
                  <a:pt x="1736852" y="0"/>
                </a:lnTo>
                <a:lnTo>
                  <a:pt x="1786576" y="5730"/>
                </a:lnTo>
                <a:lnTo>
                  <a:pt x="1832229" y="22054"/>
                </a:lnTo>
                <a:lnTo>
                  <a:pt x="1872505" y="47666"/>
                </a:lnTo>
                <a:lnTo>
                  <a:pt x="1906101" y="81262"/>
                </a:lnTo>
                <a:lnTo>
                  <a:pt x="1931713" y="121538"/>
                </a:lnTo>
                <a:lnTo>
                  <a:pt x="1948037" y="167191"/>
                </a:lnTo>
                <a:lnTo>
                  <a:pt x="1953767" y="216915"/>
                </a:lnTo>
                <a:lnTo>
                  <a:pt x="1953767" y="1084579"/>
                </a:lnTo>
                <a:lnTo>
                  <a:pt x="1948037" y="1134304"/>
                </a:lnTo>
                <a:lnTo>
                  <a:pt x="1931713" y="1179957"/>
                </a:lnTo>
                <a:lnTo>
                  <a:pt x="1906101" y="1220233"/>
                </a:lnTo>
                <a:lnTo>
                  <a:pt x="1872505" y="1253829"/>
                </a:lnTo>
                <a:lnTo>
                  <a:pt x="1832229" y="1279441"/>
                </a:lnTo>
                <a:lnTo>
                  <a:pt x="1786576" y="1295765"/>
                </a:lnTo>
                <a:lnTo>
                  <a:pt x="1736852" y="1301496"/>
                </a:lnTo>
                <a:lnTo>
                  <a:pt x="216915" y="1301496"/>
                </a:lnTo>
                <a:lnTo>
                  <a:pt x="167191" y="1295765"/>
                </a:lnTo>
                <a:lnTo>
                  <a:pt x="121538" y="1279441"/>
                </a:lnTo>
                <a:lnTo>
                  <a:pt x="81262" y="1253829"/>
                </a:lnTo>
                <a:lnTo>
                  <a:pt x="47666" y="1220233"/>
                </a:lnTo>
                <a:lnTo>
                  <a:pt x="22054" y="1179957"/>
                </a:lnTo>
                <a:lnTo>
                  <a:pt x="5730" y="1134304"/>
                </a:lnTo>
                <a:lnTo>
                  <a:pt x="0" y="1084579"/>
                </a:lnTo>
                <a:lnTo>
                  <a:pt x="0" y="216915"/>
                </a:lnTo>
                <a:close/>
              </a:path>
            </a:pathLst>
          </a:custGeom>
          <a:ln w="76200">
            <a:solidFill>
              <a:srgbClr val="385622"/>
            </a:solidFill>
          </a:ln>
        </p:spPr>
        <p:txBody>
          <a:bodyPr wrap="square" lIns="0" tIns="0" rIns="0" bIns="0" rtlCol="0"/>
          <a:lstStyle/>
          <a:p>
            <a:endParaRPr dirty="0"/>
          </a:p>
        </p:txBody>
      </p:sp>
      <p:sp>
        <p:nvSpPr>
          <p:cNvPr id="28" name="object 28"/>
          <p:cNvSpPr txBox="1"/>
          <p:nvPr/>
        </p:nvSpPr>
        <p:spPr>
          <a:xfrm>
            <a:off x="2186306" y="1965338"/>
            <a:ext cx="1228724" cy="629018"/>
          </a:xfrm>
          <a:prstGeom prst="rect">
            <a:avLst/>
          </a:prstGeom>
        </p:spPr>
        <p:txBody>
          <a:bodyPr vert="horz" wrap="square" lIns="0" tIns="13335" rIns="0" bIns="0" rtlCol="0">
            <a:spAutoFit/>
          </a:bodyPr>
          <a:lstStyle/>
          <a:p>
            <a:pPr algn="ctr">
              <a:lnSpc>
                <a:spcPct val="100000"/>
              </a:lnSpc>
              <a:spcBef>
                <a:spcPts val="105"/>
              </a:spcBef>
            </a:pPr>
            <a:r>
              <a:rPr sz="2000" b="1" spc="100" dirty="0">
                <a:latin typeface="Arial"/>
                <a:cs typeface="Arial"/>
              </a:rPr>
              <a:t>Borough</a:t>
            </a:r>
            <a:endParaRPr sz="2000" spc="100" dirty="0">
              <a:latin typeface="Arial"/>
              <a:cs typeface="Arial"/>
            </a:endParaRPr>
          </a:p>
          <a:p>
            <a:pPr marL="1905" algn="ctr">
              <a:lnSpc>
                <a:spcPct val="100000"/>
              </a:lnSpc>
              <a:spcBef>
                <a:spcPts val="5"/>
              </a:spcBef>
            </a:pPr>
            <a:r>
              <a:rPr sz="2000" b="1" spc="100" dirty="0">
                <a:latin typeface="Arial"/>
                <a:cs typeface="Arial"/>
              </a:rPr>
              <a:t>CCA</a:t>
            </a:r>
            <a:endParaRPr sz="2000" spc="100" dirty="0">
              <a:latin typeface="Arial"/>
              <a:cs typeface="Arial"/>
            </a:endParaRPr>
          </a:p>
        </p:txBody>
      </p:sp>
      <p:grpSp>
        <p:nvGrpSpPr>
          <p:cNvPr id="29" name="object 29"/>
          <p:cNvGrpSpPr/>
          <p:nvPr/>
        </p:nvGrpSpPr>
        <p:grpSpPr>
          <a:xfrm>
            <a:off x="2074164" y="3046476"/>
            <a:ext cx="1186180" cy="763905"/>
            <a:chOff x="2074164" y="3046476"/>
            <a:chExt cx="1186180" cy="763905"/>
          </a:xfrm>
        </p:grpSpPr>
        <p:sp>
          <p:nvSpPr>
            <p:cNvPr id="30" name="object 30"/>
            <p:cNvSpPr/>
            <p:nvPr/>
          </p:nvSpPr>
          <p:spPr>
            <a:xfrm>
              <a:off x="2534412" y="3046476"/>
              <a:ext cx="309880" cy="763905"/>
            </a:xfrm>
            <a:custGeom>
              <a:avLst/>
              <a:gdLst/>
              <a:ahLst/>
              <a:cxnLst/>
              <a:rect l="l" t="t" r="r" b="b"/>
              <a:pathLst>
                <a:path w="309880" h="763904">
                  <a:moveTo>
                    <a:pt x="154686" y="0"/>
                  </a:moveTo>
                  <a:lnTo>
                    <a:pt x="0" y="154686"/>
                  </a:lnTo>
                  <a:lnTo>
                    <a:pt x="0" y="763524"/>
                  </a:lnTo>
                  <a:lnTo>
                    <a:pt x="309371" y="763524"/>
                  </a:lnTo>
                  <a:lnTo>
                    <a:pt x="309371" y="154686"/>
                  </a:lnTo>
                  <a:lnTo>
                    <a:pt x="154686" y="0"/>
                  </a:lnTo>
                  <a:close/>
                </a:path>
              </a:pathLst>
            </a:custGeom>
            <a:solidFill>
              <a:srgbClr val="5B9BD4"/>
            </a:solidFill>
          </p:spPr>
          <p:txBody>
            <a:bodyPr wrap="square" lIns="0" tIns="0" rIns="0" bIns="0" rtlCol="0"/>
            <a:lstStyle/>
            <a:p>
              <a:endParaRPr dirty="0"/>
            </a:p>
          </p:txBody>
        </p:sp>
        <p:sp>
          <p:nvSpPr>
            <p:cNvPr id="31" name="object 31"/>
            <p:cNvSpPr/>
            <p:nvPr/>
          </p:nvSpPr>
          <p:spPr>
            <a:xfrm>
              <a:off x="2074164" y="3316224"/>
              <a:ext cx="1186180" cy="368935"/>
            </a:xfrm>
            <a:custGeom>
              <a:avLst/>
              <a:gdLst/>
              <a:ahLst/>
              <a:cxnLst/>
              <a:rect l="l" t="t" r="r" b="b"/>
              <a:pathLst>
                <a:path w="1186179" h="368935">
                  <a:moveTo>
                    <a:pt x="1185672" y="0"/>
                  </a:moveTo>
                  <a:lnTo>
                    <a:pt x="0" y="0"/>
                  </a:lnTo>
                  <a:lnTo>
                    <a:pt x="0" y="368807"/>
                  </a:lnTo>
                  <a:lnTo>
                    <a:pt x="1185672" y="368807"/>
                  </a:lnTo>
                  <a:lnTo>
                    <a:pt x="1185672" y="0"/>
                  </a:lnTo>
                  <a:close/>
                </a:path>
              </a:pathLst>
            </a:custGeom>
            <a:solidFill>
              <a:srgbClr val="FFFFFF"/>
            </a:solidFill>
          </p:spPr>
          <p:txBody>
            <a:bodyPr wrap="square" lIns="0" tIns="0" rIns="0" bIns="0" rtlCol="0"/>
            <a:lstStyle/>
            <a:p>
              <a:endParaRPr dirty="0"/>
            </a:p>
          </p:txBody>
        </p:sp>
      </p:grpSp>
      <p:sp>
        <p:nvSpPr>
          <p:cNvPr id="32" name="object 32"/>
          <p:cNvSpPr txBox="1"/>
          <p:nvPr/>
        </p:nvSpPr>
        <p:spPr>
          <a:xfrm>
            <a:off x="2283332" y="3334892"/>
            <a:ext cx="767715" cy="299720"/>
          </a:xfrm>
          <a:prstGeom prst="rect">
            <a:avLst/>
          </a:prstGeom>
        </p:spPr>
        <p:txBody>
          <a:bodyPr vert="horz" wrap="square" lIns="0" tIns="12700" rIns="0" bIns="0" rtlCol="0">
            <a:spAutoFit/>
          </a:bodyPr>
          <a:lstStyle/>
          <a:p>
            <a:pPr marL="12700">
              <a:lnSpc>
                <a:spcPct val="100000"/>
              </a:lnSpc>
              <a:spcBef>
                <a:spcPts val="100"/>
              </a:spcBef>
            </a:pPr>
            <a:r>
              <a:rPr sz="1800" spc="-70" dirty="0">
                <a:latin typeface="Arial"/>
                <a:cs typeface="Arial"/>
              </a:rPr>
              <a:t>Election</a:t>
            </a:r>
            <a:endParaRPr sz="1800" dirty="0">
              <a:latin typeface="Arial"/>
              <a:cs typeface="Arial"/>
            </a:endParaRPr>
          </a:p>
        </p:txBody>
      </p:sp>
      <p:sp>
        <p:nvSpPr>
          <p:cNvPr id="33" name="object 33"/>
          <p:cNvSpPr/>
          <p:nvPr/>
        </p:nvSpPr>
        <p:spPr>
          <a:xfrm>
            <a:off x="3915155" y="2470404"/>
            <a:ext cx="1186180" cy="320040"/>
          </a:xfrm>
          <a:custGeom>
            <a:avLst/>
            <a:gdLst/>
            <a:ahLst/>
            <a:cxnLst/>
            <a:rect l="l" t="t" r="r" b="b"/>
            <a:pathLst>
              <a:path w="1186179" h="320039">
                <a:moveTo>
                  <a:pt x="1047115" y="0"/>
                </a:moveTo>
                <a:lnTo>
                  <a:pt x="0" y="0"/>
                </a:lnTo>
                <a:lnTo>
                  <a:pt x="0" y="320040"/>
                </a:lnTo>
                <a:lnTo>
                  <a:pt x="1047115" y="320040"/>
                </a:lnTo>
                <a:lnTo>
                  <a:pt x="1185672" y="160020"/>
                </a:lnTo>
                <a:lnTo>
                  <a:pt x="1047115" y="0"/>
                </a:lnTo>
                <a:close/>
              </a:path>
            </a:pathLst>
          </a:custGeom>
          <a:solidFill>
            <a:srgbClr val="5B9BD4"/>
          </a:solidFill>
        </p:spPr>
        <p:txBody>
          <a:bodyPr wrap="square" lIns="0" tIns="0" rIns="0" bIns="0" rtlCol="0"/>
          <a:lstStyle/>
          <a:p>
            <a:endParaRPr dirty="0"/>
          </a:p>
        </p:txBody>
      </p:sp>
      <p:sp>
        <p:nvSpPr>
          <p:cNvPr id="34" name="object 34"/>
          <p:cNvSpPr txBox="1"/>
          <p:nvPr/>
        </p:nvSpPr>
        <p:spPr>
          <a:xfrm>
            <a:off x="4134358" y="1831340"/>
            <a:ext cx="659765" cy="928369"/>
          </a:xfrm>
          <a:prstGeom prst="rect">
            <a:avLst/>
          </a:prstGeom>
        </p:spPr>
        <p:txBody>
          <a:bodyPr vert="horz" wrap="square" lIns="0" tIns="12700" rIns="0" bIns="0" rtlCol="0">
            <a:spAutoFit/>
          </a:bodyPr>
          <a:lstStyle/>
          <a:p>
            <a:pPr marL="12700" marR="5080" indent="31750">
              <a:lnSpc>
                <a:spcPct val="100000"/>
              </a:lnSpc>
              <a:spcBef>
                <a:spcPts val="100"/>
              </a:spcBef>
            </a:pPr>
            <a:r>
              <a:rPr sz="1800" spc="-65" dirty="0">
                <a:latin typeface="Arial"/>
                <a:cs typeface="Arial"/>
              </a:rPr>
              <a:t>Green </a:t>
            </a:r>
            <a:r>
              <a:rPr sz="1800" spc="-130" dirty="0">
                <a:latin typeface="Arial"/>
                <a:cs typeface="Arial"/>
              </a:rPr>
              <a:t>Energy</a:t>
            </a:r>
            <a:endParaRPr sz="1800" dirty="0">
              <a:latin typeface="Arial"/>
              <a:cs typeface="Arial"/>
            </a:endParaRPr>
          </a:p>
          <a:p>
            <a:pPr marL="91440">
              <a:lnSpc>
                <a:spcPct val="100000"/>
              </a:lnSpc>
              <a:spcBef>
                <a:spcPts val="625"/>
              </a:spcBef>
            </a:pPr>
            <a:r>
              <a:rPr sz="1800" spc="-10" dirty="0">
                <a:solidFill>
                  <a:srgbClr val="FFFFFF"/>
                </a:solidFill>
                <a:latin typeface="Arial"/>
                <a:cs typeface="Arial"/>
              </a:rPr>
              <a:t>Price</a:t>
            </a:r>
            <a:endParaRPr sz="1800" dirty="0">
              <a:latin typeface="Arial"/>
              <a:cs typeface="Arial"/>
            </a:endParaRPr>
          </a:p>
        </p:txBody>
      </p:sp>
      <p:sp>
        <p:nvSpPr>
          <p:cNvPr id="35" name="object 35"/>
          <p:cNvSpPr txBox="1"/>
          <p:nvPr/>
        </p:nvSpPr>
        <p:spPr>
          <a:xfrm>
            <a:off x="4172458" y="2807919"/>
            <a:ext cx="582295" cy="574675"/>
          </a:xfrm>
          <a:prstGeom prst="rect">
            <a:avLst/>
          </a:prstGeom>
        </p:spPr>
        <p:txBody>
          <a:bodyPr vert="horz" wrap="square" lIns="0" tIns="12700" rIns="0" bIns="0" rtlCol="0">
            <a:spAutoFit/>
          </a:bodyPr>
          <a:lstStyle/>
          <a:p>
            <a:pPr marL="120650">
              <a:lnSpc>
                <a:spcPct val="100000"/>
              </a:lnSpc>
              <a:spcBef>
                <a:spcPts val="100"/>
              </a:spcBef>
            </a:pPr>
            <a:r>
              <a:rPr sz="1800" spc="-20" dirty="0">
                <a:latin typeface="Arial"/>
                <a:cs typeface="Arial"/>
              </a:rPr>
              <a:t>Fair</a:t>
            </a:r>
            <a:endParaRPr sz="1800" dirty="0">
              <a:latin typeface="Arial"/>
              <a:cs typeface="Arial"/>
            </a:endParaRPr>
          </a:p>
          <a:p>
            <a:pPr marL="12700">
              <a:lnSpc>
                <a:spcPct val="100000"/>
              </a:lnSpc>
              <a:spcBef>
                <a:spcPts val="5"/>
              </a:spcBef>
            </a:pPr>
            <a:r>
              <a:rPr sz="1800" spc="-140" dirty="0">
                <a:latin typeface="Arial"/>
                <a:cs typeface="Arial"/>
              </a:rPr>
              <a:t>Terms</a:t>
            </a:r>
            <a:endParaRPr sz="1800" dirty="0">
              <a:latin typeface="Arial"/>
              <a:cs typeface="Arial"/>
            </a:endParaRPr>
          </a:p>
        </p:txBody>
      </p:sp>
      <p:sp>
        <p:nvSpPr>
          <p:cNvPr id="36" name="Rectangle 35">
            <a:extLst>
              <a:ext uri="{FF2B5EF4-FFF2-40B4-BE49-F238E27FC236}">
                <a16:creationId xmlns:a16="http://schemas.microsoft.com/office/drawing/2014/main" id="{2B3B9219-CF37-FB96-2C3C-3F800574DF96}"/>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118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9D8E-1653-000F-9540-6A9DF718C6B2}"/>
              </a:ext>
            </a:extLst>
          </p:cNvPr>
          <p:cNvSpPr>
            <a:spLocks noGrp="1"/>
          </p:cNvSpPr>
          <p:nvPr>
            <p:ph type="title"/>
          </p:nvPr>
        </p:nvSpPr>
        <p:spPr>
          <a:xfrm>
            <a:off x="975156" y="685800"/>
            <a:ext cx="10759644" cy="615553"/>
          </a:xfrm>
        </p:spPr>
        <p:txBody>
          <a:bodyPr/>
          <a:lstStyle/>
          <a:p>
            <a:r>
              <a:rPr lang="en-US" sz="4000" dirty="0">
                <a:solidFill>
                  <a:schemeClr val="accent3">
                    <a:lumMod val="50000"/>
                  </a:schemeClr>
                </a:solidFill>
              </a:rPr>
              <a:t>Prior Commission Precedent</a:t>
            </a:r>
          </a:p>
        </p:txBody>
      </p:sp>
      <p:sp>
        <p:nvSpPr>
          <p:cNvPr id="3" name="Text Placeholder 2">
            <a:extLst>
              <a:ext uri="{FF2B5EF4-FFF2-40B4-BE49-F238E27FC236}">
                <a16:creationId xmlns:a16="http://schemas.microsoft.com/office/drawing/2014/main" id="{7DC92751-C37C-320E-3CE6-C98B1495BC7A}"/>
              </a:ext>
            </a:extLst>
          </p:cNvPr>
          <p:cNvSpPr>
            <a:spLocks noGrp="1"/>
          </p:cNvSpPr>
          <p:nvPr>
            <p:ph type="body" idx="1"/>
          </p:nvPr>
        </p:nvSpPr>
        <p:spPr>
          <a:xfrm>
            <a:off x="975156" y="1705451"/>
            <a:ext cx="10241686" cy="3939540"/>
          </a:xfrm>
        </p:spPr>
        <p:txBody>
          <a:bodyPr/>
          <a:lstStyle/>
          <a:p>
            <a:pPr marL="285750" indent="-285750">
              <a:buFont typeface="Arial" panose="020B0604020202020204" pitchFamily="34" charset="0"/>
              <a:buChar char="•"/>
            </a:pPr>
            <a:r>
              <a:rPr lang="en-US" sz="3200" b="1" dirty="0">
                <a:effectLst/>
                <a:latin typeface="Arial" panose="020B0604020202020204" pitchFamily="34" charset="0"/>
                <a:ea typeface="Calibri" panose="020F0502020204030204" pitchFamily="34" charset="0"/>
                <a:cs typeface="Arial" panose="020B0604020202020204" pitchFamily="34" charset="0"/>
              </a:rPr>
              <a:t>Pike County (Pike), 2006</a:t>
            </a:r>
          </a:p>
          <a:p>
            <a:pPr marL="742950" lvl="1" indent="-285750">
              <a:buFont typeface="Arial" panose="020B0604020202020204" pitchFamily="34" charset="0"/>
              <a:buChar char="•"/>
            </a:pPr>
            <a:r>
              <a:rPr lang="en-US" sz="3200" i="1" dirty="0">
                <a:effectLst/>
                <a:latin typeface="Arial" panose="020B0604020202020204" pitchFamily="34" charset="0"/>
                <a:ea typeface="Calibri" panose="020F0502020204030204" pitchFamily="34" charset="0"/>
                <a:cs typeface="Arial" panose="020B0604020202020204" pitchFamily="34" charset="0"/>
              </a:rPr>
              <a:t>“Opt-out program is not prohibited by Section 2807(d)(1) of the Public Utility Code.”</a:t>
            </a:r>
            <a:r>
              <a:rPr lang="en-US" sz="3200" dirty="0">
                <a:effectLst/>
                <a:latin typeface="Arial" panose="020B0604020202020204" pitchFamily="34" charset="0"/>
                <a:cs typeface="Arial" panose="020B0604020202020204" pitchFamily="34" charset="0"/>
              </a:rPr>
              <a:t> </a:t>
            </a:r>
          </a:p>
          <a:p>
            <a:pPr lvl="1"/>
            <a:endParaRPr lang="en-US" sz="3200" dirty="0">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b="1" dirty="0">
                <a:effectLst/>
                <a:latin typeface="Arial" panose="020B0604020202020204" pitchFamily="34" charset="0"/>
                <a:ea typeface="Calibri" panose="020F0502020204030204" pitchFamily="34" charset="0"/>
                <a:cs typeface="Arial" panose="020B0604020202020204" pitchFamily="34" charset="0"/>
              </a:rPr>
              <a:t>Retail Energy Supply Association (RESA), 2011</a:t>
            </a:r>
          </a:p>
          <a:p>
            <a:pPr marL="742950" lvl="1" indent="-285750">
              <a:buFont typeface="Arial" panose="020B0604020202020204" pitchFamily="34" charset="0"/>
              <a:buChar char="•"/>
            </a:pPr>
            <a:r>
              <a:rPr lang="en-US" sz="3200" i="1" dirty="0">
                <a:effectLst/>
                <a:latin typeface="Calibri" panose="020F0502020204030204" pitchFamily="34" charset="0"/>
                <a:ea typeface="Calibri" panose="020F0502020204030204" pitchFamily="34" charset="0"/>
              </a:rPr>
              <a:t>“</a:t>
            </a:r>
            <a:r>
              <a:rPr lang="en-US" sz="3200" i="1" dirty="0">
                <a:effectLst/>
                <a:latin typeface="Arial" panose="020B0604020202020204" pitchFamily="34" charset="0"/>
                <a:ea typeface="Calibri" panose="020F0502020204030204" pitchFamily="34" charset="0"/>
                <a:cs typeface="Arial" panose="020B0604020202020204" pitchFamily="34" charset="0"/>
              </a:rPr>
              <a:t>Opt-out aggregation programs should be authorized only in unique circumstances where it is clearly in the public interest to do so.”</a:t>
            </a:r>
            <a:endParaRPr lang="en-US" sz="3200" dirty="0">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8041515-5C48-1355-1D00-5688B54A8676}"/>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291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352AB00-E302-CDBD-C4BD-8218C023AD2B}"/>
              </a:ext>
            </a:extLst>
          </p:cNvPr>
          <p:cNvSpPr txBox="1">
            <a:spLocks noGrp="1"/>
          </p:cNvSpPr>
          <p:nvPr>
            <p:ph type="body" idx="1"/>
          </p:nvPr>
        </p:nvSpPr>
        <p:spPr>
          <a:xfrm>
            <a:off x="760768" y="1929810"/>
            <a:ext cx="9724516" cy="4385816"/>
          </a:xfrm>
          <a:prstGeom prst="rect">
            <a:avLst/>
          </a:prstGeom>
          <a:noFill/>
        </p:spPr>
        <p:txBody>
          <a:bodyPr wrap="square">
            <a:spAutoFit/>
          </a:bodyPr>
          <a:lstStyle/>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EGS in RESA appears to have initiated the prior opt-out program for their own benefit</a:t>
            </a:r>
          </a:p>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Boroughs are now acting to achieve their own objectives through CCA –EGSs will be selected </a:t>
            </a:r>
            <a:r>
              <a:rPr lang="en-US" sz="2000" b="1" u="sng" dirty="0">
                <a:latin typeface="Arial" panose="020B0604020202020204" pitchFamily="34" charset="0"/>
                <a:cs typeface="Arial" panose="020B0604020202020204" pitchFamily="34" charset="0"/>
              </a:rPr>
              <a:t>after</a:t>
            </a:r>
            <a:r>
              <a:rPr lang="en-US" sz="2000" b="1" dirty="0">
                <a:latin typeface="Arial" panose="020B0604020202020204" pitchFamily="34" charset="0"/>
                <a:cs typeface="Arial" panose="020B0604020202020204" pitchFamily="34" charset="0"/>
              </a:rPr>
              <a:t> the program is established</a:t>
            </a:r>
          </a:p>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Existing and future customer choice will be preserved</a:t>
            </a:r>
          </a:p>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CCA brings the benefits of competition to customers who lack bargaining power</a:t>
            </a:r>
          </a:p>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The RESA fact pattern did not give the Commission a reason to consider the statutory powers of boroughs</a:t>
            </a:r>
          </a:p>
          <a:p>
            <a:pPr marL="742950" lvl="1"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The Boroughs are acting as trustees under the Environmental Rights Amendment for the benefit of their citizens and the citizens of the Commonwealth – Meeting their renewable energy goals addresses a global crisis</a:t>
            </a:r>
          </a:p>
        </p:txBody>
      </p:sp>
      <p:sp>
        <p:nvSpPr>
          <p:cNvPr id="12" name="TextBox 11">
            <a:extLst>
              <a:ext uri="{FF2B5EF4-FFF2-40B4-BE49-F238E27FC236}">
                <a16:creationId xmlns:a16="http://schemas.microsoft.com/office/drawing/2014/main" id="{02A4CD30-2302-AC6F-FC53-DEC3069011B3}"/>
              </a:ext>
            </a:extLst>
          </p:cNvPr>
          <p:cNvSpPr txBox="1"/>
          <p:nvPr/>
        </p:nvSpPr>
        <p:spPr>
          <a:xfrm>
            <a:off x="771004" y="685800"/>
            <a:ext cx="10658996" cy="1200329"/>
          </a:xfrm>
          <a:prstGeom prst="rect">
            <a:avLst/>
          </a:prstGeom>
          <a:noFill/>
        </p:spPr>
        <p:txBody>
          <a:bodyPr wrap="square" rtlCol="0">
            <a:spAutoFit/>
          </a:bodyPr>
          <a:lstStyle/>
          <a:p>
            <a:r>
              <a:rPr lang="en-US" sz="3600" b="1" dirty="0">
                <a:solidFill>
                  <a:schemeClr val="accent3">
                    <a:lumMod val="50000"/>
                  </a:schemeClr>
                </a:solidFill>
                <a:latin typeface="Arial" panose="020B0604020202020204" pitchFamily="34" charset="0"/>
                <a:cs typeface="Arial" panose="020B0604020202020204" pitchFamily="34" charset="0"/>
              </a:rPr>
              <a:t>Boroughs’ Proposal is Different, the Need for Action is Unique</a:t>
            </a:r>
          </a:p>
        </p:txBody>
      </p:sp>
      <p:sp>
        <p:nvSpPr>
          <p:cNvPr id="13" name="Rectangle 12">
            <a:extLst>
              <a:ext uri="{FF2B5EF4-FFF2-40B4-BE49-F238E27FC236}">
                <a16:creationId xmlns:a16="http://schemas.microsoft.com/office/drawing/2014/main" id="{0AA12837-2ECB-81C7-9B11-F4D17536A460}"/>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8228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9911</TotalTime>
  <Words>1717</Words>
  <Application>Microsoft Office PowerPoint</Application>
  <PresentationFormat>Widescreen</PresentationFormat>
  <Paragraphs>239</Paragraphs>
  <Slides>20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Avenir Next LT Pro</vt:lpstr>
      <vt:lpstr>Calibri</vt:lpstr>
      <vt:lpstr>Constantia</vt:lpstr>
      <vt:lpstr>Office Theme</vt:lpstr>
      <vt:lpstr>PowerPoint Presentation</vt:lpstr>
      <vt:lpstr>PowerPoint Presentation</vt:lpstr>
      <vt:lpstr>CCA Enables Boroughs’ Goals</vt:lpstr>
      <vt:lpstr>PA Public Policy:  PA climate action plans feature C C A   as an impactful strategy </vt:lpstr>
      <vt:lpstr>PA Has Existing Retail Choice Program</vt:lpstr>
      <vt:lpstr>Build on the PA Retail Choice Market</vt:lpstr>
      <vt:lpstr>Retail Choice Offers Foundation for Opt-out CCA</vt:lpstr>
      <vt:lpstr>Prior Commission Precedent</vt:lpstr>
      <vt:lpstr>PowerPoint Presentation</vt:lpstr>
      <vt:lpstr>Borough Authority</vt:lpstr>
      <vt:lpstr>PA’s Environmental Rights Amendment (ERA)   </vt:lpstr>
      <vt:lpstr>Responsibilities under the ERA</vt:lpstr>
      <vt:lpstr>Seeking Commission Confirmation</vt:lpstr>
      <vt:lpstr>CCA for PA Outreach</vt:lpstr>
      <vt:lpstr>Electric Choice Record, to-date:  Number of PA customers served by an EGS</vt:lpstr>
      <vt:lpstr>Electric Choice is Sustained by Renewables</vt:lpstr>
      <vt:lpstr>CCA Administrator: Joule Community Power</vt:lpstr>
      <vt:lpstr>PowerPoint Presentation</vt:lpstr>
      <vt:lpstr> Envisaged CCA Implementation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Dépit</dc:creator>
  <cp:lastModifiedBy>Sierra Dall</cp:lastModifiedBy>
  <cp:revision>59</cp:revision>
  <dcterms:created xsi:type="dcterms:W3CDTF">2023-11-17T16:54:09Z</dcterms:created>
  <dcterms:modified xsi:type="dcterms:W3CDTF">2024-06-26T15:46:39Z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2023-11-16T00:00:00Z</vt:filetime>
  </property>
  <property fmtid="{D5CDD505-2E9C-101B-9397-08002B2CF9AE}" pid="3" name="Creator">
    <vt:lpwstr>Microsoft® PowerPoint® 2016</vt:lpwstr>
  </property>
  <property fmtid="{D5CDD505-2E9C-101B-9397-08002B2CF9AE}" pid="4" name="LastSaved">
    <vt:filetime>2023-11-17T00:00:00Z</vt:filetime>
  </property>
  <property fmtid="{D5CDD505-2E9C-101B-9397-08002B2CF9AE}" pid="5" name="Producer">
    <vt:lpwstr>Microsoft® PowerPoint® 2016</vt:lpwstr>
  </property>
</Properties>
</file>