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73" r:id="rId2"/>
    <p:sldId id="303" r:id="rId3"/>
    <p:sldId id="304" r:id="rId4"/>
    <p:sldId id="305" r:id="rId5"/>
    <p:sldId id="306" r:id="rId6"/>
    <p:sldId id="307" r:id="rId7"/>
    <p:sldId id="308" r:id="rId8"/>
    <p:sldId id="301" r:id="rId9"/>
    <p:sldId id="291" r:id="rId10"/>
    <p:sldId id="309" r:id="rId11"/>
    <p:sldId id="310" r:id="rId12"/>
    <p:sldId id="297" r:id="rId13"/>
  </p:sldIdLst>
  <p:sldSz cx="12192000" cy="6858000"/>
  <p:notesSz cx="9236075" cy="6950075"/>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75117-CC4F-4027-6953-2D0B76DA861F}" name="Mike Gordon" initials="MG" userId="S::mgordon@jouleassets.com::7866c8d7-728d-470a-a851-6272cddb7e37" providerId="AD"/>
  <p188:author id="{8F8BF124-0F53-5C7E-5738-32D6DB8A9ED8}" name="Dennis Rowan" initials="DR" userId="99944d9b84feb78e" providerId="Windows Live"/>
  <p188:author id="{C4CFB2C2-8740-4177-D3B4-2616107A68DE}" name="Baird Brown" initials="" userId="S::baird@eco-n-law.net::1444b3f2-e54b-4153-bfc3-a89b06379703" providerId="AD"/>
  <p188:author id="{4788D9DB-80C4-334C-CACA-FA499E734EDC}" name="Liz Robinson" initials="LR" userId="c4789619fd36772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84" autoAdjust="0"/>
    <p:restoredTop sz="96471" autoAdjust="0"/>
  </p:normalViewPr>
  <p:slideViewPr>
    <p:cSldViewPr>
      <p:cViewPr varScale="1">
        <p:scale>
          <a:sx n="109" d="100"/>
          <a:sy n="109" d="100"/>
        </p:scale>
        <p:origin x="78"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135" d="100"/>
          <a:sy n="135" d="100"/>
        </p:scale>
        <p:origin x="60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91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31371" y="0"/>
            <a:ext cx="4002299" cy="349113"/>
          </a:xfrm>
          <a:prstGeom prst="rect">
            <a:avLst/>
          </a:prstGeom>
        </p:spPr>
        <p:txBody>
          <a:bodyPr vert="horz" lIns="91440" tIns="45720" rIns="91440" bIns="45720" rtlCol="0"/>
          <a:lstStyle>
            <a:lvl1pPr algn="r">
              <a:defRPr sz="1200"/>
            </a:lvl1pPr>
          </a:lstStyle>
          <a:p>
            <a:fld id="{61B6F3F9-FBE1-6249-8B8D-985B5EDA5D3B}" type="datetimeFigureOut">
              <a:rPr lang="en-US" smtClean="0"/>
              <a:pPr/>
              <a:t>6/24/2024</a:t>
            </a:fld>
            <a:endParaRPr lang="en-US" dirty="0"/>
          </a:p>
        </p:txBody>
      </p:sp>
      <p:sp>
        <p:nvSpPr>
          <p:cNvPr id="4" name="Slide Image Placeholder 3"/>
          <p:cNvSpPr>
            <a:spLocks noGrp="1" noRot="1" noChangeAspect="1"/>
          </p:cNvSpPr>
          <p:nvPr>
            <p:ph type="sldImg" idx="2"/>
          </p:nvPr>
        </p:nvSpPr>
        <p:spPr>
          <a:xfrm>
            <a:off x="2533650" y="868363"/>
            <a:ext cx="4168775" cy="23463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0963"/>
            <a:ext cx="4002299" cy="3491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31371" y="6600963"/>
            <a:ext cx="4002299" cy="349112"/>
          </a:xfrm>
          <a:prstGeom prst="rect">
            <a:avLst/>
          </a:prstGeom>
        </p:spPr>
        <p:txBody>
          <a:bodyPr vert="horz" lIns="91440" tIns="45720" rIns="91440" bIns="45720" rtlCol="0" anchor="b"/>
          <a:lstStyle>
            <a:lvl1pPr algn="r">
              <a:defRPr sz="1200"/>
            </a:lvl1pPr>
          </a:lstStyle>
          <a:p>
            <a:fld id="{F49FAB93-A1A0-AA40-AF05-544A2936ADC2}" type="slidenum">
              <a:rPr lang="en-US" smtClean="0"/>
              <a:pPr/>
              <a:t>‹#›</a:t>
            </a:fld>
            <a:endParaRPr lang="en-US" dirty="0"/>
          </a:p>
        </p:txBody>
      </p:sp>
    </p:spTree>
    <p:extLst>
      <p:ext uri="{BB962C8B-B14F-4D97-AF65-F5344CB8AC3E}">
        <p14:creationId xmlns:p14="http://schemas.microsoft.com/office/powerpoint/2010/main" val="363915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9FAB93-A1A0-AA40-AF05-544A2936ADC2}" type="slidenum">
              <a:rPr lang="en-US" smtClean="0"/>
              <a:pPr/>
              <a:t>1</a:t>
            </a:fld>
            <a:endParaRPr lang="en-US" dirty="0"/>
          </a:p>
        </p:txBody>
      </p:sp>
    </p:spTree>
    <p:extLst>
      <p:ext uri="{BB962C8B-B14F-4D97-AF65-F5344CB8AC3E}">
        <p14:creationId xmlns:p14="http://schemas.microsoft.com/office/powerpoint/2010/main" val="2616560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2</a:t>
            </a:fld>
            <a:endParaRPr lang="en-US" dirty="0"/>
          </a:p>
        </p:txBody>
      </p:sp>
    </p:spTree>
    <p:extLst>
      <p:ext uri="{BB962C8B-B14F-4D97-AF65-F5344CB8AC3E}">
        <p14:creationId xmlns:p14="http://schemas.microsoft.com/office/powerpoint/2010/main" val="1809406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3</a:t>
            </a:fld>
            <a:endParaRPr lang="en-US" dirty="0"/>
          </a:p>
        </p:txBody>
      </p:sp>
    </p:spTree>
    <p:extLst>
      <p:ext uri="{BB962C8B-B14F-4D97-AF65-F5344CB8AC3E}">
        <p14:creationId xmlns:p14="http://schemas.microsoft.com/office/powerpoint/2010/main" val="3965978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4</a:t>
            </a:fld>
            <a:endParaRPr lang="en-US" dirty="0"/>
          </a:p>
        </p:txBody>
      </p:sp>
    </p:spTree>
    <p:extLst>
      <p:ext uri="{BB962C8B-B14F-4D97-AF65-F5344CB8AC3E}">
        <p14:creationId xmlns:p14="http://schemas.microsoft.com/office/powerpoint/2010/main" val="3670166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5</a:t>
            </a:fld>
            <a:endParaRPr lang="en-US" dirty="0"/>
          </a:p>
        </p:txBody>
      </p:sp>
    </p:spTree>
    <p:extLst>
      <p:ext uri="{BB962C8B-B14F-4D97-AF65-F5344CB8AC3E}">
        <p14:creationId xmlns:p14="http://schemas.microsoft.com/office/powerpoint/2010/main" val="2094648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6</a:t>
            </a:fld>
            <a:endParaRPr lang="en-US" dirty="0"/>
          </a:p>
        </p:txBody>
      </p:sp>
    </p:spTree>
    <p:extLst>
      <p:ext uri="{BB962C8B-B14F-4D97-AF65-F5344CB8AC3E}">
        <p14:creationId xmlns:p14="http://schemas.microsoft.com/office/powerpoint/2010/main" val="334110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Alternate first bullet: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Through CCA, boroughs would</a:t>
            </a:r>
            <a:r>
              <a:rPr lang="en-US" sz="1200" baseline="0" dirty="0">
                <a:latin typeface="Arial" panose="020B0604020202020204" pitchFamily="34" charset="0"/>
                <a:cs typeface="Arial" panose="020B0604020202020204" pitchFamily="34" charset="0"/>
              </a:rPr>
              <a:t> preserve </a:t>
            </a:r>
            <a:r>
              <a:rPr lang="en-US" sz="1200" dirty="0">
                <a:latin typeface="Arial" panose="020B0604020202020204" pitchFamily="34" charset="0"/>
                <a:cs typeface="Arial" panose="020B0604020202020204" pitchFamily="34" charset="0"/>
              </a:rPr>
              <a:t>existing and future customer choice, enhance competition, and provide additional customer protection, while EGSs participating in an opt-out program led by boroughs, would not violate their Pennsylvania licensing requirements.</a:t>
            </a: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Alternate first bullet: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Through CCA, boroughs would</a:t>
            </a:r>
            <a:r>
              <a:rPr lang="en-US" sz="1200" baseline="0" dirty="0">
                <a:latin typeface="Arial" panose="020B0604020202020204" pitchFamily="34" charset="0"/>
                <a:cs typeface="Arial" panose="020B0604020202020204" pitchFamily="34" charset="0"/>
              </a:rPr>
              <a:t> preserve </a:t>
            </a:r>
            <a:r>
              <a:rPr lang="en-US" sz="1200" dirty="0">
                <a:latin typeface="Arial" panose="020B0604020202020204" pitchFamily="34" charset="0"/>
                <a:cs typeface="Arial" panose="020B0604020202020204" pitchFamily="34" charset="0"/>
              </a:rPr>
              <a:t>existing and future customer choice, enhance competition, and provide additional customer protection, while EGSs participating in an opt-out program led by boroughs, would not violate their Pennsylvania licensing requirements.</a:t>
            </a: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10</a:t>
            </a:fld>
            <a:endParaRPr lang="en-US" dirty="0"/>
          </a:p>
        </p:txBody>
      </p:sp>
    </p:spTree>
    <p:extLst>
      <p:ext uri="{BB962C8B-B14F-4D97-AF65-F5344CB8AC3E}">
        <p14:creationId xmlns:p14="http://schemas.microsoft.com/office/powerpoint/2010/main" val="1304345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Alternate first bullet: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Through CCA, boroughs would</a:t>
            </a:r>
            <a:r>
              <a:rPr lang="en-US" sz="1200" baseline="0" dirty="0">
                <a:latin typeface="Arial" panose="020B0604020202020204" pitchFamily="34" charset="0"/>
                <a:cs typeface="Arial" panose="020B0604020202020204" pitchFamily="34" charset="0"/>
              </a:rPr>
              <a:t> preserve </a:t>
            </a:r>
            <a:r>
              <a:rPr lang="en-US" sz="1200" dirty="0">
                <a:latin typeface="Arial" panose="020B0604020202020204" pitchFamily="34" charset="0"/>
                <a:cs typeface="Arial" panose="020B0604020202020204" pitchFamily="34" charset="0"/>
              </a:rPr>
              <a:t>existing and future customer choice, enhance competition, and provide additional customer protection, while EGSs participating in an opt-out program led by boroughs, would not violate their Pennsylvania licensing requirements.</a:t>
            </a:r>
          </a:p>
          <a:p>
            <a:endParaRPr lang="en-US" dirty="0"/>
          </a:p>
        </p:txBody>
      </p:sp>
      <p:sp>
        <p:nvSpPr>
          <p:cNvPr id="4" name="Slide Number Placeholder 3"/>
          <p:cNvSpPr>
            <a:spLocks noGrp="1"/>
          </p:cNvSpPr>
          <p:nvPr>
            <p:ph type="sldNum" sz="quarter" idx="10"/>
          </p:nvPr>
        </p:nvSpPr>
        <p:spPr/>
        <p:txBody>
          <a:bodyPr/>
          <a:lstStyle/>
          <a:p>
            <a:fld id="{F49FAB93-A1A0-AA40-AF05-544A2936ADC2}" type="slidenum">
              <a:rPr lang="en-US" smtClean="0"/>
              <a:pPr/>
              <a:t>11</a:t>
            </a:fld>
            <a:endParaRPr lang="en-US" dirty="0"/>
          </a:p>
        </p:txBody>
      </p:sp>
    </p:spTree>
    <p:extLst>
      <p:ext uri="{BB962C8B-B14F-4D97-AF65-F5344CB8AC3E}">
        <p14:creationId xmlns:p14="http://schemas.microsoft.com/office/powerpoint/2010/main" val="3259041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100" b="1"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43479" y="665185"/>
            <a:ext cx="11174433" cy="1511762"/>
          </a:xfrm>
          <a:prstGeom prst="rect">
            <a:avLst/>
          </a:prstGeom>
        </p:spPr>
      </p:pic>
      <p:sp>
        <p:nvSpPr>
          <p:cNvPr id="17" name="bg object 17"/>
          <p:cNvSpPr/>
          <p:nvPr/>
        </p:nvSpPr>
        <p:spPr>
          <a:xfrm>
            <a:off x="812292" y="969263"/>
            <a:ext cx="10567670" cy="704215"/>
          </a:xfrm>
          <a:custGeom>
            <a:avLst/>
            <a:gdLst/>
            <a:ahLst/>
            <a:cxnLst/>
            <a:rect l="l" t="t" r="r" b="b"/>
            <a:pathLst>
              <a:path w="10567670" h="704214">
                <a:moveTo>
                  <a:pt x="10518013" y="0"/>
                </a:moveTo>
                <a:lnTo>
                  <a:pt x="49428" y="0"/>
                </a:lnTo>
                <a:lnTo>
                  <a:pt x="30185" y="3879"/>
                </a:lnTo>
                <a:lnTo>
                  <a:pt x="14474" y="14462"/>
                </a:lnTo>
                <a:lnTo>
                  <a:pt x="3883" y="30164"/>
                </a:lnTo>
                <a:lnTo>
                  <a:pt x="0" y="49402"/>
                </a:lnTo>
                <a:lnTo>
                  <a:pt x="0" y="654685"/>
                </a:lnTo>
                <a:lnTo>
                  <a:pt x="3883" y="673923"/>
                </a:lnTo>
                <a:lnTo>
                  <a:pt x="14474" y="689625"/>
                </a:lnTo>
                <a:lnTo>
                  <a:pt x="30185" y="700208"/>
                </a:lnTo>
                <a:lnTo>
                  <a:pt x="49428" y="704088"/>
                </a:lnTo>
                <a:lnTo>
                  <a:pt x="10518013" y="704088"/>
                </a:lnTo>
                <a:lnTo>
                  <a:pt x="10537251" y="700208"/>
                </a:lnTo>
                <a:lnTo>
                  <a:pt x="10552953" y="689625"/>
                </a:lnTo>
                <a:lnTo>
                  <a:pt x="10563536" y="673923"/>
                </a:lnTo>
                <a:lnTo>
                  <a:pt x="10567416" y="654685"/>
                </a:lnTo>
                <a:lnTo>
                  <a:pt x="10567416" y="49402"/>
                </a:lnTo>
                <a:lnTo>
                  <a:pt x="10563536" y="30164"/>
                </a:lnTo>
                <a:lnTo>
                  <a:pt x="10552953" y="14462"/>
                </a:lnTo>
                <a:lnTo>
                  <a:pt x="10537251" y="3879"/>
                </a:lnTo>
                <a:lnTo>
                  <a:pt x="10518013" y="0"/>
                </a:lnTo>
                <a:close/>
              </a:path>
            </a:pathLst>
          </a:custGeom>
          <a:solidFill>
            <a:srgbClr val="4471C4"/>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43479" y="407507"/>
            <a:ext cx="11174433" cy="1510482"/>
          </a:xfrm>
          <a:prstGeom prst="rect">
            <a:avLst/>
          </a:prstGeom>
        </p:spPr>
      </p:pic>
      <p:sp>
        <p:nvSpPr>
          <p:cNvPr id="17" name="bg object 17"/>
          <p:cNvSpPr/>
          <p:nvPr/>
        </p:nvSpPr>
        <p:spPr>
          <a:xfrm>
            <a:off x="812292" y="711708"/>
            <a:ext cx="10567670" cy="702945"/>
          </a:xfrm>
          <a:custGeom>
            <a:avLst/>
            <a:gdLst/>
            <a:ahLst/>
            <a:cxnLst/>
            <a:rect l="l" t="t" r="r" b="b"/>
            <a:pathLst>
              <a:path w="10567670" h="702944">
                <a:moveTo>
                  <a:pt x="10518140" y="0"/>
                </a:moveTo>
                <a:lnTo>
                  <a:pt x="49326" y="0"/>
                </a:lnTo>
                <a:lnTo>
                  <a:pt x="30126" y="3877"/>
                </a:lnTo>
                <a:lnTo>
                  <a:pt x="14447" y="14446"/>
                </a:lnTo>
                <a:lnTo>
                  <a:pt x="3876" y="30110"/>
                </a:lnTo>
                <a:lnTo>
                  <a:pt x="0" y="49275"/>
                </a:lnTo>
                <a:lnTo>
                  <a:pt x="0" y="653288"/>
                </a:lnTo>
                <a:lnTo>
                  <a:pt x="3876" y="672453"/>
                </a:lnTo>
                <a:lnTo>
                  <a:pt x="14447" y="688117"/>
                </a:lnTo>
                <a:lnTo>
                  <a:pt x="30126" y="698686"/>
                </a:lnTo>
                <a:lnTo>
                  <a:pt x="49326" y="702563"/>
                </a:lnTo>
                <a:lnTo>
                  <a:pt x="10518140" y="702563"/>
                </a:lnTo>
                <a:lnTo>
                  <a:pt x="10537305" y="698686"/>
                </a:lnTo>
                <a:lnTo>
                  <a:pt x="10552969" y="688117"/>
                </a:lnTo>
                <a:lnTo>
                  <a:pt x="10563538" y="672453"/>
                </a:lnTo>
                <a:lnTo>
                  <a:pt x="10567416" y="653288"/>
                </a:lnTo>
                <a:lnTo>
                  <a:pt x="10567416" y="49275"/>
                </a:lnTo>
                <a:lnTo>
                  <a:pt x="10563538" y="30110"/>
                </a:lnTo>
                <a:lnTo>
                  <a:pt x="10552969" y="14446"/>
                </a:lnTo>
                <a:lnTo>
                  <a:pt x="10537305" y="3877"/>
                </a:lnTo>
                <a:lnTo>
                  <a:pt x="10518140" y="0"/>
                </a:lnTo>
                <a:close/>
              </a:path>
            </a:pathLst>
          </a:custGeom>
          <a:solidFill>
            <a:srgbClr val="2E5496"/>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1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5305043"/>
            <a:ext cx="3605783" cy="1552954"/>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38022" y="631012"/>
            <a:ext cx="10478820" cy="863904"/>
          </a:xfrm>
          <a:prstGeom prst="rect">
            <a:avLst/>
          </a:prstGeom>
        </p:spPr>
        <p:txBody>
          <a:bodyPr wrap="square" lIns="0" tIns="0" rIns="0" bIns="0">
            <a:spAutoFit/>
          </a:bodyPr>
          <a:lstStyle>
            <a:lvl1pPr>
              <a:defRPr sz="2100" b="1" i="0">
                <a:solidFill>
                  <a:schemeClr val="bg1"/>
                </a:solidFill>
                <a:latin typeface="Arial"/>
                <a:cs typeface="Arial"/>
              </a:defRPr>
            </a:lvl1pPr>
          </a:lstStyle>
          <a:p>
            <a:endParaRPr/>
          </a:p>
        </p:txBody>
      </p:sp>
      <p:sp>
        <p:nvSpPr>
          <p:cNvPr id="3" name="Holder 3"/>
          <p:cNvSpPr>
            <a:spLocks noGrp="1"/>
          </p:cNvSpPr>
          <p:nvPr>
            <p:ph type="body" idx="1"/>
          </p:nvPr>
        </p:nvSpPr>
        <p:spPr>
          <a:xfrm>
            <a:off x="1629282" y="1550670"/>
            <a:ext cx="8933434" cy="185547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6/24/2024</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scc.virginia.gov/docketsearch#caseDocs/14412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cc.virginia.gov/docketsearch/DOCS/7q_301!.PDF" TargetMode="External"/><Relationship Id="rId7" Type="http://schemas.openxmlformats.org/officeDocument/2006/relationships/hyperlink" Target="https://www.sciencedirect.com/science/article/pii/S0038092X24000173" TargetMode="External"/><Relationship Id="rId2" Type="http://schemas.openxmlformats.org/officeDocument/2006/relationships/hyperlink" Target="https://scc.virginia.gov/DocketSearch#/caseDetails/143131" TargetMode="External"/><Relationship Id="rId1" Type="http://schemas.openxmlformats.org/officeDocument/2006/relationships/slideLayout" Target="../slideLayouts/slideLayout2.xml"/><Relationship Id="rId6" Type="http://schemas.openxmlformats.org/officeDocument/2006/relationships/hyperlink" Target="https://scc.virginia.gov/getdoc/6a38da52-d904-4ecf-ad0e-85354e16f964/DER-Interconnection-WGs-Final-Vol2" TargetMode="External"/><Relationship Id="rId5" Type="http://schemas.openxmlformats.org/officeDocument/2006/relationships/hyperlink" Target="https://scc.virginia.gov/getdoc/54919e40-e288-45e9-b053-f8ab1a63af49/DER-Interconnection-WGs-Final-Vol1" TargetMode="External"/><Relationship Id="rId4" Type="http://schemas.openxmlformats.org/officeDocument/2006/relationships/hyperlink" Target="https://scc.virginia.gov/docketsearch/DOCS/7nqp01!.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scc.virginia.gov/getdoc/06f42cd2-168f-46c4-9445-abd765ab4ea6/PUR-2023-00069-Survey_Respons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scc.virginia.gov/getdoc/59315c12-d53a-4792-8c35-6f9c5ab472f2/PUR-2023-00069-Rulemaking-Questionnaire" TargetMode="External"/><Relationship Id="rId5" Type="http://schemas.openxmlformats.org/officeDocument/2006/relationships/hyperlink" Target="https://scc.virginia.gov/docketsearch/DOCS/7rvz01!.PDF" TargetMode="External"/><Relationship Id="rId4" Type="http://schemas.openxmlformats.org/officeDocument/2006/relationships/hyperlink" Target="https://scc.virginia.gov/DocketSearch#/caseDetails/14408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14400" y="1523035"/>
            <a:ext cx="10363200" cy="2930289"/>
          </a:xfrm>
          <a:prstGeom prst="rect">
            <a:avLst/>
          </a:prstGeom>
        </p:spPr>
        <p:txBody>
          <a:bodyPr vert="horz" wrap="square" lIns="0" tIns="12700" rIns="0" bIns="0" rtlCol="0">
            <a:spAutoFit/>
          </a:bodyPr>
          <a:lstStyle/>
          <a:p>
            <a:pPr marL="12700" marR="5080" indent="130810" algn="ctr">
              <a:lnSpc>
                <a:spcPct val="127099"/>
              </a:lnSpc>
              <a:spcBef>
                <a:spcPts val="100"/>
              </a:spcBef>
            </a:pPr>
            <a:r>
              <a:rPr lang="en-US" sz="5400" b="1" dirty="0">
                <a:solidFill>
                  <a:schemeClr val="accent3">
                    <a:lumMod val="50000"/>
                  </a:schemeClr>
                </a:solidFill>
                <a:latin typeface="Constantia" panose="02030602050306030303" pitchFamily="18" charset="0"/>
                <a:cs typeface="Arial"/>
              </a:rPr>
              <a:t>INTERCONNECTION ISSUES</a:t>
            </a:r>
          </a:p>
          <a:p>
            <a:pPr marL="12700" marR="5080" indent="130810" algn="ctr">
              <a:lnSpc>
                <a:spcPct val="127099"/>
              </a:lnSpc>
              <a:spcBef>
                <a:spcPts val="100"/>
              </a:spcBef>
            </a:pPr>
            <a:r>
              <a:rPr lang="en-US" sz="5400" b="1" dirty="0">
                <a:solidFill>
                  <a:schemeClr val="accent3">
                    <a:lumMod val="50000"/>
                  </a:schemeClr>
                </a:solidFill>
                <a:latin typeface="Constantia" panose="02030602050306030303" pitchFamily="18" charset="0"/>
                <a:cs typeface="Arial"/>
              </a:rPr>
              <a:t>in Virginia</a:t>
            </a:r>
          </a:p>
          <a:p>
            <a:pPr marL="12700" marR="5080" indent="130810" algn="ctr">
              <a:lnSpc>
                <a:spcPct val="127099"/>
              </a:lnSpc>
              <a:spcBef>
                <a:spcPts val="100"/>
              </a:spcBef>
            </a:pPr>
            <a:r>
              <a:rPr sz="4400" spc="-110" dirty="0">
                <a:solidFill>
                  <a:schemeClr val="tx2"/>
                </a:solidFill>
                <a:latin typeface="Constantia" panose="02030602050306030303" pitchFamily="18" charset="0"/>
                <a:cs typeface="Arial"/>
              </a:rPr>
              <a:t> </a:t>
            </a:r>
            <a:endParaRPr sz="4400" dirty="0">
              <a:latin typeface="Constantia" panose="02030602050306030303" pitchFamily="18" charset="0"/>
              <a:cs typeface="Arial"/>
            </a:endParaRPr>
          </a:p>
        </p:txBody>
      </p:sp>
      <p:sp>
        <p:nvSpPr>
          <p:cNvPr id="6" name="Rectangle 5">
            <a:extLst>
              <a:ext uri="{FF2B5EF4-FFF2-40B4-BE49-F238E27FC236}">
                <a16:creationId xmlns:a16="http://schemas.microsoft.com/office/drawing/2014/main" id="{5DBA5367-EEE9-AB48-598B-A0AFB54D5951}"/>
              </a:ext>
            </a:extLst>
          </p:cNvPr>
          <p:cNvSpPr/>
          <p:nvPr/>
        </p:nvSpPr>
        <p:spPr>
          <a:xfrm>
            <a:off x="439387" y="391886"/>
            <a:ext cx="11329059" cy="6080166"/>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FD8A97-03AF-57F8-713A-3CD0E895A2EE}"/>
              </a:ext>
            </a:extLst>
          </p:cNvPr>
          <p:cNvSpPr txBox="1"/>
          <p:nvPr/>
        </p:nvSpPr>
        <p:spPr>
          <a:xfrm>
            <a:off x="1238534" y="4007228"/>
            <a:ext cx="4343400" cy="1200329"/>
          </a:xfrm>
          <a:prstGeom prst="rect">
            <a:avLst/>
          </a:prstGeom>
          <a:noFill/>
        </p:spPr>
        <p:txBody>
          <a:bodyPr wrap="square" rtlCol="0">
            <a:spAutoFit/>
          </a:bodyPr>
          <a:lstStyle/>
          <a:p>
            <a:r>
              <a:rPr lang="en-US" sz="2400" b="1" dirty="0"/>
              <a:t>Municipal Sustainable Energy Forum</a:t>
            </a:r>
          </a:p>
          <a:p>
            <a:r>
              <a:rPr lang="en-US" sz="2400" b="1" dirty="0"/>
              <a:t>June 25, 2024</a:t>
            </a:r>
          </a:p>
        </p:txBody>
      </p:sp>
      <p:sp>
        <p:nvSpPr>
          <p:cNvPr id="9" name="Content Placeholder 2">
            <a:extLst>
              <a:ext uri="{FF2B5EF4-FFF2-40B4-BE49-F238E27FC236}">
                <a16:creationId xmlns:a16="http://schemas.microsoft.com/office/drawing/2014/main" id="{AB2B9141-BA92-E7CA-A6E1-77C7B55E7547}"/>
              </a:ext>
            </a:extLst>
          </p:cNvPr>
          <p:cNvSpPr txBox="1">
            <a:spLocks/>
          </p:cNvSpPr>
          <p:nvPr/>
        </p:nvSpPr>
        <p:spPr>
          <a:xfrm>
            <a:off x="7207050" y="4007228"/>
            <a:ext cx="3746416" cy="2234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Cliona Mary Robb, Esq.</a:t>
            </a:r>
          </a:p>
          <a:p>
            <a:pPr marL="0" indent="0" algn="r">
              <a:lnSpc>
                <a:spcPct val="120000"/>
              </a:lnSpc>
              <a:spcBef>
                <a:spcPts val="400"/>
              </a:spcBef>
              <a:buFont typeface="Arial" panose="020B0604020202020204" pitchFamily="34" charset="0"/>
              <a:buNone/>
            </a:pPr>
            <a:r>
              <a:rPr lang="en-US" sz="2000" dirty="0" err="1">
                <a:solidFill>
                  <a:schemeClr val="accent3">
                    <a:lumMod val="50000"/>
                  </a:schemeClr>
                </a:solidFill>
                <a:latin typeface="Constantia" panose="02030602050306030303" pitchFamily="18" charset="0"/>
              </a:rPr>
              <a:t>ThompsonMcMullan</a:t>
            </a:r>
            <a:r>
              <a:rPr lang="en-US" sz="2000" dirty="0">
                <a:solidFill>
                  <a:schemeClr val="accent3">
                    <a:lumMod val="50000"/>
                  </a:schemeClr>
                </a:solidFill>
                <a:latin typeface="Constantia" panose="02030602050306030303" pitchFamily="18" charset="0"/>
              </a:rPr>
              <a:t>, P.C.</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100 Shockoe Slip. 3</a:t>
            </a:r>
            <a:r>
              <a:rPr lang="en-US" sz="2000" baseline="30000" dirty="0">
                <a:solidFill>
                  <a:schemeClr val="accent3">
                    <a:lumMod val="50000"/>
                  </a:schemeClr>
                </a:solidFill>
                <a:latin typeface="Constantia" panose="02030602050306030303" pitchFamily="18" charset="0"/>
              </a:rPr>
              <a:t>rd</a:t>
            </a:r>
            <a:r>
              <a:rPr lang="en-US" sz="2000" dirty="0">
                <a:solidFill>
                  <a:schemeClr val="accent3">
                    <a:lumMod val="50000"/>
                  </a:schemeClr>
                </a:solidFill>
                <a:latin typeface="Constantia" panose="02030602050306030303" pitchFamily="18" charset="0"/>
              </a:rPr>
              <a:t> Floor</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Richmond, VA 23219</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P 804.799.4128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3" y="1447800"/>
            <a:ext cx="10913873" cy="3459922"/>
          </a:xfrm>
          <a:prstGeom prst="rect">
            <a:avLst/>
          </a:prstGeom>
        </p:spPr>
        <p:txBody>
          <a:bodyPr vert="horz" wrap="square" lIns="0" tIns="12700" rIns="0" bIns="0" rtlCol="0">
            <a:spAutoFit/>
          </a:bodyPr>
          <a:lstStyle/>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998350"/>
          </a:xfrm>
          <a:prstGeom prst="rect">
            <a:avLst/>
          </a:prstGeom>
        </p:spPr>
        <p:txBody>
          <a:bodyPr vert="horz" wrap="square" lIns="0" tIns="13335" rIns="0" bIns="0" rtlCol="0">
            <a:spAutoFit/>
          </a:bodyPr>
          <a:lstStyle/>
          <a:p>
            <a:pPr marL="12700">
              <a:lnSpc>
                <a:spcPct val="100000"/>
              </a:lnSpc>
              <a:spcBef>
                <a:spcPts val="105"/>
              </a:spcBef>
            </a:pPr>
            <a:r>
              <a:rPr lang="en-US" sz="3200" dirty="0">
                <a:solidFill>
                  <a:schemeClr val="accent3">
                    <a:lumMod val="50000"/>
                  </a:schemeClr>
                </a:solidFill>
                <a:latin typeface="Arial"/>
                <a:cs typeface="Arial"/>
              </a:rPr>
              <a:t>Third track: petition challenging December 2022 NEM Parameters</a:t>
            </a:r>
            <a:endParaRPr sz="32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7E4C7C8-C4E1-589B-C991-34F25B98EC90}"/>
              </a:ext>
            </a:extLst>
          </p:cNvPr>
          <p:cNvSpPr txBox="1"/>
          <p:nvPr/>
        </p:nvSpPr>
        <p:spPr>
          <a:xfrm>
            <a:off x="1538449" y="1604151"/>
            <a:ext cx="8458200" cy="4816896"/>
          </a:xfrm>
          <a:prstGeom prst="rect">
            <a:avLst/>
          </a:prstGeom>
          <a:noFill/>
        </p:spPr>
        <p:txBody>
          <a:bodyPr wrap="square">
            <a:spAutoFit/>
          </a:bodyPr>
          <a:lstStyle/>
          <a:p>
            <a:pPr>
              <a:lnSpc>
                <a:spcPct val="107000"/>
              </a:lnSpc>
            </a:pPr>
            <a:r>
              <a:rPr lang="en-US" sz="2400" b="1" kern="100" dirty="0">
                <a:effectLst/>
                <a:latin typeface="Calibri" panose="020F0502020204030204" pitchFamily="34" charset="0"/>
                <a:ea typeface="Calibri" panose="020F0502020204030204" pitchFamily="34" charset="0"/>
                <a:cs typeface="Calibri" panose="020F0502020204030204" pitchFamily="34" charset="0"/>
              </a:rPr>
              <a:t> </a:t>
            </a:r>
            <a:r>
              <a:rPr lang="en-US" sz="2400" b="1" kern="100" dirty="0">
                <a:effectLst/>
                <a:latin typeface="Calibri" panose="020F0502020204030204" pitchFamily="34" charset="0"/>
                <a:ea typeface="Times New Roman" panose="02020603050405020304" pitchFamily="18" charset="0"/>
                <a:cs typeface="Calibri" panose="020F0502020204030204" pitchFamily="34" charset="0"/>
              </a:rPr>
              <a:t>Case No. </a:t>
            </a:r>
            <a:r>
              <a:rPr lang="en-US" sz="24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PUR-2023-00097</a:t>
            </a:r>
            <a:r>
              <a:rPr lang="en-US" sz="2400" kern="1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a:t>
            </a:r>
            <a:r>
              <a:rPr lang="en-US" sz="2400" b="1" kern="100" dirty="0">
                <a:effectLst/>
                <a:latin typeface="Calibri" panose="020F0502020204030204" pitchFamily="34" charset="0"/>
                <a:ea typeface="Times New Roman" panose="02020603050405020304" pitchFamily="18" charset="0"/>
                <a:cs typeface="Calibri" panose="020F0502020204030204" pitchFamily="34" charset="0"/>
              </a:rPr>
              <a:t>granting VA-DSA’s request for injunctive relief regarding interconnection parameters imposed by Dominion on net energy metering projects that are governed by Chapter 315 (“Original Parameters”)</a:t>
            </a:r>
            <a:r>
              <a:rPr lang="en-US" sz="2400" kern="100" dirty="0">
                <a:effectLst/>
                <a:latin typeface="Calibri" panose="020F0502020204030204" pitchFamily="34" charset="0"/>
                <a:ea typeface="Times New Roman" panose="02020603050405020304" pitchFamily="18" charset="0"/>
                <a:cs typeface="Calibri" panose="020F0502020204030204" pitchFamily="34" charset="0"/>
              </a:rPr>
              <a:t>.  The SCC issued its Final Order on August 30, 2023 and granted the injunction sought by the VA-DSA  “that suspends the imposition of the Parameters on Midsized NEM [net energy metered] Projects and suspends the requirement of SGIAs [small generation interconnection agreements] for Midsized NEM Projects at least until the Commission has completed its investigations and rulemaking in Case Nos. PUR-2022-00073 and PUR-2023-00069 and has ruled definitively on such issues.”</a:t>
            </a:r>
            <a:endParaRPr lang="en-US" sz="24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4191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3" y="1447800"/>
            <a:ext cx="10913873" cy="3459922"/>
          </a:xfrm>
          <a:prstGeom prst="rect">
            <a:avLst/>
          </a:prstGeom>
        </p:spPr>
        <p:txBody>
          <a:bodyPr vert="horz" wrap="square" lIns="0" tIns="12700" rIns="0" bIns="0" rtlCol="0">
            <a:spAutoFit/>
          </a:bodyPr>
          <a:lstStyle/>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505908"/>
          </a:xfrm>
          <a:prstGeom prst="rect">
            <a:avLst/>
          </a:prstGeom>
        </p:spPr>
        <p:txBody>
          <a:bodyPr vert="horz" wrap="square" lIns="0" tIns="13335" rIns="0" bIns="0" rtlCol="0">
            <a:spAutoFit/>
          </a:bodyPr>
          <a:lstStyle/>
          <a:p>
            <a:pPr marL="12700">
              <a:lnSpc>
                <a:spcPct val="100000"/>
              </a:lnSpc>
              <a:spcBef>
                <a:spcPts val="105"/>
              </a:spcBef>
            </a:pPr>
            <a:r>
              <a:rPr lang="en-US" sz="3200" dirty="0">
                <a:solidFill>
                  <a:schemeClr val="accent3">
                    <a:lumMod val="50000"/>
                  </a:schemeClr>
                </a:solidFill>
              </a:rPr>
              <a:t>Where things currently stand: a bit muddled</a:t>
            </a:r>
            <a:endParaRPr sz="32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7E4C7C8-C4E1-589B-C991-34F25B98EC90}"/>
              </a:ext>
            </a:extLst>
          </p:cNvPr>
          <p:cNvSpPr txBox="1"/>
          <p:nvPr/>
        </p:nvSpPr>
        <p:spPr>
          <a:xfrm>
            <a:off x="1538449" y="1604151"/>
            <a:ext cx="8458200" cy="4524637"/>
          </a:xfrm>
          <a:prstGeom prst="rect">
            <a:avLst/>
          </a:prstGeom>
          <a:noFill/>
        </p:spPr>
        <p:txBody>
          <a:bodyPr wrap="square">
            <a:spAutoFit/>
          </a:bodyPr>
          <a:lstStyle/>
          <a:p>
            <a:pPr>
              <a:lnSpc>
                <a:spcPct val="107000"/>
              </a:lnSpc>
            </a:pPr>
            <a:r>
              <a:rPr lang="en-US" b="1" kern="100" dirty="0">
                <a:effectLst/>
                <a:latin typeface="Calibri" panose="020F0502020204030204" pitchFamily="34" charset="0"/>
                <a:ea typeface="Times New Roman" panose="02020603050405020304" pitchFamily="18" charset="0"/>
                <a:cs typeface="Calibri" panose="020F0502020204030204" pitchFamily="34" charset="0"/>
              </a:rPr>
              <a:t>A hearing examiner on November 6, 2023 granted Dominion’s motion to implement a modified version of its Original Parameters (“Modified Parameters”). </a:t>
            </a:r>
          </a:p>
          <a:p>
            <a:pPr marL="285750" lvl="1" indent="-285750">
              <a:lnSpc>
                <a:spcPct val="107000"/>
              </a:lnSpc>
              <a:buFont typeface="Arial" panose="020B0604020202020204" pitchFamily="34" charset="0"/>
              <a:buChar char="•"/>
            </a:pPr>
            <a:r>
              <a:rPr lang="en-US" kern="100" dirty="0">
                <a:effectLst/>
                <a:latin typeface="Calibri" panose="020F0502020204030204" pitchFamily="34" charset="0"/>
                <a:ea typeface="Times New Roman" panose="02020603050405020304" pitchFamily="18" charset="0"/>
                <a:cs typeface="Calibri" panose="020F0502020204030204" pitchFamily="34" charset="0"/>
              </a:rPr>
              <a:t>Motion was filed in the generic rulemaking proceeding for </a:t>
            </a:r>
            <a:r>
              <a:rPr lang="en-US" b="1" kern="100" dirty="0">
                <a:effectLst/>
                <a:latin typeface="Calibri" panose="020F0502020204030204" pitchFamily="34" charset="0"/>
                <a:ea typeface="Times New Roman" panose="02020603050405020304" pitchFamily="18" charset="0"/>
                <a:cs typeface="Calibri" panose="020F0502020204030204" pitchFamily="34" charset="0"/>
              </a:rPr>
              <a:t>FOM</a:t>
            </a:r>
            <a:r>
              <a:rPr lang="en-US" kern="100" dirty="0">
                <a:effectLst/>
                <a:latin typeface="Calibri" panose="020F0502020204030204" pitchFamily="34" charset="0"/>
                <a:ea typeface="Times New Roman" panose="02020603050405020304" pitchFamily="18" charset="0"/>
                <a:cs typeface="Calibri" panose="020F0502020204030204" pitchFamily="34" charset="0"/>
              </a:rPr>
              <a:t> projects governed by </a:t>
            </a:r>
            <a:r>
              <a:rPr lang="en-US" b="1" kern="100" dirty="0">
                <a:effectLst/>
                <a:latin typeface="Calibri" panose="020F0502020204030204" pitchFamily="34" charset="0"/>
                <a:ea typeface="Times New Roman" panose="02020603050405020304" pitchFamily="18" charset="0"/>
                <a:cs typeface="Calibri" panose="020F0502020204030204" pitchFamily="34" charset="0"/>
              </a:rPr>
              <a:t>Chapter 314 </a:t>
            </a:r>
            <a:r>
              <a:rPr lang="en-US" kern="100" dirty="0">
                <a:effectLst/>
                <a:latin typeface="Calibri" panose="020F0502020204030204" pitchFamily="34" charset="0"/>
                <a:ea typeface="Times New Roman" panose="02020603050405020304" pitchFamily="18" charset="0"/>
                <a:cs typeface="Calibri" panose="020F0502020204030204" pitchFamily="34" charset="0"/>
              </a:rPr>
              <a:t>in PUR-2023-00069.  </a:t>
            </a:r>
          </a:p>
          <a:p>
            <a:pPr marL="285750" lvl="1" indent="-285750">
              <a:lnSpc>
                <a:spcPct val="107000"/>
              </a:lnSpc>
              <a:buFont typeface="Arial" panose="020B0604020202020204" pitchFamily="34" charset="0"/>
              <a:buChar char="•"/>
            </a:pPr>
            <a:r>
              <a:rPr lang="en-US" kern="100" dirty="0">
                <a:latin typeface="Calibri" panose="020F0502020204030204" pitchFamily="34" charset="0"/>
                <a:ea typeface="Times New Roman" panose="02020603050405020304" pitchFamily="18" charset="0"/>
                <a:cs typeface="Calibri" panose="020F0502020204030204" pitchFamily="34" charset="0"/>
              </a:rPr>
              <a:t>Ruling </a:t>
            </a:r>
            <a:r>
              <a:rPr lang="en-US" kern="100" dirty="0">
                <a:effectLst/>
                <a:latin typeface="Calibri" panose="020F0502020204030204" pitchFamily="34" charset="0"/>
                <a:ea typeface="Times New Roman" panose="02020603050405020304" pitchFamily="18" charset="0"/>
                <a:cs typeface="Calibri" panose="020F0502020204030204" pitchFamily="34" charset="0"/>
              </a:rPr>
              <a:t>permitted Dominion to impose a modified version of its Original Parameters for </a:t>
            </a:r>
            <a:r>
              <a:rPr lang="en-US" b="1" kern="100" dirty="0">
                <a:latin typeface="Calibri" panose="020F0502020204030204" pitchFamily="34" charset="0"/>
                <a:ea typeface="Times New Roman" panose="02020603050405020304" pitchFamily="18" charset="0"/>
                <a:cs typeface="Calibri" panose="020F0502020204030204" pitchFamily="34" charset="0"/>
              </a:rPr>
              <a:t>NEM</a:t>
            </a:r>
            <a:r>
              <a:rPr lang="en-US" kern="100" dirty="0">
                <a:latin typeface="Calibri" panose="020F0502020204030204" pitchFamily="34" charset="0"/>
                <a:ea typeface="Times New Roman" panose="02020603050405020304" pitchFamily="18" charset="0"/>
                <a:cs typeface="Calibri" panose="020F0502020204030204" pitchFamily="34" charset="0"/>
              </a:rPr>
              <a:t> projects </a:t>
            </a:r>
            <a:r>
              <a:rPr lang="en-US" kern="100" dirty="0">
                <a:effectLst/>
                <a:latin typeface="Calibri" panose="020F0502020204030204" pitchFamily="34" charset="0"/>
                <a:ea typeface="Times New Roman" panose="02020603050405020304" pitchFamily="18" charset="0"/>
                <a:cs typeface="Calibri" panose="020F0502020204030204" pitchFamily="34" charset="0"/>
              </a:rPr>
              <a:t>governed by </a:t>
            </a:r>
            <a:r>
              <a:rPr lang="en-US" b="1" kern="100" dirty="0">
                <a:effectLst/>
                <a:latin typeface="Calibri" panose="020F0502020204030204" pitchFamily="34" charset="0"/>
                <a:ea typeface="Times New Roman" panose="02020603050405020304" pitchFamily="18" charset="0"/>
                <a:cs typeface="Calibri" panose="020F0502020204030204" pitchFamily="34" charset="0"/>
              </a:rPr>
              <a:t>Chapter 315</a:t>
            </a:r>
            <a:r>
              <a:rPr lang="en-US" kern="100" dirty="0">
                <a:effectLst/>
                <a:latin typeface="Calibri" panose="020F0502020204030204" pitchFamily="34" charset="0"/>
                <a:ea typeface="Times New Roman" panose="02020603050405020304" pitchFamily="18" charset="0"/>
                <a:cs typeface="Calibri" panose="020F0502020204030204" pitchFamily="34" charset="0"/>
              </a:rPr>
              <a:t>, even though this ruling was entered without full stakeholder input, without an evidentiary proceeding, and without review by the full Commission</a:t>
            </a:r>
          </a:p>
          <a:p>
            <a:pPr marL="285750" lvl="1" indent="-285750">
              <a:lnSpc>
                <a:spcPct val="107000"/>
              </a:lnSpc>
              <a:buFont typeface="Arial" panose="020B0604020202020204" pitchFamily="34" charset="0"/>
              <a:buChar char="•"/>
            </a:pPr>
            <a:endParaRPr lang="en-US" kern="100"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pPr lvl="1">
              <a:lnSpc>
                <a:spcPct val="107000"/>
              </a:lnSpc>
            </a:pPr>
            <a:r>
              <a:rPr lang="en-US" sz="1800" b="1" kern="100" dirty="0">
                <a:effectLst/>
                <a:latin typeface="Calibri" panose="020F0502020204030204" pitchFamily="34" charset="0"/>
                <a:ea typeface="Calibri" panose="020F0502020204030204" pitchFamily="34" charset="0"/>
                <a:cs typeface="Calibri" panose="020F0502020204030204" pitchFamily="34" charset="0"/>
              </a:rPr>
              <a:t>On June 17, 2024, the SCC Staff held a half day workshop </a:t>
            </a:r>
            <a:r>
              <a:rPr lang="en-US" sz="1800" kern="100" dirty="0">
                <a:effectLst/>
                <a:latin typeface="Calibri" panose="020F0502020204030204" pitchFamily="34" charset="0"/>
                <a:ea typeface="Calibri" panose="020F0502020204030204" pitchFamily="34" charset="0"/>
                <a:cs typeface="Calibri" panose="020F0502020204030204" pitchFamily="34" charset="0"/>
              </a:rPr>
              <a:t>in the Chapter 314 rulemaking, </a:t>
            </a:r>
            <a:r>
              <a:rPr lang="en-US" kern="100" dirty="0">
                <a:effectLst/>
                <a:latin typeface="Calibri" panose="020F0502020204030204" pitchFamily="34" charset="0"/>
                <a:ea typeface="Times New Roman" panose="02020603050405020304" pitchFamily="18" charset="0"/>
                <a:cs typeface="Calibri" panose="020F0502020204030204" pitchFamily="34" charset="0"/>
              </a:rPr>
              <a:t>PUR-2023-00069, </a:t>
            </a:r>
            <a:r>
              <a:rPr lang="en-US" sz="1800" kern="100" dirty="0">
                <a:effectLst/>
                <a:latin typeface="Calibri" panose="020F0502020204030204" pitchFamily="34" charset="0"/>
                <a:ea typeface="Calibri" panose="020F0502020204030204" pitchFamily="34" charset="0"/>
                <a:cs typeface="Calibri" panose="020F0502020204030204" pitchFamily="34" charset="0"/>
              </a:rPr>
              <a:t>to address issues raised by Dominion requiring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DTT </a:t>
            </a:r>
            <a:r>
              <a:rPr lang="en-US" sz="1800" kern="100" dirty="0">
                <a:effectLst/>
                <a:latin typeface="Calibri" panose="020F0502020204030204" pitchFamily="34" charset="0"/>
                <a:ea typeface="Calibri" panose="020F0502020204030204" pitchFamily="34" charset="0"/>
                <a:cs typeface="Calibri" panose="020F0502020204030204" pitchFamily="34" charset="0"/>
              </a:rPr>
              <a:t>for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NEM </a:t>
            </a:r>
            <a:r>
              <a:rPr lang="en-US" sz="1800" kern="100" dirty="0">
                <a:effectLst/>
                <a:latin typeface="Calibri" panose="020F0502020204030204" pitchFamily="34" charset="0"/>
                <a:ea typeface="Calibri" panose="020F0502020204030204" pitchFamily="34" charset="0"/>
                <a:cs typeface="Calibri" panose="020F0502020204030204" pitchFamily="34" charset="0"/>
              </a:rPr>
              <a:t>projects, with developers presenting three of four sample projects and Dominion responding to those presentations, including the term “dual carrier cellular”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DCC</a:t>
            </a:r>
            <a:r>
              <a:rPr lang="en-US" sz="1800" kern="100" dirty="0">
                <a:effectLst/>
                <a:latin typeface="Calibri" panose="020F0502020204030204" pitchFamily="34" charset="0"/>
                <a:ea typeface="Calibri" panose="020F0502020204030204" pitchFamily="34" charset="0"/>
                <a:cs typeface="Calibri" panose="020F0502020204030204" pitchFamily="34" charset="0"/>
              </a:rPr>
              <a:t>) when cellular rather than fiber optic communications were being used for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DTT</a:t>
            </a: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1" indent="-285750">
              <a:lnSpc>
                <a:spcPct val="107000"/>
              </a:lnSpc>
              <a:buFont typeface="Arial" panose="020B0604020202020204" pitchFamily="34" charset="0"/>
              <a:buChar char="•"/>
            </a:pPr>
            <a:endParaRPr lang="en-US"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7489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F66C-F03C-96ED-1654-43D11520CD8C}"/>
              </a:ext>
            </a:extLst>
          </p:cNvPr>
          <p:cNvSpPr>
            <a:spLocks noGrp="1"/>
          </p:cNvSpPr>
          <p:nvPr>
            <p:ph type="title"/>
          </p:nvPr>
        </p:nvSpPr>
        <p:spPr>
          <a:xfrm>
            <a:off x="2209800" y="1447800"/>
            <a:ext cx="10478820" cy="677108"/>
          </a:xfrm>
        </p:spPr>
        <p:txBody>
          <a:bodyPr/>
          <a:lstStyle/>
          <a:p>
            <a:r>
              <a:rPr lang="en-US" sz="4400" dirty="0">
                <a:solidFill>
                  <a:schemeClr val="accent3">
                    <a:lumMod val="50000"/>
                  </a:schemeClr>
                </a:solidFill>
              </a:rPr>
              <a:t>QUESTIONS</a:t>
            </a:r>
          </a:p>
        </p:txBody>
      </p:sp>
      <p:sp>
        <p:nvSpPr>
          <p:cNvPr id="4" name="Rectangle 3">
            <a:extLst>
              <a:ext uri="{FF2B5EF4-FFF2-40B4-BE49-F238E27FC236}">
                <a16:creationId xmlns:a16="http://schemas.microsoft.com/office/drawing/2014/main" id="{9796DC62-7668-E0D1-97AB-472629D35781}"/>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3E18BBC3-1ADE-0032-79F1-C20460BA7D33}"/>
              </a:ext>
            </a:extLst>
          </p:cNvPr>
          <p:cNvSpPr txBox="1">
            <a:spLocks noGrp="1"/>
          </p:cNvSpPr>
          <p:nvPr>
            <p:ph type="body" idx="1"/>
          </p:nvPr>
        </p:nvSpPr>
        <p:spPr>
          <a:xfrm>
            <a:off x="6705600" y="3124200"/>
            <a:ext cx="4056063" cy="185578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Cliona Mary Robb, Esq.</a:t>
            </a:r>
          </a:p>
          <a:p>
            <a:pPr marL="0" indent="0" algn="r">
              <a:lnSpc>
                <a:spcPct val="120000"/>
              </a:lnSpc>
              <a:spcBef>
                <a:spcPts val="400"/>
              </a:spcBef>
              <a:buFont typeface="Arial" panose="020B0604020202020204" pitchFamily="34" charset="0"/>
              <a:buNone/>
            </a:pPr>
            <a:r>
              <a:rPr lang="en-US" sz="2000" dirty="0" err="1">
                <a:solidFill>
                  <a:schemeClr val="accent3">
                    <a:lumMod val="50000"/>
                  </a:schemeClr>
                </a:solidFill>
                <a:latin typeface="Constantia" panose="02030602050306030303" pitchFamily="18" charset="0"/>
              </a:rPr>
              <a:t>ThompsonMcMullan</a:t>
            </a:r>
            <a:r>
              <a:rPr lang="en-US" sz="2000" dirty="0">
                <a:solidFill>
                  <a:schemeClr val="accent3">
                    <a:lumMod val="50000"/>
                  </a:schemeClr>
                </a:solidFill>
                <a:latin typeface="Constantia" panose="02030602050306030303" pitchFamily="18" charset="0"/>
              </a:rPr>
              <a:t>, P.C.</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100 Shockoe Slip. 3</a:t>
            </a:r>
            <a:r>
              <a:rPr lang="en-US" sz="2000" baseline="30000" dirty="0">
                <a:solidFill>
                  <a:schemeClr val="accent3">
                    <a:lumMod val="50000"/>
                  </a:schemeClr>
                </a:solidFill>
                <a:latin typeface="Constantia" panose="02030602050306030303" pitchFamily="18" charset="0"/>
              </a:rPr>
              <a:t>rd</a:t>
            </a:r>
            <a:r>
              <a:rPr lang="en-US" sz="2000" dirty="0">
                <a:solidFill>
                  <a:schemeClr val="accent3">
                    <a:lumMod val="50000"/>
                  </a:schemeClr>
                </a:solidFill>
                <a:latin typeface="Constantia" panose="02030602050306030303" pitchFamily="18" charset="0"/>
              </a:rPr>
              <a:t> Floor</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Richmond, VA 23219</a:t>
            </a:r>
          </a:p>
          <a:p>
            <a:pPr marL="0" indent="0" algn="r">
              <a:lnSpc>
                <a:spcPct val="120000"/>
              </a:lnSpc>
              <a:spcBef>
                <a:spcPts val="400"/>
              </a:spcBef>
              <a:buFont typeface="Arial" panose="020B0604020202020204" pitchFamily="34" charset="0"/>
              <a:buNone/>
            </a:pPr>
            <a:r>
              <a:rPr lang="en-US" sz="2000" dirty="0">
                <a:solidFill>
                  <a:schemeClr val="accent3">
                    <a:lumMod val="50000"/>
                  </a:schemeClr>
                </a:solidFill>
                <a:latin typeface="Constantia" panose="02030602050306030303" pitchFamily="18" charset="0"/>
              </a:rPr>
              <a:t>P 804.799.4128</a:t>
            </a:r>
          </a:p>
        </p:txBody>
      </p:sp>
    </p:spTree>
    <p:extLst>
      <p:ext uri="{BB962C8B-B14F-4D97-AF65-F5344CB8AC3E}">
        <p14:creationId xmlns:p14="http://schemas.microsoft.com/office/powerpoint/2010/main" val="209435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2" y="1344296"/>
            <a:ext cx="10913873" cy="7153240"/>
          </a:xfrm>
          <a:prstGeom prst="rect">
            <a:avLst/>
          </a:prstGeom>
        </p:spPr>
        <p:txBody>
          <a:bodyPr vert="horz" wrap="square" lIns="0" tIns="12700" rIns="0" bIns="0" rtlCol="0">
            <a:spAutoFit/>
          </a:bodyPr>
          <a:lstStyle/>
          <a:p>
            <a:r>
              <a:rPr lang="en-US" sz="4000" spc="-10" dirty="0">
                <a:latin typeface="Arial" panose="020B0604020202020204" pitchFamily="34" charset="0"/>
                <a:ea typeface="Aptos" panose="020B0004020202020204" pitchFamily="34" charset="0"/>
                <a:cs typeface="Arial" panose="020B0604020202020204" pitchFamily="34" charset="0"/>
              </a:rPr>
              <a:t>The state’s largest utility, Dominion Energy Virginia, has unilaterally decided that it will treat </a:t>
            </a:r>
            <a:r>
              <a:rPr lang="en-US" sz="4000" b="1" spc="-10" dirty="0">
                <a:latin typeface="Arial" panose="020B0604020202020204" pitchFamily="34" charset="0"/>
                <a:ea typeface="Aptos" panose="020B0004020202020204" pitchFamily="34" charset="0"/>
                <a:cs typeface="Arial" panose="020B0604020202020204" pitchFamily="34" charset="0"/>
              </a:rPr>
              <a:t>interconnection</a:t>
            </a:r>
            <a:r>
              <a:rPr lang="en-US" sz="4000" spc="-10" dirty="0">
                <a:latin typeface="Arial" panose="020B0604020202020204" pitchFamily="34" charset="0"/>
                <a:ea typeface="Aptos" panose="020B0004020202020204" pitchFamily="34" charset="0"/>
                <a:cs typeface="Arial" panose="020B0604020202020204" pitchFamily="34" charset="0"/>
              </a:rPr>
              <a:t> of behind-the-meter (</a:t>
            </a:r>
            <a:r>
              <a:rPr lang="en-US" sz="4000" b="1" spc="-10" dirty="0">
                <a:latin typeface="Arial" panose="020B0604020202020204" pitchFamily="34" charset="0"/>
                <a:ea typeface="Aptos" panose="020B0004020202020204" pitchFamily="34" charset="0"/>
                <a:cs typeface="Arial" panose="020B0604020202020204" pitchFamily="34" charset="0"/>
              </a:rPr>
              <a:t>BTM</a:t>
            </a:r>
            <a:r>
              <a:rPr lang="en-US" sz="4000" spc="-10" dirty="0">
                <a:latin typeface="Arial" panose="020B0604020202020204" pitchFamily="34" charset="0"/>
                <a:ea typeface="Aptos" panose="020B0004020202020204" pitchFamily="34" charset="0"/>
                <a:cs typeface="Arial" panose="020B0604020202020204" pitchFamily="34" charset="0"/>
              </a:rPr>
              <a:t>) solar facilities that serve net energy metered (</a:t>
            </a:r>
            <a:r>
              <a:rPr lang="en-US" sz="4000" b="1" spc="-10" dirty="0">
                <a:latin typeface="Arial" panose="020B0604020202020204" pitchFamily="34" charset="0"/>
                <a:ea typeface="Aptos" panose="020B0004020202020204" pitchFamily="34" charset="0"/>
                <a:cs typeface="Arial" panose="020B0604020202020204" pitchFamily="34" charset="0"/>
              </a:rPr>
              <a:t>NEM</a:t>
            </a:r>
            <a:r>
              <a:rPr lang="en-US" sz="4000" spc="-10" dirty="0">
                <a:latin typeface="Arial" panose="020B0604020202020204" pitchFamily="34" charset="0"/>
                <a:ea typeface="Aptos" panose="020B0004020202020204" pitchFamily="34" charset="0"/>
                <a:cs typeface="Arial" panose="020B0604020202020204" pitchFamily="34" charset="0"/>
              </a:rPr>
              <a:t>) customers the same way it treats front of the meter (</a:t>
            </a:r>
            <a:r>
              <a:rPr lang="en-US" sz="4000" b="1" spc="-10" dirty="0">
                <a:latin typeface="Arial" panose="020B0604020202020204" pitchFamily="34" charset="0"/>
                <a:ea typeface="Aptos" panose="020B0004020202020204" pitchFamily="34" charset="0"/>
                <a:cs typeface="Arial" panose="020B0604020202020204" pitchFamily="34" charset="0"/>
              </a:rPr>
              <a:t>FOM</a:t>
            </a:r>
            <a:r>
              <a:rPr lang="en-US" sz="4000" spc="-10" dirty="0">
                <a:latin typeface="Arial" panose="020B0604020202020204" pitchFamily="34" charset="0"/>
                <a:ea typeface="Aptos" panose="020B0004020202020204" pitchFamily="34" charset="0"/>
                <a:cs typeface="Arial" panose="020B0604020202020204" pitchFamily="34" charset="0"/>
              </a:rPr>
              <a:t>) utility-scale solar facilities</a:t>
            </a:r>
            <a:endParaRPr lang="en-US" sz="4000" dirty="0">
              <a:effectLst/>
              <a:latin typeface="Arial" panose="020B0604020202020204" pitchFamily="34" charset="0"/>
              <a:cs typeface="Arial" panose="020B0604020202020204" pitchFamily="34" charset="0"/>
            </a:endParaRPr>
          </a:p>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latin typeface="Arial"/>
                <a:cs typeface="Arial"/>
              </a:rPr>
              <a:t>What’s the problem? </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771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2" y="1344296"/>
            <a:ext cx="10913873" cy="7891904"/>
          </a:xfrm>
          <a:prstGeom prst="rect">
            <a:avLst/>
          </a:prstGeom>
        </p:spPr>
        <p:txBody>
          <a:bodyPr vert="horz" wrap="square" lIns="0" tIns="12700" rIns="0" bIns="0" rtlCol="0">
            <a:spAutoFit/>
          </a:bodyPr>
          <a:lstStyle/>
          <a:p>
            <a:r>
              <a:rPr lang="en-US" sz="3600" spc="-10" dirty="0">
                <a:latin typeface="Arial" panose="020B0604020202020204" pitchFamily="34" charset="0"/>
                <a:ea typeface="Aptos" panose="020B0004020202020204" pitchFamily="34" charset="0"/>
                <a:cs typeface="Arial" panose="020B0604020202020204" pitchFamily="34" charset="0"/>
              </a:rPr>
              <a:t>Interconnection for </a:t>
            </a:r>
            <a:r>
              <a:rPr lang="en-US" sz="3600" b="1" spc="-10" dirty="0">
                <a:latin typeface="Arial" panose="020B0604020202020204" pitchFamily="34" charset="0"/>
                <a:ea typeface="Aptos" panose="020B0004020202020204" pitchFamily="34" charset="0"/>
                <a:cs typeface="Arial" panose="020B0604020202020204" pitchFamily="34" charset="0"/>
              </a:rPr>
              <a:t>NEM</a:t>
            </a:r>
            <a:r>
              <a:rPr lang="en-US" sz="3600" spc="-10" dirty="0">
                <a:latin typeface="Arial" panose="020B0604020202020204" pitchFamily="34" charset="0"/>
                <a:ea typeface="Aptos" panose="020B0004020202020204" pitchFamily="34" charset="0"/>
                <a:cs typeface="Arial" panose="020B0604020202020204" pitchFamily="34" charset="0"/>
              </a:rPr>
              <a:t> solar facilities are governed by </a:t>
            </a:r>
            <a:r>
              <a:rPr lang="en-US" sz="3600" b="1" spc="-10" dirty="0">
                <a:latin typeface="Arial" panose="020B0604020202020204" pitchFamily="34" charset="0"/>
                <a:ea typeface="Aptos" panose="020B0004020202020204" pitchFamily="34" charset="0"/>
                <a:cs typeface="Arial" panose="020B0604020202020204" pitchFamily="34" charset="0"/>
              </a:rPr>
              <a:t>Chapter 315 </a:t>
            </a:r>
            <a:r>
              <a:rPr lang="en-US" sz="3600" spc="-10" dirty="0">
                <a:latin typeface="Arial" panose="020B0604020202020204" pitchFamily="34" charset="0"/>
                <a:ea typeface="Aptos" panose="020B0004020202020204" pitchFamily="34" charset="0"/>
                <a:cs typeface="Arial" panose="020B0604020202020204" pitchFamily="34" charset="0"/>
              </a:rPr>
              <a:t>of Title 20 of the Virginia Administrative Code while interconnection of FOM utility-scale solar facilities are governed by </a:t>
            </a:r>
            <a:r>
              <a:rPr lang="en-US" sz="3600" b="1" spc="-10" dirty="0">
                <a:latin typeface="Arial" panose="020B0604020202020204" pitchFamily="34" charset="0"/>
                <a:ea typeface="Aptos" panose="020B0004020202020204" pitchFamily="34" charset="0"/>
                <a:cs typeface="Arial" panose="020B0604020202020204" pitchFamily="34" charset="0"/>
              </a:rPr>
              <a:t>Chapter 314 </a:t>
            </a:r>
            <a:r>
              <a:rPr lang="en-US" sz="3600" spc="-10" dirty="0">
                <a:latin typeface="Arial" panose="020B0604020202020204" pitchFamily="34" charset="0"/>
                <a:ea typeface="Aptos" panose="020B0004020202020204" pitchFamily="34" charset="0"/>
                <a:cs typeface="Arial" panose="020B0604020202020204" pitchFamily="34" charset="0"/>
              </a:rPr>
              <a:t>of Title 20 of the Virginia Administrative Code.  A utility should not take matters into its own hands and elect to ignore the distinction between </a:t>
            </a:r>
            <a:r>
              <a:rPr lang="en-US" sz="3600" b="1" spc="-10" dirty="0">
                <a:latin typeface="Arial" panose="020B0604020202020204" pitchFamily="34" charset="0"/>
                <a:ea typeface="Aptos" panose="020B0004020202020204" pitchFamily="34" charset="0"/>
                <a:cs typeface="Arial" panose="020B0604020202020204" pitchFamily="34" charset="0"/>
              </a:rPr>
              <a:t>NEM</a:t>
            </a:r>
            <a:r>
              <a:rPr lang="en-US" sz="3600" spc="-10" dirty="0">
                <a:latin typeface="Arial" panose="020B0604020202020204" pitchFamily="34" charset="0"/>
                <a:ea typeface="Aptos" panose="020B0004020202020204" pitchFamily="34" charset="0"/>
                <a:cs typeface="Arial" panose="020B0604020202020204" pitchFamily="34" charset="0"/>
              </a:rPr>
              <a:t> and </a:t>
            </a:r>
            <a:r>
              <a:rPr lang="en-US" sz="3600" b="1" spc="-10" dirty="0">
                <a:latin typeface="Arial" panose="020B0604020202020204" pitchFamily="34" charset="0"/>
                <a:ea typeface="Aptos" panose="020B0004020202020204" pitchFamily="34" charset="0"/>
                <a:cs typeface="Arial" panose="020B0604020202020204" pitchFamily="34" charset="0"/>
              </a:rPr>
              <a:t>FOM</a:t>
            </a:r>
            <a:r>
              <a:rPr lang="en-US" sz="3600" spc="-10" dirty="0">
                <a:latin typeface="Arial" panose="020B0604020202020204" pitchFamily="34" charset="0"/>
                <a:ea typeface="Aptos" panose="020B0004020202020204" pitchFamily="34" charset="0"/>
                <a:cs typeface="Arial" panose="020B0604020202020204" pitchFamily="34" charset="0"/>
              </a:rPr>
              <a:t> solar facilities.  </a:t>
            </a:r>
            <a:endParaRPr lang="en-US" sz="3600" dirty="0">
              <a:effectLst/>
              <a:latin typeface="Arial" panose="020B0604020202020204" pitchFamily="34" charset="0"/>
              <a:cs typeface="Arial" panose="020B0604020202020204" pitchFamily="34" charset="0"/>
            </a:endParaRPr>
          </a:p>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latin typeface="Arial"/>
                <a:cs typeface="Arial"/>
              </a:rPr>
              <a:t>Why is that a problem? </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759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2" y="1344296"/>
            <a:ext cx="10913873" cy="8630568"/>
          </a:xfrm>
          <a:prstGeom prst="rect">
            <a:avLst/>
          </a:prstGeom>
        </p:spPr>
        <p:txBody>
          <a:bodyPr vert="horz" wrap="square" lIns="0" tIns="12700" rIns="0" bIns="0" rtlCol="0">
            <a:spAutoFit/>
          </a:bodyPr>
          <a:lstStyle/>
          <a:p>
            <a:r>
              <a:rPr lang="en-US" sz="4800" spc="-10" dirty="0">
                <a:latin typeface="Arial" panose="020B0604020202020204" pitchFamily="34" charset="0"/>
                <a:ea typeface="Aptos" panose="020B0004020202020204" pitchFamily="34" charset="0"/>
                <a:cs typeface="Arial" panose="020B0604020202020204" pitchFamily="34" charset="0"/>
              </a:rPr>
              <a:t>In December 2022 Dominion issued </a:t>
            </a:r>
            <a:r>
              <a:rPr lang="en-US" sz="4800" b="1" spc="-10" dirty="0">
                <a:latin typeface="Arial" panose="020B0604020202020204" pitchFamily="34" charset="0"/>
                <a:ea typeface="Aptos" panose="020B0004020202020204" pitchFamily="34" charset="0"/>
                <a:cs typeface="Arial" panose="020B0604020202020204" pitchFamily="34" charset="0"/>
              </a:rPr>
              <a:t>NEM</a:t>
            </a:r>
            <a:r>
              <a:rPr lang="en-US" sz="4800" spc="-10" dirty="0">
                <a:latin typeface="Arial" panose="020B0604020202020204" pitchFamily="34" charset="0"/>
                <a:ea typeface="Aptos" panose="020B0004020202020204" pitchFamily="34" charset="0"/>
                <a:cs typeface="Arial" panose="020B0604020202020204" pitchFamily="34" charset="0"/>
              </a:rPr>
              <a:t> Interconnection Parameters that required Direct Transfer Trip (</a:t>
            </a:r>
            <a:r>
              <a:rPr lang="en-US" sz="4800" b="1" spc="-10" dirty="0">
                <a:latin typeface="Arial" panose="020B0604020202020204" pitchFamily="34" charset="0"/>
                <a:ea typeface="Aptos" panose="020B0004020202020204" pitchFamily="34" charset="0"/>
                <a:cs typeface="Arial" panose="020B0604020202020204" pitchFamily="34" charset="0"/>
              </a:rPr>
              <a:t>DTT</a:t>
            </a:r>
            <a:r>
              <a:rPr lang="en-US" sz="4800" spc="-10" dirty="0">
                <a:latin typeface="Arial" panose="020B0604020202020204" pitchFamily="34" charset="0"/>
                <a:ea typeface="Aptos" panose="020B0004020202020204" pitchFamily="34" charset="0"/>
                <a:cs typeface="Arial" panose="020B0604020202020204" pitchFamily="34" charset="0"/>
              </a:rPr>
              <a:t>) using fiber optic cable for NEM projects above 250 kW.  For the first time, </a:t>
            </a:r>
            <a:r>
              <a:rPr lang="en-US" sz="4800" b="1" spc="-10" dirty="0">
                <a:latin typeface="Arial" panose="020B0604020202020204" pitchFamily="34" charset="0"/>
                <a:ea typeface="Aptos" panose="020B0004020202020204" pitchFamily="34" charset="0"/>
                <a:cs typeface="Arial" panose="020B0604020202020204" pitchFamily="34" charset="0"/>
              </a:rPr>
              <a:t>DTT</a:t>
            </a:r>
            <a:r>
              <a:rPr lang="en-US" sz="4800" spc="-10" dirty="0">
                <a:latin typeface="Arial" panose="020B0604020202020204" pitchFamily="34" charset="0"/>
                <a:ea typeface="Aptos" panose="020B0004020202020204" pitchFamily="34" charset="0"/>
                <a:cs typeface="Arial" panose="020B0604020202020204" pitchFamily="34" charset="0"/>
              </a:rPr>
              <a:t> applied to projects that were under 3 MW. </a:t>
            </a:r>
            <a:endParaRPr lang="en-US" sz="4800" dirty="0">
              <a:effectLst/>
              <a:latin typeface="Arial" panose="020B0604020202020204" pitchFamily="34" charset="0"/>
              <a:cs typeface="Arial" panose="020B0604020202020204" pitchFamily="34" charset="0"/>
            </a:endParaRPr>
          </a:p>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rPr>
              <a:t>How is the distinction being ignored?</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854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2" y="1344296"/>
            <a:ext cx="10913873" cy="7153240"/>
          </a:xfrm>
          <a:prstGeom prst="rect">
            <a:avLst/>
          </a:prstGeom>
        </p:spPr>
        <p:txBody>
          <a:bodyPr vert="horz" wrap="square" lIns="0" tIns="12700" rIns="0" bIns="0" rtlCol="0">
            <a:spAutoFit/>
          </a:bodyPr>
          <a:lstStyle/>
          <a:p>
            <a:r>
              <a:rPr lang="en-US" sz="4800" spc="-10" dirty="0">
                <a:latin typeface="Arial" panose="020B0604020202020204" pitchFamily="34" charset="0"/>
                <a:ea typeface="Aptos" panose="020B0004020202020204" pitchFamily="34" charset="0"/>
                <a:cs typeface="Arial" panose="020B0604020202020204" pitchFamily="34" charset="0"/>
              </a:rPr>
              <a:t>It’s making development of </a:t>
            </a:r>
            <a:r>
              <a:rPr lang="en-US" sz="4800" b="1" spc="-10" dirty="0">
                <a:latin typeface="Arial" panose="020B0604020202020204" pitchFamily="34" charset="0"/>
                <a:ea typeface="Aptos" panose="020B0004020202020204" pitchFamily="34" charset="0"/>
                <a:cs typeface="Arial" panose="020B0604020202020204" pitchFamily="34" charset="0"/>
              </a:rPr>
              <a:t>mid-sized</a:t>
            </a:r>
            <a:r>
              <a:rPr lang="en-US" sz="4800" spc="-10" dirty="0">
                <a:latin typeface="Arial" panose="020B0604020202020204" pitchFamily="34" charset="0"/>
                <a:ea typeface="Aptos" panose="020B0004020202020204" pitchFamily="34" charset="0"/>
                <a:cs typeface="Arial" panose="020B0604020202020204" pitchFamily="34" charset="0"/>
              </a:rPr>
              <a:t> </a:t>
            </a:r>
            <a:r>
              <a:rPr lang="en-US" sz="4800" b="1" spc="-10" dirty="0">
                <a:latin typeface="Arial" panose="020B0604020202020204" pitchFamily="34" charset="0"/>
                <a:ea typeface="Aptos" panose="020B0004020202020204" pitchFamily="34" charset="0"/>
                <a:cs typeface="Arial" panose="020B0604020202020204" pitchFamily="34" charset="0"/>
              </a:rPr>
              <a:t>NEM</a:t>
            </a:r>
            <a:r>
              <a:rPr lang="en-US" sz="4800" spc="-10" dirty="0">
                <a:latin typeface="Arial" panose="020B0604020202020204" pitchFamily="34" charset="0"/>
                <a:ea typeface="Aptos" panose="020B0004020202020204" pitchFamily="34" charset="0"/>
                <a:cs typeface="Arial" panose="020B0604020202020204" pitchFamily="34" charset="0"/>
              </a:rPr>
              <a:t> solar facilities (from 250kW up to 1 MW) economically infeasible due to the enormous cost burden and lengthy time delays. </a:t>
            </a:r>
            <a:endParaRPr lang="en-US" sz="4800" dirty="0">
              <a:effectLst/>
              <a:latin typeface="Arial" panose="020B0604020202020204" pitchFamily="34" charset="0"/>
              <a:cs typeface="Arial" panose="020B0604020202020204" pitchFamily="34" charset="0"/>
            </a:endParaRPr>
          </a:p>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rPr>
              <a:t>What are the practical implications?</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857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2" y="1344296"/>
            <a:ext cx="10913873" cy="8261236"/>
          </a:xfrm>
          <a:prstGeom prst="rect">
            <a:avLst/>
          </a:prstGeom>
        </p:spPr>
        <p:txBody>
          <a:bodyPr vert="horz" wrap="square" lIns="0" tIns="12700" rIns="0" bIns="0" rtlCol="0">
            <a:spAutoFit/>
          </a:bodyPr>
          <a:lstStyle/>
          <a:p>
            <a:r>
              <a:rPr lang="en-US" sz="2400" spc="-10" dirty="0">
                <a:latin typeface="Arial" panose="020B0604020202020204" pitchFamily="34" charset="0"/>
                <a:ea typeface="Aptos" panose="020B0004020202020204" pitchFamily="34" charset="0"/>
                <a:cs typeface="Arial" panose="020B0604020202020204" pitchFamily="34" charset="0"/>
              </a:rPr>
              <a:t>It has been, with mixed results:</a:t>
            </a:r>
          </a:p>
          <a:p>
            <a:r>
              <a:rPr lang="en-US" sz="2400" b="1" spc="-10" dirty="0">
                <a:latin typeface="Arial" panose="020B0604020202020204" pitchFamily="34" charset="0"/>
                <a:ea typeface="Aptos" panose="020B0004020202020204" pitchFamily="34" charset="0"/>
                <a:cs typeface="Arial" panose="020B0604020202020204" pitchFamily="34" charset="0"/>
              </a:rPr>
              <a:t>1</a:t>
            </a:r>
            <a:r>
              <a:rPr lang="en-US" sz="2400" b="1" spc="-10" baseline="30000" dirty="0">
                <a:latin typeface="Arial" panose="020B0604020202020204" pitchFamily="34" charset="0"/>
                <a:ea typeface="Aptos" panose="020B0004020202020204" pitchFamily="34" charset="0"/>
                <a:cs typeface="Arial" panose="020B0604020202020204" pitchFamily="34" charset="0"/>
              </a:rPr>
              <a:t>st</a:t>
            </a:r>
            <a:r>
              <a:rPr lang="en-US" sz="2400" b="1" spc="-10" dirty="0">
                <a:latin typeface="Arial" panose="020B0604020202020204" pitchFamily="34" charset="0"/>
                <a:ea typeface="Aptos" panose="020B0004020202020204" pitchFamily="34" charset="0"/>
                <a:cs typeface="Arial" panose="020B0604020202020204" pitchFamily="34" charset="0"/>
              </a:rPr>
              <a:t> round</a:t>
            </a:r>
            <a:r>
              <a:rPr lang="en-US" sz="2400" spc="-10" dirty="0">
                <a:latin typeface="Arial" panose="020B0604020202020204" pitchFamily="34" charset="0"/>
                <a:ea typeface="Aptos" panose="020B0004020202020204" pitchFamily="34" charset="0"/>
                <a:cs typeface="Arial" panose="020B0604020202020204" pitchFamily="34" charset="0"/>
              </a:rPr>
              <a:t>: Dominion wins (applies December 2022 </a:t>
            </a:r>
            <a:r>
              <a:rPr lang="en-US" sz="2400" b="1" spc="-10" dirty="0">
                <a:latin typeface="Arial" panose="020B0604020202020204" pitchFamily="34" charset="0"/>
                <a:ea typeface="Aptos" panose="020B0004020202020204" pitchFamily="34" charset="0"/>
                <a:cs typeface="Arial" panose="020B0604020202020204" pitchFamily="34" charset="0"/>
              </a:rPr>
              <a:t>NEM</a:t>
            </a:r>
            <a:r>
              <a:rPr lang="en-US" sz="2400" spc="-10" dirty="0">
                <a:latin typeface="Arial" panose="020B0604020202020204" pitchFamily="34" charset="0"/>
                <a:ea typeface="Aptos" panose="020B0004020202020204" pitchFamily="34" charset="0"/>
                <a:cs typeface="Arial" panose="020B0604020202020204" pitchFamily="34" charset="0"/>
              </a:rPr>
              <a:t> Interconnection Parameters)</a:t>
            </a:r>
          </a:p>
          <a:p>
            <a:r>
              <a:rPr lang="en-US" sz="2400" b="1" spc="-10" dirty="0">
                <a:latin typeface="Arial" panose="020B0604020202020204" pitchFamily="34" charset="0"/>
                <a:ea typeface="Aptos" panose="020B0004020202020204" pitchFamily="34" charset="0"/>
                <a:cs typeface="Arial" panose="020B0604020202020204" pitchFamily="34" charset="0"/>
              </a:rPr>
              <a:t>2</a:t>
            </a:r>
            <a:r>
              <a:rPr lang="en-US" sz="2400" b="1" spc="-10" baseline="30000" dirty="0">
                <a:latin typeface="Arial" panose="020B0604020202020204" pitchFamily="34" charset="0"/>
                <a:ea typeface="Aptos" panose="020B0004020202020204" pitchFamily="34" charset="0"/>
                <a:cs typeface="Arial" panose="020B0604020202020204" pitchFamily="34" charset="0"/>
              </a:rPr>
              <a:t>nd</a:t>
            </a:r>
            <a:r>
              <a:rPr lang="en-US" sz="2400" b="1" spc="-10" dirty="0">
                <a:latin typeface="Arial" panose="020B0604020202020204" pitchFamily="34" charset="0"/>
                <a:ea typeface="Aptos" panose="020B0004020202020204" pitchFamily="34" charset="0"/>
                <a:cs typeface="Arial" panose="020B0604020202020204" pitchFamily="34" charset="0"/>
              </a:rPr>
              <a:t> round</a:t>
            </a:r>
            <a:r>
              <a:rPr lang="en-US" sz="2400" spc="-10" dirty="0">
                <a:latin typeface="Arial" panose="020B0604020202020204" pitchFamily="34" charset="0"/>
                <a:ea typeface="Aptos" panose="020B0004020202020204" pitchFamily="34" charset="0"/>
                <a:cs typeface="Arial" panose="020B0604020202020204" pitchFamily="34" charset="0"/>
              </a:rPr>
              <a:t>:  </a:t>
            </a:r>
            <a:r>
              <a:rPr lang="en-US" sz="2400" b="1" spc="-10" dirty="0">
                <a:latin typeface="Arial" panose="020B0604020202020204" pitchFamily="34" charset="0"/>
                <a:ea typeface="Aptos" panose="020B0004020202020204" pitchFamily="34" charset="0"/>
                <a:cs typeface="Arial" panose="020B0604020202020204" pitchFamily="34" charset="0"/>
              </a:rPr>
              <a:t>NEM</a:t>
            </a:r>
            <a:r>
              <a:rPr lang="en-US" sz="2400" spc="-10" dirty="0">
                <a:latin typeface="Arial" panose="020B0604020202020204" pitchFamily="34" charset="0"/>
                <a:ea typeface="Aptos" panose="020B0004020202020204" pitchFamily="34" charset="0"/>
                <a:cs typeface="Arial" panose="020B0604020202020204" pitchFamily="34" charset="0"/>
              </a:rPr>
              <a:t> developers &amp; customers win: they get the State Corporation Commission (</a:t>
            </a:r>
            <a:r>
              <a:rPr lang="en-US" sz="2400" b="1" spc="-10" dirty="0">
                <a:latin typeface="Arial" panose="020B0604020202020204" pitchFamily="34" charset="0"/>
                <a:ea typeface="Aptos" panose="020B0004020202020204" pitchFamily="34" charset="0"/>
                <a:cs typeface="Arial" panose="020B0604020202020204" pitchFamily="34" charset="0"/>
              </a:rPr>
              <a:t>SCC</a:t>
            </a:r>
            <a:r>
              <a:rPr lang="en-US" sz="2400" spc="-10" dirty="0">
                <a:latin typeface="Arial" panose="020B0604020202020204" pitchFamily="34" charset="0"/>
                <a:ea typeface="Aptos" panose="020B0004020202020204" pitchFamily="34" charset="0"/>
                <a:cs typeface="Arial" panose="020B0604020202020204" pitchFamily="34" charset="0"/>
              </a:rPr>
              <a:t>) to issue an injunction against the December 2022 NEM Interconnection Parameters in August 2023</a:t>
            </a:r>
          </a:p>
          <a:p>
            <a:r>
              <a:rPr lang="en-US" sz="2400" b="1" spc="-10" dirty="0">
                <a:latin typeface="Arial" panose="020B0604020202020204" pitchFamily="34" charset="0"/>
                <a:ea typeface="Aptos" panose="020B0004020202020204" pitchFamily="34" charset="0"/>
                <a:cs typeface="Arial" panose="020B0604020202020204" pitchFamily="34" charset="0"/>
              </a:rPr>
              <a:t>3</a:t>
            </a:r>
            <a:r>
              <a:rPr lang="en-US" sz="2400" b="1" spc="-10" baseline="30000" dirty="0">
                <a:latin typeface="Arial" panose="020B0604020202020204" pitchFamily="34" charset="0"/>
                <a:ea typeface="Aptos" panose="020B0004020202020204" pitchFamily="34" charset="0"/>
                <a:cs typeface="Arial" panose="020B0604020202020204" pitchFamily="34" charset="0"/>
              </a:rPr>
              <a:t>rd</a:t>
            </a:r>
            <a:r>
              <a:rPr lang="en-US" sz="2400" b="1" spc="-10" dirty="0">
                <a:latin typeface="Arial" panose="020B0604020202020204" pitchFamily="34" charset="0"/>
                <a:ea typeface="Aptos" panose="020B0004020202020204" pitchFamily="34" charset="0"/>
                <a:cs typeface="Arial" panose="020B0604020202020204" pitchFamily="34" charset="0"/>
              </a:rPr>
              <a:t> round</a:t>
            </a:r>
            <a:r>
              <a:rPr lang="en-US" sz="2400" spc="-10" dirty="0">
                <a:latin typeface="Arial" panose="020B0604020202020204" pitchFamily="34" charset="0"/>
                <a:ea typeface="Aptos" panose="020B0004020202020204" pitchFamily="34" charset="0"/>
                <a:cs typeface="Arial" panose="020B0604020202020204" pitchFamily="34" charset="0"/>
              </a:rPr>
              <a:t>:  Dominion wins: in November 2023, Dominion convinces a Hearing Examiner, in a </a:t>
            </a:r>
            <a:r>
              <a:rPr lang="en-US" sz="2400" b="1" spc="-10" dirty="0">
                <a:latin typeface="Arial" panose="020B0604020202020204" pitchFamily="34" charset="0"/>
                <a:ea typeface="Aptos" panose="020B0004020202020204" pitchFamily="34" charset="0"/>
                <a:cs typeface="Arial" panose="020B0604020202020204" pitchFamily="34" charset="0"/>
              </a:rPr>
              <a:t>Chapter 314 </a:t>
            </a:r>
            <a:r>
              <a:rPr lang="en-US" sz="2400" spc="-10" dirty="0">
                <a:latin typeface="Arial" panose="020B0604020202020204" pitchFamily="34" charset="0"/>
                <a:ea typeface="Aptos" panose="020B0004020202020204" pitchFamily="34" charset="0"/>
                <a:cs typeface="Arial" panose="020B0604020202020204" pitchFamily="34" charset="0"/>
              </a:rPr>
              <a:t>Rulemaking proceeding, to impose Modified </a:t>
            </a:r>
            <a:r>
              <a:rPr lang="en-US" sz="2400" b="1" spc="-10" dirty="0">
                <a:latin typeface="Arial" panose="020B0604020202020204" pitchFamily="34" charset="0"/>
                <a:ea typeface="Aptos" panose="020B0004020202020204" pitchFamily="34" charset="0"/>
                <a:cs typeface="Arial" panose="020B0604020202020204" pitchFamily="34" charset="0"/>
              </a:rPr>
              <a:t>NEM</a:t>
            </a:r>
            <a:r>
              <a:rPr lang="en-US" sz="2400" spc="-10" dirty="0">
                <a:latin typeface="Arial" panose="020B0604020202020204" pitchFamily="34" charset="0"/>
                <a:ea typeface="Aptos" panose="020B0004020202020204" pitchFamily="34" charset="0"/>
                <a:cs typeface="Arial" panose="020B0604020202020204" pitchFamily="34" charset="0"/>
              </a:rPr>
              <a:t> Interconnection Parameters that require a $250,000 DG panel at the substation and cellular communications instead of fiber optic communications. </a:t>
            </a:r>
          </a:p>
          <a:p>
            <a:r>
              <a:rPr lang="en-US" sz="2400" b="1" spc="-10" dirty="0">
                <a:latin typeface="Arial" panose="020B0604020202020204" pitchFamily="34" charset="0"/>
                <a:cs typeface="Arial" panose="020B0604020202020204" pitchFamily="34" charset="0"/>
              </a:rPr>
              <a:t>4</a:t>
            </a:r>
            <a:r>
              <a:rPr lang="en-US" sz="2400" b="1" spc="-10" baseline="30000" dirty="0">
                <a:latin typeface="Arial" panose="020B0604020202020204" pitchFamily="34" charset="0"/>
                <a:cs typeface="Arial" panose="020B0604020202020204" pitchFamily="34" charset="0"/>
              </a:rPr>
              <a:t>th</a:t>
            </a:r>
            <a:r>
              <a:rPr lang="en-US" sz="2400" b="1" spc="-10" dirty="0">
                <a:latin typeface="Arial" panose="020B0604020202020204" pitchFamily="34" charset="0"/>
                <a:cs typeface="Arial" panose="020B0604020202020204" pitchFamily="34" charset="0"/>
              </a:rPr>
              <a:t> round</a:t>
            </a:r>
            <a:r>
              <a:rPr lang="en-US" sz="2400" spc="-10" dirty="0">
                <a:latin typeface="Arial" panose="020B0604020202020204" pitchFamily="34" charset="0"/>
                <a:cs typeface="Arial" panose="020B0604020202020204" pitchFamily="34" charset="0"/>
              </a:rPr>
              <a:t>:  The jury is still out.  The SCC Staff holds an </a:t>
            </a:r>
            <a:r>
              <a:rPr lang="en-US" sz="2400" b="1" spc="-10" dirty="0">
                <a:latin typeface="Arial" panose="020B0604020202020204" pitchFamily="34" charset="0"/>
                <a:cs typeface="Arial" panose="020B0604020202020204" pitchFamily="34" charset="0"/>
              </a:rPr>
              <a:t>NEM</a:t>
            </a:r>
            <a:r>
              <a:rPr lang="en-US" sz="2400" spc="-10" dirty="0">
                <a:latin typeface="Arial" panose="020B0604020202020204" pitchFamily="34" charset="0"/>
                <a:cs typeface="Arial" panose="020B0604020202020204" pitchFamily="34" charset="0"/>
              </a:rPr>
              <a:t> Engineering Requirements Working Group on June 17, 2024 in the </a:t>
            </a:r>
            <a:r>
              <a:rPr lang="en-US" sz="2400" b="1" spc="-10" dirty="0">
                <a:latin typeface="Arial" panose="020B0604020202020204" pitchFamily="34" charset="0"/>
                <a:cs typeface="Arial" panose="020B0604020202020204" pitchFamily="34" charset="0"/>
              </a:rPr>
              <a:t>Chapter 314 </a:t>
            </a:r>
            <a:r>
              <a:rPr lang="en-US" sz="2400" spc="-10" dirty="0">
                <a:latin typeface="Arial" panose="020B0604020202020204" pitchFamily="34" charset="0"/>
                <a:cs typeface="Arial" panose="020B0604020202020204" pitchFamily="34" charset="0"/>
              </a:rPr>
              <a:t>Rulemaking proceeding and will ultimately issue a Report and Recommendations</a:t>
            </a:r>
            <a:endParaRPr lang="en-US" sz="2400" dirty="0">
              <a:effectLst/>
              <a:latin typeface="Arial" panose="020B0604020202020204" pitchFamily="34" charset="0"/>
              <a:cs typeface="Arial" panose="020B0604020202020204" pitchFamily="34" charset="0"/>
            </a:endParaRPr>
          </a:p>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spc="70" dirty="0">
                <a:solidFill>
                  <a:schemeClr val="accent3">
                    <a:lumMod val="50000"/>
                  </a:schemeClr>
                </a:solidFill>
                <a:uFill>
                  <a:solidFill>
                    <a:srgbClr val="000000"/>
                  </a:solidFill>
                </a:uFill>
              </a:rPr>
              <a:t>Can’t this be challenged? </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5857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95FC4-4D7A-3B69-E174-0AE14921A5EE}"/>
              </a:ext>
            </a:extLst>
          </p:cNvPr>
          <p:cNvSpPr>
            <a:spLocks noGrp="1"/>
          </p:cNvSpPr>
          <p:nvPr>
            <p:ph type="title"/>
          </p:nvPr>
        </p:nvSpPr>
        <p:spPr>
          <a:xfrm>
            <a:off x="738022" y="304800"/>
            <a:ext cx="10478820" cy="323165"/>
          </a:xfrm>
        </p:spPr>
        <p:txBody>
          <a:bodyPr/>
          <a:lstStyle/>
          <a:p>
            <a:endParaRPr lang="en-US" dirty="0"/>
          </a:p>
        </p:txBody>
      </p:sp>
      <p:sp>
        <p:nvSpPr>
          <p:cNvPr id="3" name="Text Placeholder 2">
            <a:extLst>
              <a:ext uri="{FF2B5EF4-FFF2-40B4-BE49-F238E27FC236}">
                <a16:creationId xmlns:a16="http://schemas.microsoft.com/office/drawing/2014/main" id="{7600E3F8-605D-CBAB-D0B3-11F621CA8172}"/>
              </a:ext>
            </a:extLst>
          </p:cNvPr>
          <p:cNvSpPr>
            <a:spLocks noGrp="1"/>
          </p:cNvSpPr>
          <p:nvPr>
            <p:ph type="body" idx="1"/>
          </p:nvPr>
        </p:nvSpPr>
        <p:spPr>
          <a:xfrm>
            <a:off x="1629282" y="838200"/>
            <a:ext cx="8933434" cy="4062651"/>
          </a:xfrm>
        </p:spPr>
        <p:txBody>
          <a:bodyPr/>
          <a:lstStyle/>
          <a:p>
            <a:pPr algn="ctr"/>
            <a:r>
              <a:rPr lang="en-US" sz="6600" dirty="0">
                <a:solidFill>
                  <a:schemeClr val="accent3">
                    <a:lumMod val="50000"/>
                  </a:schemeClr>
                </a:solidFill>
                <a:latin typeface="Arial"/>
                <a:cs typeface="Arial"/>
              </a:rPr>
              <a:t>The SCC is currently addressing interconnection issues on three tracks</a:t>
            </a:r>
            <a:endParaRPr lang="en-US" sz="6600" dirty="0"/>
          </a:p>
        </p:txBody>
      </p:sp>
    </p:spTree>
    <p:extLst>
      <p:ext uri="{BB962C8B-B14F-4D97-AF65-F5344CB8AC3E}">
        <p14:creationId xmlns:p14="http://schemas.microsoft.com/office/powerpoint/2010/main" val="1465826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95FC4-4D7A-3B69-E174-0AE14921A5EE}"/>
              </a:ext>
            </a:extLst>
          </p:cNvPr>
          <p:cNvSpPr>
            <a:spLocks noGrp="1"/>
          </p:cNvSpPr>
          <p:nvPr>
            <p:ph type="title"/>
          </p:nvPr>
        </p:nvSpPr>
        <p:spPr>
          <a:xfrm>
            <a:off x="738022" y="304800"/>
            <a:ext cx="10478820" cy="369332"/>
          </a:xfrm>
        </p:spPr>
        <p:txBody>
          <a:bodyPr/>
          <a:lstStyle/>
          <a:p>
            <a:pPr algn="ctr"/>
            <a:r>
              <a:rPr lang="en-US" sz="2400" dirty="0">
                <a:solidFill>
                  <a:schemeClr val="accent3">
                    <a:lumMod val="50000"/>
                  </a:schemeClr>
                </a:solidFill>
                <a:latin typeface="Arial"/>
                <a:cs typeface="Arial"/>
              </a:rPr>
              <a:t>First track: Staff investigation of DER Interconnection</a:t>
            </a:r>
            <a:endParaRPr lang="en-US" dirty="0"/>
          </a:p>
        </p:txBody>
      </p:sp>
      <p:sp>
        <p:nvSpPr>
          <p:cNvPr id="3" name="Text Placeholder 2">
            <a:extLst>
              <a:ext uri="{FF2B5EF4-FFF2-40B4-BE49-F238E27FC236}">
                <a16:creationId xmlns:a16="http://schemas.microsoft.com/office/drawing/2014/main" id="{7600E3F8-605D-CBAB-D0B3-11F621CA8172}"/>
              </a:ext>
            </a:extLst>
          </p:cNvPr>
          <p:cNvSpPr>
            <a:spLocks noGrp="1"/>
          </p:cNvSpPr>
          <p:nvPr>
            <p:ph type="body" idx="1"/>
          </p:nvPr>
        </p:nvSpPr>
        <p:spPr>
          <a:xfrm>
            <a:off x="1629282" y="838200"/>
            <a:ext cx="8933434" cy="6230745"/>
          </a:xfrm>
        </p:spPr>
        <p:txBody>
          <a:bodyPr/>
          <a:lstStyle/>
          <a:p>
            <a:pPr marR="0" lvl="0">
              <a:lnSpc>
                <a:spcPct val="107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r"/>
              </a:tabLs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Staff Investigation of distributed energy resources interconnection issues in PUR-2022-00073	</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685800" marR="0">
              <a:lnSpc>
                <a:spcPct val="107000"/>
              </a:lnSpc>
              <a:spcBef>
                <a:spcPts val="0"/>
              </a:spcBef>
              <a:spcAft>
                <a:spcPts val="0"/>
              </a:spcAft>
            </a:pPr>
            <a:r>
              <a:rPr lang="en-US" sz="12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2"/>
              </a:rPr>
              <a:t>PUR-2022-00073</a:t>
            </a: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 - In the matter of considering utility distributed energy resource interconnection-related issues and questions</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3"/>
              </a:rPr>
              <a:t>PUR-2022-00073 - Order</a:t>
            </a: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 (Initiating Additional Consideration);</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4"/>
              </a:rPr>
              <a:t>PUR-2022-00073 - Staff Report on comments regarding utility distributed energy resource interconnection-related issues and questions</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PUR-2022-00073 - </a:t>
            </a:r>
            <a:r>
              <a:rPr lang="en-US" sz="12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5"/>
              </a:rPr>
              <a:t>Final Report for the Virginia State Corporation Commission’s DER Interconnection Working Group Process Vol. 1</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PUR-2022-00073 - </a:t>
            </a:r>
            <a:r>
              <a:rPr lang="en-US" sz="12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6"/>
              </a:rPr>
              <a:t>Final Report for the Virginia State Corporation Commission’s DER Interconnection Working Group Process Vol. 2</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The PUR-2022-00073 Final Report for the DER Interconnection Working Group Process (“Report”) was issued on  1/18/2024, and on 2/21/2024, the Commission issued an Order Inviting Comments on the Report by 3/22/2024.  </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“Consensus Solutions” in the Report included the following </a:t>
            </a:r>
            <a:endParaRPr lang="en-US" sz="1200" kern="100" dirty="0">
              <a:solidFill>
                <a:srgbClr val="212529"/>
              </a:solidFill>
              <a:effectLst/>
              <a:latin typeface="Cambria" panose="020405030504060302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Initiate a process to review and revise technical standards for inverter-based DERs recommendations </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Hold an evidentiary process evaluating the need for DTT, as opposed to other technologies</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Related solutions in the Report included the following:</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buSzPts val="1000"/>
              <a:buFont typeface="Symbol" panose="05050102010706020507" pitchFamily="18" charset="2"/>
              <a:buChar char=""/>
              <a:tabLst>
                <a:tab pos="457200" algn="l"/>
                <a:tab pos="1371600" algn="l"/>
              </a:tabLst>
            </a:pPr>
            <a:r>
              <a:rPr lang="en-US" sz="1000" b="1" kern="100" dirty="0">
                <a:effectLst/>
                <a:latin typeface="Calibri" panose="020F0502020204030204" pitchFamily="34" charset="0"/>
                <a:ea typeface="Calibri" panose="020F0502020204030204" pitchFamily="34" charset="0"/>
                <a:cs typeface="Times New Roman" panose="02020603050405020304" pitchFamily="18" charset="0"/>
              </a:rPr>
              <a:t>Ask utilities proposing</a:t>
            </a: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 to require DTT to file information rationalizing this requirement with the Commission demonstrating that it is the least-cost solution to meet safety and reliability requirements in accordance with “Good Utility Practice” as defined in 20VAC5-314-20. </a:t>
            </a:r>
            <a:endParaRPr lang="en-US" sz="1000" kern="100" dirty="0">
              <a:effectLst/>
              <a:latin typeface="Cambria" panose="02040503050406030204" pitchFamily="18"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SzPts val="1000"/>
              <a:buFont typeface="Wingdings" panose="05000000000000000000" pitchFamily="2" charset="2"/>
              <a:buChar char=""/>
              <a:tabLst>
                <a:tab pos="18288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VA-DSA notes that, pursuant to  20VAC5-315-20, this “Good Utility Practice” standard applies to behind the meter projects as well. </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Explore and, if appropriate, implement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 holistic approach to cost allocation that accounts for broad-scale societal benefits of DERs.</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VA-DSA observes that recent developments regarding behind the meter projects supports this holistic approach</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In a February 16, 2023 West Virginia NEM tariff settlement case, NEM rates include not only the utility’s wholesale cost of energy, but also costs for PJM capacity (i.e., PJM coincident peak demand reduction by solar), PJM transmission, and PJM ancillary services. Based on those factors, the equitable NEM rate for commercial scale solar was established at two times the commercial retail electric rate.</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 recently published peer-reviewed journal article provides evidence-based research on how Virginia-based commercial scale rooftop solar projects in various utility territories contribute savings to utilities and ratepayers.</a:t>
            </a:r>
            <a:endParaRPr lang="en-US" sz="1200" kern="100" dirty="0">
              <a:effectLst/>
              <a:latin typeface="Cambria" panose="0204050305040603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kern="100" dirty="0">
                <a:effectLst/>
                <a:latin typeface="Cambria" panose="020405030504060302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050" kern="100" dirty="0">
                <a:effectLst/>
                <a:latin typeface="Calibri" panose="020F0502020204030204" pitchFamily="34" charset="0"/>
                <a:ea typeface="Times New Roman" panose="02020603050405020304" pitchFamily="18" charset="0"/>
                <a:cs typeface="Times New Roman" panose="02020603050405020304" pitchFamily="18" charset="0"/>
              </a:rPr>
              <a:t>WV PSC </a:t>
            </a:r>
            <a:r>
              <a:rPr lang="en-US" sz="1000" kern="100" dirty="0">
                <a:effectLst/>
                <a:latin typeface="Calibri" panose="020F0502020204030204" pitchFamily="34" charset="0"/>
                <a:ea typeface="Times New Roman" panose="02020603050405020304" pitchFamily="18" charset="0"/>
                <a:cs typeface="Times New Roman" panose="02020603050405020304" pitchFamily="18" charset="0"/>
              </a:rPr>
              <a:t>Case No. 23-0460-E-42T, Revised Prepared Direct Testimony of Terry R. Eads (Jan. 26, 2024); Revised TRE Exhibit Nos. 2, 3: TRE Exhibit No. 4.</a:t>
            </a:r>
            <a:endParaRPr lang="en-US" sz="105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kern="100" dirty="0" err="1">
                <a:effectLst/>
                <a:latin typeface="Calibri" panose="020F0502020204030204" pitchFamily="34" charset="0"/>
                <a:ea typeface="Times New Roman" panose="02020603050405020304" pitchFamily="18" charset="0"/>
                <a:cs typeface="Times New Roman" panose="02020603050405020304" pitchFamily="18" charset="0"/>
              </a:rPr>
              <a:t>Eanes</a:t>
            </a:r>
            <a:r>
              <a:rPr lang="en-US" sz="1050" kern="100" dirty="0">
                <a:effectLst/>
                <a:latin typeface="Calibri" panose="020F0502020204030204" pitchFamily="34" charset="0"/>
                <a:ea typeface="Times New Roman" panose="02020603050405020304" pitchFamily="18" charset="0"/>
                <a:cs typeface="Times New Roman" panose="02020603050405020304" pitchFamily="18" charset="0"/>
              </a:rPr>
              <a:t>, A. and Smith, A. (2024). </a:t>
            </a:r>
            <a:r>
              <a:rPr lang="en-US" sz="1050" i="1" u="sng" kern="100"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7"/>
              </a:rPr>
              <a:t>Optimizing solar capacity for commercial-scale PV systems: An empirical cost-benefit framework for all stakeholders</a:t>
            </a:r>
            <a:r>
              <a:rPr lang="en-US" sz="1050" kern="100" dirty="0">
                <a:effectLst/>
                <a:latin typeface="Calibri" panose="020F0502020204030204" pitchFamily="34" charset="0"/>
                <a:ea typeface="Times New Roman" panose="02020603050405020304" pitchFamily="18" charset="0"/>
                <a:cs typeface="Times New Roman" panose="02020603050405020304" pitchFamily="18" charset="0"/>
              </a:rPr>
              <a:t>. Solar Energy, Volume 269, February 2024.</a:t>
            </a:r>
          </a:p>
          <a:p>
            <a:endParaRPr lang="en-US" dirty="0"/>
          </a:p>
        </p:txBody>
      </p:sp>
    </p:spTree>
    <p:extLst>
      <p:ext uri="{BB962C8B-B14F-4D97-AF65-F5344CB8AC3E}">
        <p14:creationId xmlns:p14="http://schemas.microsoft.com/office/powerpoint/2010/main" val="300325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639063" y="1447800"/>
            <a:ext cx="10913873" cy="3459922"/>
          </a:xfrm>
          <a:prstGeom prst="rect">
            <a:avLst/>
          </a:prstGeom>
        </p:spPr>
        <p:txBody>
          <a:bodyPr vert="horz" wrap="square" lIns="0" tIns="12700" rIns="0" bIns="0" rtlCol="0">
            <a:spAutoFit/>
          </a:bodyPr>
          <a:lstStyle/>
          <a:p>
            <a:br>
              <a:rPr lang="en-US" sz="2800" dirty="0">
                <a:effectLst/>
                <a:latin typeface="Arial" panose="020B0604020202020204" pitchFamily="34" charset="0"/>
                <a:cs typeface="Arial" panose="020B0604020202020204" pitchFamily="34" charset="0"/>
              </a:rPr>
            </a:br>
            <a:endParaRPr lang="en-US" sz="2800" dirty="0">
              <a:effectLst/>
              <a:latin typeface="Arial" panose="020B0604020202020204" pitchFamily="34" charset="0"/>
              <a:cs typeface="Arial" panose="020B0604020202020204" pitchFamily="34"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br>
              <a:rPr lang="en-US" sz="2400" dirty="0">
                <a:effectLst/>
                <a:latin typeface="Times New Roman" panose="02020603050405020304" pitchFamily="18" charset="0"/>
              </a:rPr>
            </a:br>
            <a:endParaRPr lang="en-US" sz="2400" dirty="0">
              <a:effectLst/>
              <a:latin typeface="Times New Roman" panose="02020603050405020304" pitchFamily="18" charset="0"/>
            </a:endParaRPr>
          </a:p>
          <a:p>
            <a:pPr algn="l"/>
            <a:endParaRPr lang="en-US" sz="2400" dirty="0">
              <a:latin typeface="Arial" panose="020B0604020202020204" pitchFamily="34" charset="0"/>
              <a:cs typeface="Arial" panose="020B0604020202020204" pitchFamily="34" charset="0"/>
            </a:endParaRPr>
          </a:p>
        </p:txBody>
      </p:sp>
      <p:sp>
        <p:nvSpPr>
          <p:cNvPr id="10" name="object 10"/>
          <p:cNvSpPr txBox="1"/>
          <p:nvPr/>
        </p:nvSpPr>
        <p:spPr>
          <a:xfrm>
            <a:off x="7156831" y="1654809"/>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a:t>
            </a:r>
          </a:p>
        </p:txBody>
      </p:sp>
      <p:sp>
        <p:nvSpPr>
          <p:cNvPr id="22" name="object 22"/>
          <p:cNvSpPr txBox="1"/>
          <p:nvPr/>
        </p:nvSpPr>
        <p:spPr>
          <a:xfrm>
            <a:off x="11171681" y="6427114"/>
            <a:ext cx="102870" cy="208279"/>
          </a:xfrm>
          <a:prstGeom prst="rect">
            <a:avLst/>
          </a:prstGeom>
        </p:spPr>
        <p:txBody>
          <a:bodyPr vert="horz" wrap="square" lIns="0" tIns="12700" rIns="0" bIns="0" rtlCol="0">
            <a:spAutoFit/>
          </a:bodyPr>
          <a:lstStyle/>
          <a:p>
            <a:pPr marL="12700">
              <a:lnSpc>
                <a:spcPct val="100000"/>
              </a:lnSpc>
              <a:spcBef>
                <a:spcPts val="100"/>
              </a:spcBef>
            </a:pPr>
            <a:r>
              <a:rPr sz="1200" spc="-60" dirty="0">
                <a:solidFill>
                  <a:srgbClr val="888888"/>
                </a:solidFill>
                <a:latin typeface="Arial"/>
                <a:cs typeface="Arial"/>
              </a:rPr>
              <a:t>6</a:t>
            </a:r>
            <a:endParaRPr sz="1200" dirty="0">
              <a:latin typeface="Arial"/>
              <a:cs typeface="Arial"/>
            </a:endParaRPr>
          </a:p>
        </p:txBody>
      </p:sp>
      <p:pic>
        <p:nvPicPr>
          <p:cNvPr id="23" name="object 23"/>
          <p:cNvPicPr/>
          <p:nvPr/>
        </p:nvPicPr>
        <p:blipFill>
          <a:blip r:embed="rId3" cstate="print"/>
          <a:stretch>
            <a:fillRect/>
          </a:stretch>
        </p:blipFill>
        <p:spPr>
          <a:xfrm>
            <a:off x="228600" y="340742"/>
            <a:ext cx="12189714" cy="1003554"/>
          </a:xfrm>
          <a:prstGeom prst="rect">
            <a:avLst/>
          </a:prstGeom>
        </p:spPr>
      </p:pic>
      <p:sp>
        <p:nvSpPr>
          <p:cNvPr id="24" name="object 24"/>
          <p:cNvSpPr txBox="1">
            <a:spLocks noGrp="1"/>
          </p:cNvSpPr>
          <p:nvPr>
            <p:ph type="title"/>
          </p:nvPr>
        </p:nvSpPr>
        <p:spPr>
          <a:xfrm>
            <a:off x="1295400" y="592331"/>
            <a:ext cx="9753600" cy="629018"/>
          </a:xfrm>
          <a:prstGeom prst="rect">
            <a:avLst/>
          </a:prstGeom>
        </p:spPr>
        <p:txBody>
          <a:bodyPr vert="horz" wrap="square" lIns="0" tIns="13335" rIns="0" bIns="0" rtlCol="0">
            <a:spAutoFit/>
          </a:bodyPr>
          <a:lstStyle/>
          <a:p>
            <a:pPr marL="12700">
              <a:lnSpc>
                <a:spcPct val="100000"/>
              </a:lnSpc>
              <a:spcBef>
                <a:spcPts val="105"/>
              </a:spcBef>
            </a:pPr>
            <a:r>
              <a:rPr lang="en-US" sz="4000" dirty="0">
                <a:solidFill>
                  <a:schemeClr val="accent3">
                    <a:lumMod val="50000"/>
                  </a:schemeClr>
                </a:solidFill>
                <a:latin typeface="Arial"/>
                <a:cs typeface="Arial"/>
              </a:rPr>
              <a:t>Second Track: Chapter 314 Rulemaking</a:t>
            </a:r>
            <a:endParaRPr sz="4000" dirty="0">
              <a:solidFill>
                <a:schemeClr val="accent3">
                  <a:lumMod val="50000"/>
                </a:schemeClr>
              </a:solidFill>
              <a:latin typeface="Arial"/>
              <a:cs typeface="Arial"/>
            </a:endParaRPr>
          </a:p>
        </p:txBody>
      </p:sp>
      <p:sp>
        <p:nvSpPr>
          <p:cNvPr id="2" name="Rectangle 1">
            <a:extLst>
              <a:ext uri="{FF2B5EF4-FFF2-40B4-BE49-F238E27FC236}">
                <a16:creationId xmlns:a16="http://schemas.microsoft.com/office/drawing/2014/main" id="{237F5259-B4D6-FB55-4A6E-4A9D19AF692C}"/>
              </a:ext>
            </a:extLst>
          </p:cNvPr>
          <p:cNvSpPr/>
          <p:nvPr/>
        </p:nvSpPr>
        <p:spPr>
          <a:xfrm>
            <a:off x="304800" y="305265"/>
            <a:ext cx="11582399" cy="6247470"/>
          </a:xfrm>
          <a:prstGeom prst="rect">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7E4C7C8-C4E1-589B-C991-34F25B98EC90}"/>
              </a:ext>
            </a:extLst>
          </p:cNvPr>
          <p:cNvSpPr txBox="1"/>
          <p:nvPr/>
        </p:nvSpPr>
        <p:spPr>
          <a:xfrm>
            <a:off x="1676400" y="1472938"/>
            <a:ext cx="8458200" cy="4026552"/>
          </a:xfrm>
          <a:prstGeom prst="rect">
            <a:avLst/>
          </a:prstGeom>
          <a:noFill/>
        </p:spPr>
        <p:txBody>
          <a:bodyPr wrap="square">
            <a:spAutoFit/>
          </a:bodyPr>
          <a:lstStyle/>
          <a:p>
            <a:pPr marR="0" lvl="0">
              <a:lnSpc>
                <a:spcPct val="107000"/>
              </a:lnSpc>
              <a:spcBef>
                <a:spcPts val="0"/>
              </a:spcBef>
              <a:spcAft>
                <a:spcPts val="0"/>
              </a:spcAft>
            </a:pPr>
            <a:r>
              <a:rPr lang="en-US" sz="2400" b="1" kern="100" dirty="0">
                <a:effectLst/>
                <a:latin typeface="Calibri" panose="020F0502020204030204" pitchFamily="34" charset="0"/>
                <a:ea typeface="Calibri" panose="020F0502020204030204" pitchFamily="34" charset="0"/>
                <a:cs typeface="Calibri" panose="020F0502020204030204" pitchFamily="34" charset="0"/>
              </a:rPr>
              <a:t>Commission rulemaking on Chapter 314 governing interconnection for front of the meter projects at the distribution level in PUR-2023-00067.</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07000"/>
              </a:lnSpc>
              <a:spcBef>
                <a:spcPts val="0"/>
              </a:spcBef>
              <a:spcAft>
                <a:spcPts val="0"/>
              </a:spcAft>
            </a:pPr>
            <a:r>
              <a:rPr lang="en-US" sz="24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4"/>
              </a:rPr>
              <a:t>PUR-2023-00069</a:t>
            </a:r>
            <a:r>
              <a:rPr lang="en-US" sz="2400" kern="1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 In the matter of revising the Commission's Regulations Governing Interconnection of Small Electrical Generators and Storage [Chapter 314, 20 VAC 5-314-10 </a:t>
            </a:r>
            <a:r>
              <a:rPr lang="en-US" sz="2400" i="1" kern="1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et seq.]</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24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5"/>
              </a:rPr>
              <a:t>PUR-2023-00069 - Order Initiating Rulemaking Proceeding</a:t>
            </a:r>
            <a:endParaRPr lang="en-US" sz="24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24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6"/>
              </a:rPr>
              <a:t>​​PUR-2023-00069 - Rulemaking Questionnaire</a:t>
            </a:r>
            <a:endParaRPr lang="en-US" sz="24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24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hlinkClick r:id="rId7"/>
              </a:rPr>
              <a:t>PUR-2023-00069 - Rulemaking Questionnaire Responses</a:t>
            </a:r>
            <a:r>
              <a:rPr lang="en-US" sz="2400" u="sng" kern="100" dirty="0">
                <a:solidFill>
                  <a:srgbClr val="1D2A5E"/>
                </a:solidFill>
                <a:effectLst/>
                <a:latin typeface="Calibri" panose="020F0502020204030204" pitchFamily="34" charset="0"/>
                <a:ea typeface="Calibri" panose="020F0502020204030204" pitchFamily="34" charset="0"/>
                <a:cs typeface="Calibri" panose="020F0502020204030204" pitchFamily="34" charset="0"/>
              </a:rPr>
              <a:t>.</a:t>
            </a:r>
            <a:endParaRPr lang="en-US" sz="2400"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3115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10166</TotalTime>
  <Words>1419</Words>
  <Application>Microsoft Office PowerPoint</Application>
  <PresentationFormat>Widescreen</PresentationFormat>
  <Paragraphs>127</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Cambria</vt:lpstr>
      <vt:lpstr>Constantia</vt:lpstr>
      <vt:lpstr>Courier New</vt:lpstr>
      <vt:lpstr>Symbol</vt:lpstr>
      <vt:lpstr>Times New Roman</vt:lpstr>
      <vt:lpstr>Wingdings</vt:lpstr>
      <vt:lpstr>Office Theme</vt:lpstr>
      <vt:lpstr>PowerPoint Presentation</vt:lpstr>
      <vt:lpstr>What’s the problem? </vt:lpstr>
      <vt:lpstr>Why is that a problem? </vt:lpstr>
      <vt:lpstr>How is the distinction being ignored?</vt:lpstr>
      <vt:lpstr>What are the practical implications?</vt:lpstr>
      <vt:lpstr>Can’t this be challenged? </vt:lpstr>
      <vt:lpstr>PowerPoint Presentation</vt:lpstr>
      <vt:lpstr>First track: Staff investigation of DER Interconnection</vt:lpstr>
      <vt:lpstr>Second Track: Chapter 314 Rulemaking</vt:lpstr>
      <vt:lpstr>Third track: petition challenging December 2022 NEM Parameters</vt:lpstr>
      <vt:lpstr>Where things currently stand: a bit muddled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Dépit</dc:creator>
  <cp:lastModifiedBy>Cliona Mary Robb</cp:lastModifiedBy>
  <cp:revision>64</cp:revision>
  <cp:lastPrinted>2024-06-24T23:50:51Z</cp:lastPrinted>
  <dcterms:created xsi:type="dcterms:W3CDTF">2023-11-17T16:54:09Z</dcterms:created>
  <dcterms:modified xsi:type="dcterms:W3CDTF">2024-06-25T00:17:02Z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2023-11-16T00:00:00Z</vt:filetime>
  </property>
  <property fmtid="{D5CDD505-2E9C-101B-9397-08002B2CF9AE}" pid="3" name="Creator">
    <vt:lpwstr>Microsoft® PowerPoint® 2016</vt:lpwstr>
  </property>
  <property fmtid="{D5CDD505-2E9C-101B-9397-08002B2CF9AE}" pid="4" name="LastSaved">
    <vt:filetime>2023-11-17T00:00:00Z</vt:filetime>
  </property>
  <property fmtid="{D5CDD505-2E9C-101B-9397-08002B2CF9AE}" pid="5" name="Producer">
    <vt:lpwstr>Microsoft® PowerPoint® 2016</vt:lpwstr>
  </property>
</Properties>
</file>