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42" r:id="rId2"/>
    <p:sldId id="4346" r:id="rId3"/>
    <p:sldId id="4363" r:id="rId4"/>
    <p:sldId id="4361" r:id="rId5"/>
    <p:sldId id="4364" r:id="rId6"/>
    <p:sldId id="1385" r:id="rId7"/>
    <p:sldId id="1383" r:id="rId8"/>
    <p:sldId id="1404" r:id="rId9"/>
    <p:sldId id="4345" r:id="rId10"/>
    <p:sldId id="2182" r:id="rId11"/>
    <p:sldId id="2077" r:id="rId12"/>
    <p:sldId id="4348" r:id="rId13"/>
    <p:sldId id="4350" r:id="rId14"/>
    <p:sldId id="4356" r:id="rId15"/>
    <p:sldId id="4357" r:id="rId16"/>
    <p:sldId id="4358" r:id="rId17"/>
    <p:sldId id="4359" r:id="rId18"/>
    <p:sldId id="4360" r:id="rId19"/>
    <p:sldId id="4362"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Young" initials="GY" lastIdx="3" clrIdx="0">
    <p:extLst>
      <p:ext uri="{19B8F6BF-5375-455C-9EA6-DF929625EA0E}">
        <p15:presenceInfo xmlns:p15="http://schemas.microsoft.com/office/powerpoint/2012/main" userId="325d5dd7a5f78271" providerId="Windows Live"/>
      </p:ext>
    </p:extLst>
  </p:cmAuthor>
  <p:cmAuthor id="2" name="young.e.gregory@gmail.com" initials="y" lastIdx="1" clrIdx="1">
    <p:extLst>
      <p:ext uri="{19B8F6BF-5375-455C-9EA6-DF929625EA0E}">
        <p15:presenceInfo xmlns:p15="http://schemas.microsoft.com/office/powerpoint/2012/main" userId="83fa3571154f78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65E"/>
    <a:srgbClr val="92D050"/>
    <a:srgbClr val="FAC090"/>
    <a:srgbClr val="F2C261"/>
    <a:srgbClr val="249CFF"/>
    <a:srgbClr val="DF5F5A"/>
    <a:srgbClr val="EC0E04"/>
    <a:srgbClr val="B5E159"/>
    <a:srgbClr val="D38ED9"/>
    <a:srgbClr val="699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3933" autoAdjust="0"/>
  </p:normalViewPr>
  <p:slideViewPr>
    <p:cSldViewPr snapToGrid="0" snapToObjects="1">
      <p:cViewPr varScale="1">
        <p:scale>
          <a:sx n="74" d="100"/>
          <a:sy n="74" d="100"/>
        </p:scale>
        <p:origin x="1512" y="2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D3ACD8-E326-2941-9B22-4E8C7D22AC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99F636AE-09BF-8A4D-8717-AEEF65AA72F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9B591D7-3886-AB40-B66D-18CE28588577}" type="datetimeFigureOut">
              <a:rPr lang="en-US" altLang="en-US"/>
              <a:pPr>
                <a:defRPr/>
              </a:pPr>
              <a:t>8/29/2024</a:t>
            </a:fld>
            <a:endParaRPr lang="en-US" altLang="en-US" dirty="0"/>
          </a:p>
        </p:txBody>
      </p:sp>
      <p:sp>
        <p:nvSpPr>
          <p:cNvPr id="4" name="Slide Image Placeholder 3">
            <a:extLst>
              <a:ext uri="{FF2B5EF4-FFF2-40B4-BE49-F238E27FC236}">
                <a16:creationId xmlns:a16="http://schemas.microsoft.com/office/drawing/2014/main" id="{60626977-013B-2149-AA8F-233FC460B1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74835C3-8FF2-C74C-8CA0-BEE34C83F09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C6BF108-FB91-E649-8049-A7F7E40258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A9FFCF46-F2AC-1146-AF6F-7CE4845FD8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BAC258-D5A7-F949-B3BC-8E9B2CBED2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a:t>
            </a:fld>
            <a:endParaRPr lang="en-US" altLang="en-US" dirty="0"/>
          </a:p>
        </p:txBody>
      </p:sp>
    </p:spTree>
    <p:extLst>
      <p:ext uri="{BB962C8B-B14F-4D97-AF65-F5344CB8AC3E}">
        <p14:creationId xmlns:p14="http://schemas.microsoft.com/office/powerpoint/2010/main" val="330610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0D3B-AF0D-D358-0232-FF4C228F6BCC}"/>
            </a:ext>
          </a:extLst>
        </p:cNvPr>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0AF6B5F-92C7-6D9B-6BB7-34EB5E8A5675}"/>
              </a:ext>
            </a:extLst>
          </p:cNvPr>
          <p:cNvSpPr>
            <a:spLocks noGrp="1" noRot="1" noChangeAspect="1" noTextEdit="1"/>
          </p:cNvSpPr>
          <p:nvPr>
            <p:ph type="sldImg"/>
          </p:nvPr>
        </p:nvSpPr>
        <p:spPr bwMode="auto">
          <a:noFill/>
          <a:ln>
            <a:solidFill>
              <a:srgbClr val="000000"/>
            </a:solidFill>
            <a:miter lim="800000"/>
            <a:headEnd/>
            <a:tailEnd/>
          </a:ln>
        </p:spPr>
      </p:sp>
      <p:sp>
        <p:nvSpPr>
          <p:cNvPr id="35843" name="Notes Placeholder 2">
            <a:extLst>
              <a:ext uri="{FF2B5EF4-FFF2-40B4-BE49-F238E27FC236}">
                <a16:creationId xmlns:a16="http://schemas.microsoft.com/office/drawing/2014/main" id="{AEDC1459-EFB4-2261-F486-6F36933A925F}"/>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a:extLst>
              <a:ext uri="{FF2B5EF4-FFF2-40B4-BE49-F238E27FC236}">
                <a16:creationId xmlns:a16="http://schemas.microsoft.com/office/drawing/2014/main" id="{3D01AE00-F3F1-9781-77E9-18C79D029957}"/>
              </a:ext>
            </a:extLst>
          </p:cNvPr>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2</a:t>
            </a:fld>
            <a:endParaRPr lang="en-US" sz="1200" dirty="0">
              <a:latin typeface="Calibri" pitchFamily="34" charset="0"/>
            </a:endParaRPr>
          </a:p>
        </p:txBody>
      </p:sp>
    </p:spTree>
    <p:extLst>
      <p:ext uri="{BB962C8B-B14F-4D97-AF65-F5344CB8AC3E}">
        <p14:creationId xmlns:p14="http://schemas.microsoft.com/office/powerpoint/2010/main" val="368833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600"/>
              </a:spcBef>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6</a:t>
            </a:fld>
            <a:endParaRPr lang="en-US" altLang="en-US"/>
          </a:p>
        </p:txBody>
      </p:sp>
    </p:spTree>
    <p:extLst>
      <p:ext uri="{BB962C8B-B14F-4D97-AF65-F5344CB8AC3E}">
        <p14:creationId xmlns:p14="http://schemas.microsoft.com/office/powerpoint/2010/main" val="62797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S PGothic" panose="020B0600070205080204" pitchFamily="34" charset="-128"/>
                <a:cs typeface="+mn-cs"/>
              </a:rPr>
              <a:t>In California, typical Community Microgrid assets include local solar, energy storage, and Monitoring, Communications, and Control (MC2) solutions — including BTM smart circuit panels, Advanced Metering Infrastructure (AMI, aka smart meters), and grid isolation switches. Anticipated rates of return should be bookended by standard COS calculations, which in California are about 8% for the return on equity (ROE) allowed for distribution grid infrastructure and the 12% ROE for transmission grid infrastructure. (The California Public Utilities Commission (CPUC) allows the 8% ROE for distribution grid infrastructure, and the Federal Energy Regulatory Commission (FERC) allows a 12% ROE for transmission grid infrastructure.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7</a:t>
            </a:fld>
            <a:endParaRPr lang="en-US" altLang="en-US"/>
          </a:p>
        </p:txBody>
      </p:sp>
    </p:spTree>
    <p:extLst>
      <p:ext uri="{BB962C8B-B14F-4D97-AF65-F5344CB8AC3E}">
        <p14:creationId xmlns:p14="http://schemas.microsoft.com/office/powerpoint/2010/main" val="369322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8</a:t>
            </a:fld>
            <a:endParaRPr lang="en-US" altLang="en-US"/>
          </a:p>
        </p:txBody>
      </p:sp>
    </p:spTree>
    <p:extLst>
      <p:ext uri="{BB962C8B-B14F-4D97-AF65-F5344CB8AC3E}">
        <p14:creationId xmlns:p14="http://schemas.microsoft.com/office/powerpoint/2010/main" val="399587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7E22612-B4BB-F940-A87D-C210BBE0E0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C10EAC69-A035-B44E-8D81-2B4179051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2C6FF074-85C3-924C-8097-B84017DF6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25000"/>
            </a:pPr>
            <a:fld id="{89D6201A-320F-DB44-8BE0-1571B81E54ED}" type="slidenum">
              <a:rPr lang="en-US" altLang="en-US" smtClean="0">
                <a:solidFill>
                  <a:srgbClr val="000000"/>
                </a:solidFill>
                <a:cs typeface="Calibri" panose="020F0502020204030204" pitchFamily="34" charset="0"/>
                <a:sym typeface="Calibri" panose="020F0502020204030204" pitchFamily="34" charset="0"/>
              </a:rPr>
              <a:pPr>
                <a:buSzPct val="25000"/>
              </a:pPr>
              <a:t>9</a:t>
            </a:fld>
            <a:endParaRPr lang="en-US" altLang="en-US">
              <a:solidFill>
                <a:srgbClr val="000000"/>
              </a:solidFill>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245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p4: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05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D975E9-4F9F-2741-A4F5-F453A59CC91E}"/>
              </a:ext>
            </a:extLst>
          </p:cNvPr>
          <p:cNvSpPr>
            <a:spLocks noGrp="1"/>
          </p:cNvSpPr>
          <p:nvPr>
            <p:ph type="dt" sz="half" idx="10"/>
          </p:nvPr>
        </p:nvSpPr>
        <p:spPr/>
        <p:txBody>
          <a:bodyPr/>
          <a:lstStyle>
            <a:lvl1pPr>
              <a:defRPr/>
            </a:lvl1pPr>
          </a:lstStyle>
          <a:p>
            <a:pPr>
              <a:defRPr/>
            </a:pPr>
            <a:fld id="{560BA163-E144-460A-A001-7700B8FDB543}" type="datetime3">
              <a:rPr lang="en-US" altLang="en-US" smtClean="0"/>
              <a:t>29 August 2024</a:t>
            </a:fld>
            <a:endParaRPr lang="en-US" altLang="en-US" dirty="0"/>
          </a:p>
        </p:txBody>
      </p:sp>
      <p:sp>
        <p:nvSpPr>
          <p:cNvPr id="5" name="Footer Placeholder 4">
            <a:extLst>
              <a:ext uri="{FF2B5EF4-FFF2-40B4-BE49-F238E27FC236}">
                <a16:creationId xmlns:a16="http://schemas.microsoft.com/office/drawing/2014/main" id="{719F211E-70FF-1243-981D-7BA715F1C6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FDF491D-CEF3-4F4B-BD27-B20475205385}"/>
              </a:ext>
            </a:extLst>
          </p:cNvPr>
          <p:cNvSpPr>
            <a:spLocks noGrp="1"/>
          </p:cNvSpPr>
          <p:nvPr>
            <p:ph type="sldNum" sz="quarter" idx="12"/>
          </p:nvPr>
        </p:nvSpPr>
        <p:spPr/>
        <p:txBody>
          <a:bodyPr/>
          <a:lstStyle>
            <a:lvl1pPr>
              <a:defRPr/>
            </a:lvl1pPr>
          </a:lstStyle>
          <a:p>
            <a:pPr>
              <a:defRPr/>
            </a:pPr>
            <a:fld id="{861FBA3C-C551-A847-88BE-C8AD39BF2A80}" type="slidenum">
              <a:rPr lang="en-US" altLang="en-US"/>
              <a:pPr>
                <a:defRPr/>
              </a:pPr>
              <a:t>‹#›</a:t>
            </a:fld>
            <a:endParaRPr lang="en-US" altLang="en-US" dirty="0"/>
          </a:p>
        </p:txBody>
      </p:sp>
    </p:spTree>
    <p:extLst>
      <p:ext uri="{BB962C8B-B14F-4D97-AF65-F5344CB8AC3E}">
        <p14:creationId xmlns:p14="http://schemas.microsoft.com/office/powerpoint/2010/main" val="59361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F966E-7469-E544-A7FA-0698D5977907}"/>
              </a:ext>
            </a:extLst>
          </p:cNvPr>
          <p:cNvSpPr>
            <a:spLocks noGrp="1"/>
          </p:cNvSpPr>
          <p:nvPr>
            <p:ph type="dt" sz="half" idx="10"/>
          </p:nvPr>
        </p:nvSpPr>
        <p:spPr/>
        <p:txBody>
          <a:bodyPr/>
          <a:lstStyle>
            <a:lvl1pPr>
              <a:defRPr/>
            </a:lvl1pPr>
          </a:lstStyle>
          <a:p>
            <a:pPr>
              <a:defRPr/>
            </a:pPr>
            <a:fld id="{CF5E7C2A-53DE-4C87-88E6-E009E4E5ABF2}" type="datetime3">
              <a:rPr lang="en-US" altLang="en-US" smtClean="0"/>
              <a:t>29 August 2024</a:t>
            </a:fld>
            <a:endParaRPr lang="en-US" altLang="en-US" dirty="0"/>
          </a:p>
        </p:txBody>
      </p:sp>
      <p:sp>
        <p:nvSpPr>
          <p:cNvPr id="5" name="Footer Placeholder 4">
            <a:extLst>
              <a:ext uri="{FF2B5EF4-FFF2-40B4-BE49-F238E27FC236}">
                <a16:creationId xmlns:a16="http://schemas.microsoft.com/office/drawing/2014/main" id="{35F09DEC-3DC4-464A-AF70-CAAA2A4F06E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3326E1-ECB7-7641-A730-86649382E50E}"/>
              </a:ext>
            </a:extLst>
          </p:cNvPr>
          <p:cNvSpPr>
            <a:spLocks noGrp="1"/>
          </p:cNvSpPr>
          <p:nvPr>
            <p:ph type="sldNum" sz="quarter" idx="12"/>
          </p:nvPr>
        </p:nvSpPr>
        <p:spPr/>
        <p:txBody>
          <a:bodyPr/>
          <a:lstStyle>
            <a:lvl1pPr>
              <a:defRPr/>
            </a:lvl1pPr>
          </a:lstStyle>
          <a:p>
            <a:pPr>
              <a:defRPr/>
            </a:pPr>
            <a:fld id="{C2EA4A89-4D8C-AA4B-9F02-A821DDFD2529}" type="slidenum">
              <a:rPr lang="en-US" altLang="en-US"/>
              <a:pPr>
                <a:defRPr/>
              </a:pPr>
              <a:t>‹#›</a:t>
            </a:fld>
            <a:endParaRPr lang="en-US" altLang="en-US" dirty="0"/>
          </a:p>
        </p:txBody>
      </p:sp>
    </p:spTree>
    <p:extLst>
      <p:ext uri="{BB962C8B-B14F-4D97-AF65-F5344CB8AC3E}">
        <p14:creationId xmlns:p14="http://schemas.microsoft.com/office/powerpoint/2010/main" val="393056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87C57-C086-4B42-B670-BDA5BC33EF7A}"/>
              </a:ext>
            </a:extLst>
          </p:cNvPr>
          <p:cNvSpPr>
            <a:spLocks noGrp="1"/>
          </p:cNvSpPr>
          <p:nvPr>
            <p:ph type="dt" sz="half" idx="10"/>
          </p:nvPr>
        </p:nvSpPr>
        <p:spPr/>
        <p:txBody>
          <a:bodyPr/>
          <a:lstStyle>
            <a:lvl1pPr>
              <a:defRPr/>
            </a:lvl1pPr>
          </a:lstStyle>
          <a:p>
            <a:pPr>
              <a:defRPr/>
            </a:pPr>
            <a:fld id="{D37A41E1-1F44-4448-8890-2CFE1AD9FEED}" type="datetime3">
              <a:rPr lang="en-US" altLang="en-US" smtClean="0"/>
              <a:t>29 August 2024</a:t>
            </a:fld>
            <a:endParaRPr lang="en-US" altLang="en-US" dirty="0"/>
          </a:p>
        </p:txBody>
      </p:sp>
      <p:sp>
        <p:nvSpPr>
          <p:cNvPr id="5" name="Footer Placeholder 4">
            <a:extLst>
              <a:ext uri="{FF2B5EF4-FFF2-40B4-BE49-F238E27FC236}">
                <a16:creationId xmlns:a16="http://schemas.microsoft.com/office/drawing/2014/main" id="{DF655431-5BCB-E74D-ADB1-889349B045F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622248C-1A15-FE49-A71C-E84D92F090FC}"/>
              </a:ext>
            </a:extLst>
          </p:cNvPr>
          <p:cNvSpPr>
            <a:spLocks noGrp="1"/>
          </p:cNvSpPr>
          <p:nvPr>
            <p:ph type="sldNum" sz="quarter" idx="12"/>
          </p:nvPr>
        </p:nvSpPr>
        <p:spPr/>
        <p:txBody>
          <a:bodyPr/>
          <a:lstStyle>
            <a:lvl1pPr>
              <a:defRPr/>
            </a:lvl1pPr>
          </a:lstStyle>
          <a:p>
            <a:pPr>
              <a:defRPr/>
            </a:pPr>
            <a:fld id="{02F8EB2A-6CA7-E342-A68F-42E85B9C6792}" type="slidenum">
              <a:rPr lang="en-US" altLang="en-US"/>
              <a:pPr>
                <a:defRPr/>
              </a:pPr>
              <a:t>‹#›</a:t>
            </a:fld>
            <a:endParaRPr lang="en-US" altLang="en-US" dirty="0"/>
          </a:p>
        </p:txBody>
      </p:sp>
    </p:spTree>
    <p:extLst>
      <p:ext uri="{BB962C8B-B14F-4D97-AF65-F5344CB8AC3E}">
        <p14:creationId xmlns:p14="http://schemas.microsoft.com/office/powerpoint/2010/main" val="333837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9CD30C6-57B6-8D45-9699-219F1C2A4C66}"/>
              </a:ext>
            </a:extLst>
          </p:cNvPr>
          <p:cNvSpPr>
            <a:spLocks noChangeArrowheads="1"/>
          </p:cNvSpPr>
          <p:nvPr/>
        </p:nvSpPr>
        <p:spPr bwMode="auto">
          <a:xfrm>
            <a:off x="0" y="3124200"/>
            <a:ext cx="9144000" cy="3352800"/>
          </a:xfrm>
          <a:prstGeom prst="rect">
            <a:avLst/>
          </a:prstGeom>
          <a:solidFill>
            <a:srgbClr val="249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endParaRPr lang="en-US" altLang="en-US"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8B8289-9559-C848-870B-D3E0D69E377F}"/>
              </a:ext>
            </a:extLst>
          </p:cNvPr>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CA" dirty="0">
              <a:solidFill>
                <a:srgbClr val="FFFFFF"/>
              </a:solidFill>
            </a:endParaRPr>
          </a:p>
        </p:txBody>
      </p:sp>
      <p:sp>
        <p:nvSpPr>
          <p:cNvPr id="5" name="TextBox 4">
            <a:extLst>
              <a:ext uri="{FF2B5EF4-FFF2-40B4-BE49-F238E27FC236}">
                <a16:creationId xmlns:a16="http://schemas.microsoft.com/office/drawing/2014/main" id="{D4EFC259-21D0-1D4D-8F8F-AFEA3690FD07}"/>
              </a:ext>
            </a:extLst>
          </p:cNvPr>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r>
              <a:rPr lang="en-CA" altLang="en-US" dirty="0">
                <a:solidFill>
                  <a:srgbClr val="595959"/>
                </a:solidFill>
                <a:latin typeface="Arial" panose="020B0604020202020204" pitchFamily="34" charset="0"/>
                <a:cs typeface="Arial" panose="020B0604020202020204" pitchFamily="34" charset="0"/>
              </a:rPr>
              <a:t>Making Clean Local Energy Accessible Now			</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82086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FA53CE-6795-C947-947A-E8BA3D8CA19E}"/>
              </a:ext>
            </a:extLst>
          </p:cNvPr>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5" name="TextBox 5">
            <a:extLst>
              <a:ext uri="{FF2B5EF4-FFF2-40B4-BE49-F238E27FC236}">
                <a16:creationId xmlns:a16="http://schemas.microsoft.com/office/drawing/2014/main" id="{0A3046A0-4A55-1D4A-B644-E8D76CFA1FE3}"/>
              </a:ext>
            </a:extLst>
          </p:cNvPr>
          <p:cNvSpPr txBox="1">
            <a:spLocks noChangeArrowheads="1"/>
          </p:cNvSpPr>
          <p:nvPr userDrawn="1"/>
        </p:nvSpPr>
        <p:spPr bwMode="auto">
          <a:xfrm>
            <a:off x="0" y="6488113"/>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CA" altLang="en-US" sz="1600" dirty="0">
                <a:solidFill>
                  <a:srgbClr val="595959"/>
                </a:solidFill>
                <a:cs typeface="Arial" panose="020B0604020202020204" pitchFamily="34" charset="0"/>
              </a:rPr>
              <a:t>Making Clean Local Energy Accessible Now</a:t>
            </a:r>
            <a:endParaRPr lang="en-CA" altLang="en-US" dirty="0">
              <a:solidFill>
                <a:srgbClr val="595959"/>
              </a:solidFill>
              <a:cs typeface="Arial" panose="020B0604020202020204" pitchFamily="34" charset="0"/>
            </a:endParaRPr>
          </a:p>
        </p:txBody>
      </p:sp>
      <p:sp>
        <p:nvSpPr>
          <p:cNvPr id="6" name="Rectangle 6">
            <a:extLst>
              <a:ext uri="{FF2B5EF4-FFF2-40B4-BE49-F238E27FC236}">
                <a16:creationId xmlns:a16="http://schemas.microsoft.com/office/drawing/2014/main" id="{38F39DE6-1256-C346-9AB8-45B77E3AA60E}"/>
              </a:ext>
            </a:extLst>
          </p:cNvPr>
          <p:cNvSpPr>
            <a:spLocks noChangeArrowheads="1"/>
          </p:cNvSpPr>
          <p:nvPr userDrawn="1"/>
        </p:nvSpPr>
        <p:spPr bwMode="auto">
          <a:xfrm>
            <a:off x="0" y="0"/>
            <a:ext cx="7391400" cy="762000"/>
          </a:xfrm>
          <a:prstGeom prst="rect">
            <a:avLst/>
          </a:prstGeom>
          <a:solidFill>
            <a:srgbClr val="249C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CA" altLang="en-US" dirty="0">
                <a:solidFill>
                  <a:srgbClr val="FFFFFF"/>
                </a:solidFill>
              </a:rPr>
              <a:t> </a:t>
            </a:r>
          </a:p>
        </p:txBody>
      </p:sp>
      <p:sp>
        <p:nvSpPr>
          <p:cNvPr id="7" name="Slide Number Placeholder 3">
            <a:extLst>
              <a:ext uri="{FF2B5EF4-FFF2-40B4-BE49-F238E27FC236}">
                <a16:creationId xmlns:a16="http://schemas.microsoft.com/office/drawing/2014/main" id="{BF102AE4-9E97-E04E-BF77-2074DC86BD37}"/>
              </a:ext>
            </a:extLst>
          </p:cNvPr>
          <p:cNvSpPr txBox="1">
            <a:spLocks noChangeArrowheads="1"/>
          </p:cNvSpPr>
          <p:nvPr userDrawn="1"/>
        </p:nvSpPr>
        <p:spPr bwMode="auto">
          <a:xfrm>
            <a:off x="85344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E7166A5B-3056-1D40-9051-DB5AC141CB75}" type="slidenum">
              <a:rPr lang="en-US" altLang="en-US" sz="1200" smtClean="0">
                <a:cs typeface="Arial" panose="020B0604020202020204" pitchFamily="34" charset="0"/>
              </a:rPr>
              <a:pPr algn="r" eaLnBrk="1" hangingPunct="1">
                <a:defRPr/>
              </a:pPr>
              <a:t>‹#›</a:t>
            </a:fld>
            <a:endParaRPr lang="en-US" altLang="en-US" sz="1200" dirty="0">
              <a:solidFill>
                <a:srgbClr val="013D21"/>
              </a:solidFill>
              <a:latin typeface="Informatic" charset="0"/>
              <a:cs typeface="Arial" panose="020B0604020202020204" pitchFamily="34" charset="0"/>
            </a:endParaRPr>
          </a:p>
        </p:txBody>
      </p:sp>
      <p:pic>
        <p:nvPicPr>
          <p:cNvPr id="8" name="Picture 10" descr="Clean Coalition Logo_no tagline_updated_slideshowedit_zf2 yellow_final2.pdf">
            <a:extLst>
              <a:ext uri="{FF2B5EF4-FFF2-40B4-BE49-F238E27FC236}">
                <a16:creationId xmlns:a16="http://schemas.microsoft.com/office/drawing/2014/main" id="{316C0A59-26E0-8F46-B70B-85A845CCE84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31100" y="46038"/>
            <a:ext cx="161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98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73585-4FFF-4F48-B0FF-4AECA5D2B793}"/>
              </a:ext>
            </a:extLst>
          </p:cNvPr>
          <p:cNvSpPr>
            <a:spLocks noGrp="1"/>
          </p:cNvSpPr>
          <p:nvPr>
            <p:ph type="dt" sz="half" idx="10"/>
          </p:nvPr>
        </p:nvSpPr>
        <p:spPr/>
        <p:txBody>
          <a:bodyPr/>
          <a:lstStyle>
            <a:lvl1pPr>
              <a:defRPr/>
            </a:lvl1pPr>
          </a:lstStyle>
          <a:p>
            <a:pPr>
              <a:defRPr/>
            </a:pPr>
            <a:fld id="{B9AF1B43-8F02-4C1A-95DC-864C4F4FECFA}" type="datetime3">
              <a:rPr lang="en-US" altLang="en-US" smtClean="0"/>
              <a:t>29 August 2024</a:t>
            </a:fld>
            <a:endParaRPr lang="en-US" altLang="en-US" dirty="0"/>
          </a:p>
        </p:txBody>
      </p:sp>
      <p:sp>
        <p:nvSpPr>
          <p:cNvPr id="5" name="Footer Placeholder 4">
            <a:extLst>
              <a:ext uri="{FF2B5EF4-FFF2-40B4-BE49-F238E27FC236}">
                <a16:creationId xmlns:a16="http://schemas.microsoft.com/office/drawing/2014/main" id="{808201DA-F647-A240-A8FC-BAB25D3AC06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28BF850-481A-5748-BACC-F16CCAAF3735}"/>
              </a:ext>
            </a:extLst>
          </p:cNvPr>
          <p:cNvSpPr>
            <a:spLocks noGrp="1"/>
          </p:cNvSpPr>
          <p:nvPr>
            <p:ph type="sldNum" sz="quarter" idx="12"/>
          </p:nvPr>
        </p:nvSpPr>
        <p:spPr/>
        <p:txBody>
          <a:bodyPr/>
          <a:lstStyle>
            <a:lvl1pPr>
              <a:defRPr/>
            </a:lvl1pPr>
          </a:lstStyle>
          <a:p>
            <a:pPr>
              <a:defRPr/>
            </a:pPr>
            <a:fld id="{5DFF457A-51B7-5D48-BED3-A7125AA8DEFF}" type="slidenum">
              <a:rPr lang="en-US" altLang="en-US"/>
              <a:pPr>
                <a:defRPr/>
              </a:pPr>
              <a:t>‹#›</a:t>
            </a:fld>
            <a:endParaRPr lang="en-US" altLang="en-US" dirty="0"/>
          </a:p>
        </p:txBody>
      </p:sp>
    </p:spTree>
    <p:extLst>
      <p:ext uri="{BB962C8B-B14F-4D97-AF65-F5344CB8AC3E}">
        <p14:creationId xmlns:p14="http://schemas.microsoft.com/office/powerpoint/2010/main" val="9336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36BC11-48C6-8546-9434-A1A3F196F63E}"/>
              </a:ext>
            </a:extLst>
          </p:cNvPr>
          <p:cNvSpPr>
            <a:spLocks noGrp="1"/>
          </p:cNvSpPr>
          <p:nvPr>
            <p:ph type="dt" sz="half" idx="10"/>
          </p:nvPr>
        </p:nvSpPr>
        <p:spPr/>
        <p:txBody>
          <a:bodyPr/>
          <a:lstStyle>
            <a:lvl1pPr>
              <a:defRPr/>
            </a:lvl1pPr>
          </a:lstStyle>
          <a:p>
            <a:pPr>
              <a:defRPr/>
            </a:pPr>
            <a:fld id="{D53C131C-D7CC-4AB7-B7AC-8D17C70AB763}" type="datetime3">
              <a:rPr lang="en-US" altLang="en-US" smtClean="0"/>
              <a:t>29 August 2024</a:t>
            </a:fld>
            <a:endParaRPr lang="en-US" altLang="en-US" dirty="0"/>
          </a:p>
        </p:txBody>
      </p:sp>
      <p:sp>
        <p:nvSpPr>
          <p:cNvPr id="5" name="Footer Placeholder 4">
            <a:extLst>
              <a:ext uri="{FF2B5EF4-FFF2-40B4-BE49-F238E27FC236}">
                <a16:creationId xmlns:a16="http://schemas.microsoft.com/office/drawing/2014/main" id="{0F99ED33-2661-F144-8C03-967912C5981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0450073-3400-C641-ABE0-4FBC660E1B06}"/>
              </a:ext>
            </a:extLst>
          </p:cNvPr>
          <p:cNvSpPr>
            <a:spLocks noGrp="1"/>
          </p:cNvSpPr>
          <p:nvPr>
            <p:ph type="sldNum" sz="quarter" idx="12"/>
          </p:nvPr>
        </p:nvSpPr>
        <p:spPr/>
        <p:txBody>
          <a:bodyPr/>
          <a:lstStyle>
            <a:lvl1pPr>
              <a:defRPr/>
            </a:lvl1pPr>
          </a:lstStyle>
          <a:p>
            <a:pPr>
              <a:defRPr/>
            </a:pPr>
            <a:fld id="{E82DDA36-A3E7-8943-AD0F-CAAE473AC2A6}" type="slidenum">
              <a:rPr lang="en-US" altLang="en-US"/>
              <a:pPr>
                <a:defRPr/>
              </a:pPr>
              <a:t>‹#›</a:t>
            </a:fld>
            <a:endParaRPr lang="en-US" altLang="en-US" dirty="0"/>
          </a:p>
        </p:txBody>
      </p:sp>
    </p:spTree>
    <p:extLst>
      <p:ext uri="{BB962C8B-B14F-4D97-AF65-F5344CB8AC3E}">
        <p14:creationId xmlns:p14="http://schemas.microsoft.com/office/powerpoint/2010/main" val="216969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8FEEF8-6A58-0C49-BA29-9DC09A922821}"/>
              </a:ext>
            </a:extLst>
          </p:cNvPr>
          <p:cNvSpPr>
            <a:spLocks noGrp="1"/>
          </p:cNvSpPr>
          <p:nvPr>
            <p:ph type="dt" sz="half" idx="10"/>
          </p:nvPr>
        </p:nvSpPr>
        <p:spPr/>
        <p:txBody>
          <a:bodyPr/>
          <a:lstStyle>
            <a:lvl1pPr>
              <a:defRPr/>
            </a:lvl1pPr>
          </a:lstStyle>
          <a:p>
            <a:pPr>
              <a:defRPr/>
            </a:pPr>
            <a:fld id="{08A6C2A9-3EE2-4D58-83A0-AFEF89A5563A}" type="datetime3">
              <a:rPr lang="en-US" altLang="en-US" smtClean="0"/>
              <a:t>29 August 2024</a:t>
            </a:fld>
            <a:endParaRPr lang="en-US" altLang="en-US" dirty="0"/>
          </a:p>
        </p:txBody>
      </p:sp>
      <p:sp>
        <p:nvSpPr>
          <p:cNvPr id="6" name="Footer Placeholder 4">
            <a:extLst>
              <a:ext uri="{FF2B5EF4-FFF2-40B4-BE49-F238E27FC236}">
                <a16:creationId xmlns:a16="http://schemas.microsoft.com/office/drawing/2014/main" id="{99A10E6D-4E32-2440-AA0C-D7A2AFC7FD9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73B1B4C-1787-104B-A1E3-0CEFB613DDA2}"/>
              </a:ext>
            </a:extLst>
          </p:cNvPr>
          <p:cNvSpPr>
            <a:spLocks noGrp="1"/>
          </p:cNvSpPr>
          <p:nvPr>
            <p:ph type="sldNum" sz="quarter" idx="12"/>
          </p:nvPr>
        </p:nvSpPr>
        <p:spPr/>
        <p:txBody>
          <a:bodyPr/>
          <a:lstStyle>
            <a:lvl1pPr>
              <a:defRPr/>
            </a:lvl1pPr>
          </a:lstStyle>
          <a:p>
            <a:pPr>
              <a:defRPr/>
            </a:pPr>
            <a:fld id="{CA3DF979-1FFA-B344-A81C-F0A9AB9BBE0B}" type="slidenum">
              <a:rPr lang="en-US" altLang="en-US"/>
              <a:pPr>
                <a:defRPr/>
              </a:pPr>
              <a:t>‹#›</a:t>
            </a:fld>
            <a:endParaRPr lang="en-US" altLang="en-US" dirty="0"/>
          </a:p>
        </p:txBody>
      </p:sp>
    </p:spTree>
    <p:extLst>
      <p:ext uri="{BB962C8B-B14F-4D97-AF65-F5344CB8AC3E}">
        <p14:creationId xmlns:p14="http://schemas.microsoft.com/office/powerpoint/2010/main" val="30482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36B69B9-826F-8244-8A6A-0CD6DD73FB16}"/>
              </a:ext>
            </a:extLst>
          </p:cNvPr>
          <p:cNvSpPr>
            <a:spLocks noGrp="1"/>
          </p:cNvSpPr>
          <p:nvPr>
            <p:ph type="dt" sz="half" idx="10"/>
          </p:nvPr>
        </p:nvSpPr>
        <p:spPr/>
        <p:txBody>
          <a:bodyPr/>
          <a:lstStyle>
            <a:lvl1pPr>
              <a:defRPr/>
            </a:lvl1pPr>
          </a:lstStyle>
          <a:p>
            <a:pPr>
              <a:defRPr/>
            </a:pPr>
            <a:fld id="{23E9938C-8F76-4DEE-A8C5-693D5E5EE450}" type="datetime3">
              <a:rPr lang="en-US" altLang="en-US" smtClean="0"/>
              <a:t>29 August 2024</a:t>
            </a:fld>
            <a:endParaRPr lang="en-US" altLang="en-US" dirty="0"/>
          </a:p>
        </p:txBody>
      </p:sp>
      <p:sp>
        <p:nvSpPr>
          <p:cNvPr id="8" name="Footer Placeholder 4">
            <a:extLst>
              <a:ext uri="{FF2B5EF4-FFF2-40B4-BE49-F238E27FC236}">
                <a16:creationId xmlns:a16="http://schemas.microsoft.com/office/drawing/2014/main" id="{6270ED67-A230-304A-BD81-68AA113F99D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74C0F45-8463-BA4F-8288-144B4F266DC8}"/>
              </a:ext>
            </a:extLst>
          </p:cNvPr>
          <p:cNvSpPr>
            <a:spLocks noGrp="1"/>
          </p:cNvSpPr>
          <p:nvPr>
            <p:ph type="sldNum" sz="quarter" idx="12"/>
          </p:nvPr>
        </p:nvSpPr>
        <p:spPr/>
        <p:txBody>
          <a:bodyPr/>
          <a:lstStyle>
            <a:lvl1pPr>
              <a:defRPr/>
            </a:lvl1pPr>
          </a:lstStyle>
          <a:p>
            <a:pPr>
              <a:defRPr/>
            </a:pPr>
            <a:fld id="{DA1DBFC4-966A-DC4E-8401-7EC346D39E33}" type="slidenum">
              <a:rPr lang="en-US" altLang="en-US"/>
              <a:pPr>
                <a:defRPr/>
              </a:pPr>
              <a:t>‹#›</a:t>
            </a:fld>
            <a:endParaRPr lang="en-US" altLang="en-US" dirty="0"/>
          </a:p>
        </p:txBody>
      </p:sp>
    </p:spTree>
    <p:extLst>
      <p:ext uri="{BB962C8B-B14F-4D97-AF65-F5344CB8AC3E}">
        <p14:creationId xmlns:p14="http://schemas.microsoft.com/office/powerpoint/2010/main" val="32379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0413AD-A5B6-3E47-82A6-DC212F8EAA3C}"/>
              </a:ext>
            </a:extLst>
          </p:cNvPr>
          <p:cNvSpPr>
            <a:spLocks noGrp="1"/>
          </p:cNvSpPr>
          <p:nvPr>
            <p:ph type="dt" sz="half" idx="10"/>
          </p:nvPr>
        </p:nvSpPr>
        <p:spPr/>
        <p:txBody>
          <a:bodyPr/>
          <a:lstStyle>
            <a:lvl1pPr>
              <a:defRPr/>
            </a:lvl1pPr>
          </a:lstStyle>
          <a:p>
            <a:pPr>
              <a:defRPr/>
            </a:pPr>
            <a:fld id="{2F88A746-2811-4D1E-9D06-0C05B8E3FE4C}" type="datetime3">
              <a:rPr lang="en-US" altLang="en-US" smtClean="0"/>
              <a:t>29 August 2024</a:t>
            </a:fld>
            <a:endParaRPr lang="en-US" altLang="en-US" dirty="0"/>
          </a:p>
        </p:txBody>
      </p:sp>
      <p:sp>
        <p:nvSpPr>
          <p:cNvPr id="4" name="Footer Placeholder 4">
            <a:extLst>
              <a:ext uri="{FF2B5EF4-FFF2-40B4-BE49-F238E27FC236}">
                <a16:creationId xmlns:a16="http://schemas.microsoft.com/office/drawing/2014/main" id="{E7C4DF3C-F67F-824D-BCF9-CF584E35B1A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DB9843D-60A1-CF4E-8ACB-6628817B7C1D}"/>
              </a:ext>
            </a:extLst>
          </p:cNvPr>
          <p:cNvSpPr>
            <a:spLocks noGrp="1"/>
          </p:cNvSpPr>
          <p:nvPr>
            <p:ph type="sldNum" sz="quarter" idx="12"/>
          </p:nvPr>
        </p:nvSpPr>
        <p:spPr/>
        <p:txBody>
          <a:bodyPr/>
          <a:lstStyle>
            <a:lvl1pPr>
              <a:defRPr/>
            </a:lvl1pPr>
          </a:lstStyle>
          <a:p>
            <a:pPr>
              <a:defRPr/>
            </a:pPr>
            <a:fld id="{0376BDCD-F2CC-1D48-9787-0714F2C14497}" type="slidenum">
              <a:rPr lang="en-US" altLang="en-US"/>
              <a:pPr>
                <a:defRPr/>
              </a:pPr>
              <a:t>‹#›</a:t>
            </a:fld>
            <a:endParaRPr lang="en-US" altLang="en-US" dirty="0"/>
          </a:p>
        </p:txBody>
      </p:sp>
    </p:spTree>
    <p:extLst>
      <p:ext uri="{BB962C8B-B14F-4D97-AF65-F5344CB8AC3E}">
        <p14:creationId xmlns:p14="http://schemas.microsoft.com/office/powerpoint/2010/main" val="41669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CA4EA2-9500-A64C-943D-D41953EB1361}"/>
              </a:ext>
            </a:extLst>
          </p:cNvPr>
          <p:cNvSpPr>
            <a:spLocks noGrp="1"/>
          </p:cNvSpPr>
          <p:nvPr>
            <p:ph type="dt" sz="half" idx="10"/>
          </p:nvPr>
        </p:nvSpPr>
        <p:spPr/>
        <p:txBody>
          <a:bodyPr/>
          <a:lstStyle>
            <a:lvl1pPr>
              <a:defRPr/>
            </a:lvl1pPr>
          </a:lstStyle>
          <a:p>
            <a:pPr>
              <a:defRPr/>
            </a:pPr>
            <a:fld id="{2199539E-AFA2-472F-8FE9-A1BF9CE07DF3}" type="datetime3">
              <a:rPr lang="en-US" altLang="en-US" smtClean="0"/>
              <a:t>29 August 2024</a:t>
            </a:fld>
            <a:endParaRPr lang="en-US" altLang="en-US" dirty="0"/>
          </a:p>
        </p:txBody>
      </p:sp>
      <p:sp>
        <p:nvSpPr>
          <p:cNvPr id="3" name="Footer Placeholder 4">
            <a:extLst>
              <a:ext uri="{FF2B5EF4-FFF2-40B4-BE49-F238E27FC236}">
                <a16:creationId xmlns:a16="http://schemas.microsoft.com/office/drawing/2014/main" id="{7B28F9A6-51F7-6B46-AE80-5A0F5ED1704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F955289-BF67-3F4A-83D6-2E446C77A57F}"/>
              </a:ext>
            </a:extLst>
          </p:cNvPr>
          <p:cNvSpPr>
            <a:spLocks noGrp="1"/>
          </p:cNvSpPr>
          <p:nvPr>
            <p:ph type="sldNum" sz="quarter" idx="12"/>
          </p:nvPr>
        </p:nvSpPr>
        <p:spPr/>
        <p:txBody>
          <a:bodyPr/>
          <a:lstStyle>
            <a:lvl1pPr>
              <a:defRPr/>
            </a:lvl1pPr>
          </a:lstStyle>
          <a:p>
            <a:pPr>
              <a:defRPr/>
            </a:pPr>
            <a:fld id="{79BC2235-F009-8E46-8B12-1D1BA3AABFE9}" type="slidenum">
              <a:rPr lang="en-US" altLang="en-US"/>
              <a:pPr>
                <a:defRPr/>
              </a:pPr>
              <a:t>‹#›</a:t>
            </a:fld>
            <a:endParaRPr lang="en-US" altLang="en-US" dirty="0"/>
          </a:p>
        </p:txBody>
      </p:sp>
    </p:spTree>
    <p:extLst>
      <p:ext uri="{BB962C8B-B14F-4D97-AF65-F5344CB8AC3E}">
        <p14:creationId xmlns:p14="http://schemas.microsoft.com/office/powerpoint/2010/main" val="145717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6C4C1D-1D2E-B842-B86E-6E98A5744E2C}"/>
              </a:ext>
            </a:extLst>
          </p:cNvPr>
          <p:cNvSpPr>
            <a:spLocks noGrp="1"/>
          </p:cNvSpPr>
          <p:nvPr>
            <p:ph type="dt" sz="half" idx="10"/>
          </p:nvPr>
        </p:nvSpPr>
        <p:spPr/>
        <p:txBody>
          <a:bodyPr/>
          <a:lstStyle>
            <a:lvl1pPr>
              <a:defRPr/>
            </a:lvl1pPr>
          </a:lstStyle>
          <a:p>
            <a:pPr>
              <a:defRPr/>
            </a:pPr>
            <a:fld id="{7E62FF11-91C9-4885-9DA9-D4DAA2DD9385}" type="datetime3">
              <a:rPr lang="en-US" altLang="en-US" smtClean="0"/>
              <a:t>29 August 2024</a:t>
            </a:fld>
            <a:endParaRPr lang="en-US" altLang="en-US" dirty="0"/>
          </a:p>
        </p:txBody>
      </p:sp>
      <p:sp>
        <p:nvSpPr>
          <p:cNvPr id="6" name="Footer Placeholder 4">
            <a:extLst>
              <a:ext uri="{FF2B5EF4-FFF2-40B4-BE49-F238E27FC236}">
                <a16:creationId xmlns:a16="http://schemas.microsoft.com/office/drawing/2014/main" id="{80159143-02B9-DA4D-BDE1-AD2257C32FB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6E6B76C-BAC2-EC46-BABE-4C4F7F30CCF4}"/>
              </a:ext>
            </a:extLst>
          </p:cNvPr>
          <p:cNvSpPr>
            <a:spLocks noGrp="1"/>
          </p:cNvSpPr>
          <p:nvPr>
            <p:ph type="sldNum" sz="quarter" idx="12"/>
          </p:nvPr>
        </p:nvSpPr>
        <p:spPr/>
        <p:txBody>
          <a:bodyPr/>
          <a:lstStyle>
            <a:lvl1pPr>
              <a:defRPr/>
            </a:lvl1pPr>
          </a:lstStyle>
          <a:p>
            <a:pPr>
              <a:defRPr/>
            </a:pPr>
            <a:fld id="{386DA04F-A6CC-E342-86CD-6D2A735BF87F}" type="slidenum">
              <a:rPr lang="en-US" altLang="en-US"/>
              <a:pPr>
                <a:defRPr/>
              </a:pPr>
              <a:t>‹#›</a:t>
            </a:fld>
            <a:endParaRPr lang="en-US" altLang="en-US" dirty="0"/>
          </a:p>
        </p:txBody>
      </p:sp>
    </p:spTree>
    <p:extLst>
      <p:ext uri="{BB962C8B-B14F-4D97-AF65-F5344CB8AC3E}">
        <p14:creationId xmlns:p14="http://schemas.microsoft.com/office/powerpoint/2010/main" val="145082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292A62-A395-E049-A626-82620BE7F0F2}"/>
              </a:ext>
            </a:extLst>
          </p:cNvPr>
          <p:cNvSpPr>
            <a:spLocks noGrp="1"/>
          </p:cNvSpPr>
          <p:nvPr>
            <p:ph type="dt" sz="half" idx="10"/>
          </p:nvPr>
        </p:nvSpPr>
        <p:spPr/>
        <p:txBody>
          <a:bodyPr/>
          <a:lstStyle>
            <a:lvl1pPr>
              <a:defRPr/>
            </a:lvl1pPr>
          </a:lstStyle>
          <a:p>
            <a:pPr>
              <a:defRPr/>
            </a:pPr>
            <a:fld id="{30B6106A-8036-427A-AC23-3DD3F67DAECD}" type="datetime3">
              <a:rPr lang="en-US" altLang="en-US" smtClean="0"/>
              <a:t>29 August 2024</a:t>
            </a:fld>
            <a:endParaRPr lang="en-US" altLang="en-US" dirty="0"/>
          </a:p>
        </p:txBody>
      </p:sp>
      <p:sp>
        <p:nvSpPr>
          <p:cNvPr id="6" name="Footer Placeholder 4">
            <a:extLst>
              <a:ext uri="{FF2B5EF4-FFF2-40B4-BE49-F238E27FC236}">
                <a16:creationId xmlns:a16="http://schemas.microsoft.com/office/drawing/2014/main" id="{46FBE9E1-7041-A344-AF59-CF3F702099C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1A7395-15F9-BE4A-AC9C-85D545854FED}"/>
              </a:ext>
            </a:extLst>
          </p:cNvPr>
          <p:cNvSpPr>
            <a:spLocks noGrp="1"/>
          </p:cNvSpPr>
          <p:nvPr>
            <p:ph type="sldNum" sz="quarter" idx="12"/>
          </p:nvPr>
        </p:nvSpPr>
        <p:spPr/>
        <p:txBody>
          <a:bodyPr/>
          <a:lstStyle>
            <a:lvl1pPr>
              <a:defRPr/>
            </a:lvl1pPr>
          </a:lstStyle>
          <a:p>
            <a:pPr>
              <a:defRPr/>
            </a:pPr>
            <a:fld id="{3755C453-A81E-BE49-AA5D-B218D0C7AF73}" type="slidenum">
              <a:rPr lang="en-US" altLang="en-US"/>
              <a:pPr>
                <a:defRPr/>
              </a:pPr>
              <a:t>‹#›</a:t>
            </a:fld>
            <a:endParaRPr lang="en-US" altLang="en-US" dirty="0"/>
          </a:p>
        </p:txBody>
      </p:sp>
    </p:spTree>
    <p:extLst>
      <p:ext uri="{BB962C8B-B14F-4D97-AF65-F5344CB8AC3E}">
        <p14:creationId xmlns:p14="http://schemas.microsoft.com/office/powerpoint/2010/main" val="22430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A54B54-AC78-BE44-8316-CC433DF059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A1ADFB8-E6CC-1F49-AB8D-1000686DA5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44A4AA-89CF-6942-8327-8EDD3D917DE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6E8E8A-8794-4259-AB15-BC80098EF791}" type="datetime3">
              <a:rPr lang="en-US" altLang="en-US" smtClean="0"/>
              <a:t>29 August 2024</a:t>
            </a:fld>
            <a:endParaRPr lang="en-US" altLang="en-US" dirty="0"/>
          </a:p>
        </p:txBody>
      </p:sp>
      <p:sp>
        <p:nvSpPr>
          <p:cNvPr id="5" name="Footer Placeholder 4">
            <a:extLst>
              <a:ext uri="{FF2B5EF4-FFF2-40B4-BE49-F238E27FC236}">
                <a16:creationId xmlns:a16="http://schemas.microsoft.com/office/drawing/2014/main" id="{338C3639-3FD4-6C45-B5AB-7F7A8228DD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687C3915-19AD-A544-8D62-414C293A9A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380B357-4B70-4E49-971C-1690C95396F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lean-coalition.org/disaster-resilience/"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clean-coalition.org/community-microgrids/valencia-gardens-energy-storage-projec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lean Coalition Logo_no tagline_updated yellow.eps">
            <a:extLst>
              <a:ext uri="{FF2B5EF4-FFF2-40B4-BE49-F238E27FC236}">
                <a16:creationId xmlns:a16="http://schemas.microsoft.com/office/drawing/2014/main" id="{791C78BD-805F-C84C-9056-27A504BA78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7675" y="660402"/>
            <a:ext cx="5708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3472167-7297-423F-A184-BDC6DC4362C0}"/>
              </a:ext>
            </a:extLst>
          </p:cNvPr>
          <p:cNvSpPr txBox="1"/>
          <p:nvPr/>
        </p:nvSpPr>
        <p:spPr>
          <a:xfrm>
            <a:off x="7418823" y="6495716"/>
            <a:ext cx="142834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27 August 2024</a:t>
            </a:r>
          </a:p>
        </p:txBody>
      </p:sp>
      <p:sp>
        <p:nvSpPr>
          <p:cNvPr id="9" name="Title 1">
            <a:extLst>
              <a:ext uri="{FF2B5EF4-FFF2-40B4-BE49-F238E27FC236}">
                <a16:creationId xmlns:a16="http://schemas.microsoft.com/office/drawing/2014/main" id="{317D8184-6373-4ABD-BF7F-5ED038A90031}"/>
              </a:ext>
            </a:extLst>
          </p:cNvPr>
          <p:cNvSpPr txBox="1">
            <a:spLocks/>
          </p:cNvSpPr>
          <p:nvPr/>
        </p:nvSpPr>
        <p:spPr>
          <a:xfrm>
            <a:off x="0" y="2514224"/>
            <a:ext cx="9014132" cy="1247285"/>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3400" dirty="0"/>
              <a:t>Progress on Microgrids in California:</a:t>
            </a:r>
          </a:p>
          <a:p>
            <a:r>
              <a:rPr lang="en-US" sz="3400" dirty="0">
                <a:solidFill>
                  <a:schemeClr val="bg1"/>
                </a:solidFill>
              </a:rPr>
              <a:t>Community Microgrids &amp; Solar Microgrid Training</a:t>
            </a:r>
          </a:p>
        </p:txBody>
      </p:sp>
      <p:sp>
        <p:nvSpPr>
          <p:cNvPr id="7" name="Google Shape;102;p1">
            <a:extLst>
              <a:ext uri="{FF2B5EF4-FFF2-40B4-BE49-F238E27FC236}">
                <a16:creationId xmlns:a16="http://schemas.microsoft.com/office/drawing/2014/main" id="{6BB43A61-FF11-D56B-6870-566DCACCA7A0}"/>
              </a:ext>
            </a:extLst>
          </p:cNvPr>
          <p:cNvSpPr/>
          <p:nvPr/>
        </p:nvSpPr>
        <p:spPr>
          <a:xfrm>
            <a:off x="3198606" y="4910921"/>
            <a:ext cx="2746787" cy="1128704"/>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dirty="0">
                <a:solidFill>
                  <a:srgbClr val="FFFFFF"/>
                </a:solidFill>
                <a:latin typeface="Arial" panose="020B0604020202020204" pitchFamily="34" charset="0"/>
                <a:cs typeface="Arial" panose="020B0604020202020204" pitchFamily="34" charset="0"/>
                <a:sym typeface="Arial"/>
              </a:rPr>
              <a:t>Ben Schwartz</a:t>
            </a:r>
            <a:endParaRPr sz="2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1600" b="0" i="0" u="none" strike="noStrike" cap="none" dirty="0">
                <a:solidFill>
                  <a:srgbClr val="FFFFFF"/>
                </a:solidFill>
                <a:latin typeface="Arial" panose="020B0604020202020204" pitchFamily="34" charset="0"/>
                <a:cs typeface="Arial" panose="020B0604020202020204" pitchFamily="34" charset="0"/>
                <a:sym typeface="Arial"/>
              </a:rPr>
              <a:t>Policy Manager</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chemeClr val="lt1"/>
              </a:buClr>
              <a:buSzPts val="1600"/>
              <a:buFont typeface="Arial"/>
              <a:buNone/>
            </a:pPr>
            <a:r>
              <a:rPr lang="en-US" sz="1600" dirty="0">
                <a:solidFill>
                  <a:schemeClr val="lt1"/>
                </a:solidFill>
                <a:latin typeface="Arial" panose="020B0604020202020204" pitchFamily="34" charset="0"/>
                <a:cs typeface="Arial" panose="020B0604020202020204" pitchFamily="34" charset="0"/>
                <a:sym typeface="Arial"/>
              </a:rPr>
              <a:t>626</a:t>
            </a:r>
            <a:r>
              <a:rPr lang="en-US" sz="1600" b="0" i="0" u="none" strike="noStrike" cap="none" dirty="0">
                <a:solidFill>
                  <a:schemeClr val="lt1"/>
                </a:solidFill>
                <a:latin typeface="Arial" panose="020B0604020202020204" pitchFamily="34" charset="0"/>
                <a:cs typeface="Arial" panose="020B0604020202020204" pitchFamily="34" charset="0"/>
                <a:sym typeface="Arial"/>
              </a:rPr>
              <a:t>-232-7573</a:t>
            </a:r>
            <a:r>
              <a:rPr lang="en-US" sz="1600" b="0" i="0" u="none" strike="noStrike" cap="none" dirty="0">
                <a:solidFill>
                  <a:srgbClr val="FFFFFF"/>
                </a:solidFill>
                <a:latin typeface="Arial" panose="020B0604020202020204" pitchFamily="34" charset="0"/>
                <a:cs typeface="Arial" panose="020B0604020202020204" pitchFamily="34" charset="0"/>
                <a:sym typeface="Arial"/>
              </a:rPr>
              <a:t> mobile</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1600" dirty="0">
                <a:solidFill>
                  <a:srgbClr val="FFFFFF"/>
                </a:solidFill>
                <a:latin typeface="Arial" panose="020B0604020202020204" pitchFamily="34" charset="0"/>
                <a:cs typeface="Arial" panose="020B0604020202020204" pitchFamily="34" charset="0"/>
                <a:sym typeface="Arial"/>
              </a:rPr>
              <a:t>ben</a:t>
            </a:r>
            <a:r>
              <a:rPr lang="en-US" sz="1600" b="0" i="0" u="none" strike="noStrike" cap="none" dirty="0">
                <a:solidFill>
                  <a:srgbClr val="FFFFFF"/>
                </a:solidFill>
                <a:latin typeface="Arial" panose="020B0604020202020204" pitchFamily="34" charset="0"/>
                <a:cs typeface="Arial" panose="020B0604020202020204" pitchFamily="34" charset="0"/>
                <a:sym typeface="Arial"/>
              </a:rPr>
              <a:t>@clean-coalition.org</a:t>
            </a:r>
            <a:endParaRPr sz="1600" b="0" i="0" u="none" strike="noStrike" cap="none" dirty="0">
              <a:solidFill>
                <a:srgbClr val="FFFFFF"/>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3DBA-5609-E992-CD3F-EF850083AAD0}"/>
              </a:ext>
            </a:extLst>
          </p:cNvPr>
          <p:cNvSpPr>
            <a:spLocks noGrp="1"/>
          </p:cNvSpPr>
          <p:nvPr>
            <p:ph type="title"/>
          </p:nvPr>
        </p:nvSpPr>
        <p:spPr/>
        <p:txBody>
          <a:bodyPr>
            <a:normAutofit fontScale="90000"/>
          </a:bodyPr>
          <a:lstStyle/>
          <a:p>
            <a:r>
              <a:rPr lang="en-US" dirty="0"/>
              <a:t>Solar Microgrid Methodology Curriculum overview</a:t>
            </a:r>
          </a:p>
        </p:txBody>
      </p:sp>
      <p:sp>
        <p:nvSpPr>
          <p:cNvPr id="3" name="Content Placeholder 2">
            <a:extLst>
              <a:ext uri="{FF2B5EF4-FFF2-40B4-BE49-F238E27FC236}">
                <a16:creationId xmlns:a16="http://schemas.microsoft.com/office/drawing/2014/main" id="{1E8478B8-0139-884B-B46D-61A4E8EA6F33}"/>
              </a:ext>
            </a:extLst>
          </p:cNvPr>
          <p:cNvSpPr>
            <a:spLocks noGrp="1"/>
          </p:cNvSpPr>
          <p:nvPr>
            <p:ph idx="1"/>
          </p:nvPr>
        </p:nvSpPr>
        <p:spPr>
          <a:xfrm>
            <a:off x="457200" y="1166018"/>
            <a:ext cx="8229600" cy="4525963"/>
          </a:xfrm>
        </p:spPr>
        <p:txBody>
          <a:bodyPr/>
          <a:lstStyle/>
          <a:p>
            <a:pPr>
              <a:buFont typeface="Arial" panose="020B0604020202090204" pitchFamily="34" charset="0"/>
              <a:buChar char="•"/>
            </a:pPr>
            <a:r>
              <a:rPr lang="en-US" sz="2000" b="1" u="sng" dirty="0">
                <a:solidFill>
                  <a:schemeClr val="tx1"/>
                </a:solidFill>
              </a:rPr>
              <a:t>Who</a:t>
            </a:r>
            <a:r>
              <a:rPr lang="en-US" sz="2000" dirty="0">
                <a:solidFill>
                  <a:schemeClr val="tx1"/>
                </a:solidFill>
              </a:rPr>
              <a:t>: Taught by Professor Bill Dinklage during his Energy and Natural Resources course, including 16 students, Clean Coalition tools and support, and other industry standard tools. </a:t>
            </a:r>
          </a:p>
          <a:p>
            <a:pPr>
              <a:buFont typeface="Arial" panose="020B0604020202090204" pitchFamily="34" charset="0"/>
              <a:buChar char="•"/>
            </a:pPr>
            <a:r>
              <a:rPr lang="en-US" sz="2000" b="1" u="sng" dirty="0">
                <a:solidFill>
                  <a:schemeClr val="tx1"/>
                </a:solidFill>
              </a:rPr>
              <a:t>What</a:t>
            </a:r>
            <a:r>
              <a:rPr lang="en-US" sz="2000" dirty="0">
                <a:solidFill>
                  <a:schemeClr val="tx1"/>
                </a:solidFill>
              </a:rPr>
              <a:t>: Six-week curriculum based on the Clean Coalition’s Solar Microgrid Methodology</a:t>
            </a:r>
          </a:p>
          <a:p>
            <a:pPr>
              <a:buFont typeface="Arial" panose="020B0604020202090204" pitchFamily="34" charset="0"/>
              <a:buChar char="•"/>
            </a:pPr>
            <a:r>
              <a:rPr lang="en-US" sz="2000" b="1" u="sng" dirty="0">
                <a:solidFill>
                  <a:schemeClr val="tx1"/>
                </a:solidFill>
              </a:rPr>
              <a:t>When</a:t>
            </a:r>
            <a:r>
              <a:rPr lang="en-US" sz="2000" dirty="0">
                <a:solidFill>
                  <a:schemeClr val="tx1"/>
                </a:solidFill>
              </a:rPr>
              <a:t>: Fall 2023 semester. With two classes per week, an hour and twenty minutes per class, and one class for a holiday, this calculates to just under 15 hours of class time.</a:t>
            </a:r>
          </a:p>
          <a:p>
            <a:pPr>
              <a:buFont typeface="Arial" panose="020B0604020202090204" pitchFamily="34" charset="0"/>
              <a:buChar char="•"/>
            </a:pPr>
            <a:r>
              <a:rPr lang="en-US" sz="2000" b="1" u="sng" dirty="0">
                <a:solidFill>
                  <a:schemeClr val="tx1"/>
                </a:solidFill>
              </a:rPr>
              <a:t>Where</a:t>
            </a:r>
            <a:r>
              <a:rPr lang="en-US" sz="2000" dirty="0">
                <a:solidFill>
                  <a:schemeClr val="tx1"/>
                </a:solidFill>
              </a:rPr>
              <a:t>: Santa Barbara City College (SBCC)</a:t>
            </a:r>
          </a:p>
          <a:p>
            <a:pPr>
              <a:buFont typeface="Arial" panose="020B0604020202090204" pitchFamily="34" charset="0"/>
              <a:buChar char="•"/>
            </a:pPr>
            <a:r>
              <a:rPr lang="en-US" sz="2000" b="1" u="sng" dirty="0">
                <a:solidFill>
                  <a:schemeClr val="tx1"/>
                </a:solidFill>
              </a:rPr>
              <a:t>Why</a:t>
            </a:r>
            <a:r>
              <a:rPr lang="en-US" sz="2000" dirty="0">
                <a:solidFill>
                  <a:schemeClr val="tx1"/>
                </a:solidFill>
              </a:rPr>
              <a:t>: To provide students with a unique combination of practical challenges and professional guidance in order to transform the classroom into a vibrant launchpad for their careers, equipping them with not just theoretical knowledge, but the tangible skills and confidence to thrive in the burgeoning field of clean energy.</a:t>
            </a:r>
          </a:p>
          <a:p>
            <a:pPr>
              <a:buFont typeface="Arial" panose="020B0604020202090204" pitchFamily="34" charset="0"/>
              <a:buChar char="•"/>
            </a:pPr>
            <a:endParaRPr lang="en-US" dirty="0">
              <a:solidFill>
                <a:schemeClr val="tx1"/>
              </a:solidFill>
            </a:endParaRPr>
          </a:p>
        </p:txBody>
      </p:sp>
    </p:spTree>
    <p:extLst>
      <p:ext uri="{BB962C8B-B14F-4D97-AF65-F5344CB8AC3E}">
        <p14:creationId xmlns:p14="http://schemas.microsoft.com/office/powerpoint/2010/main" val="160721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7" name="Google Shape;167;p4"/>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latin typeface="Arial"/>
                <a:ea typeface="Arial"/>
                <a:cs typeface="Arial"/>
                <a:sym typeface="Arial"/>
              </a:rPr>
              <a:t>Solar Microgrid M</a:t>
            </a:r>
            <a:r>
              <a:rPr lang="en-US" sz="2200" b="1" i="0" u="none" strike="noStrike" cap="none" dirty="0">
                <a:solidFill>
                  <a:schemeClr val="lt1"/>
                </a:solidFill>
                <a:latin typeface="Arial"/>
                <a:ea typeface="Arial"/>
                <a:cs typeface="Arial"/>
                <a:sym typeface="Arial"/>
              </a:rPr>
              <a:t>ethodology for feasibility studies </a:t>
            </a:r>
            <a:endParaRPr sz="2200" b="1" i="0" u="none" strike="noStrike" cap="none" dirty="0">
              <a:solidFill>
                <a:schemeClr val="lt1"/>
              </a:solidFill>
              <a:latin typeface="Arial"/>
              <a:ea typeface="Arial"/>
              <a:cs typeface="Arial"/>
              <a:sym typeface="Arial"/>
            </a:endParaRPr>
          </a:p>
        </p:txBody>
      </p:sp>
      <p:pic>
        <p:nvPicPr>
          <p:cNvPr id="3" name="Picture 2" descr="Timeline&#10;&#10;Description automatically generated">
            <a:extLst>
              <a:ext uri="{FF2B5EF4-FFF2-40B4-BE49-F238E27FC236}">
                <a16:creationId xmlns:a16="http://schemas.microsoft.com/office/drawing/2014/main" id="{42B1F481-E6C3-AD93-DD16-A4D52A733372}"/>
              </a:ext>
            </a:extLst>
          </p:cNvPr>
          <p:cNvPicPr>
            <a:picLocks noChangeAspect="1"/>
          </p:cNvPicPr>
          <p:nvPr/>
        </p:nvPicPr>
        <p:blipFill>
          <a:blip r:embed="rId3"/>
          <a:stretch>
            <a:fillRect/>
          </a:stretch>
        </p:blipFill>
        <p:spPr>
          <a:xfrm>
            <a:off x="191353" y="1001628"/>
            <a:ext cx="8761293" cy="5142497"/>
          </a:xfrm>
          <a:prstGeom prst="rect">
            <a:avLst/>
          </a:prstGeom>
        </p:spPr>
      </p:pic>
    </p:spTree>
    <p:extLst>
      <p:ext uri="{BB962C8B-B14F-4D97-AF65-F5344CB8AC3E}">
        <p14:creationId xmlns:p14="http://schemas.microsoft.com/office/powerpoint/2010/main" val="358463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50576-970B-B796-A74D-EE5733FCF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E73E0-5B65-7D01-148E-0BE1FE0BA0A5}"/>
              </a:ext>
            </a:extLst>
          </p:cNvPr>
          <p:cNvSpPr>
            <a:spLocks noGrp="1"/>
          </p:cNvSpPr>
          <p:nvPr>
            <p:ph type="title"/>
          </p:nvPr>
        </p:nvSpPr>
        <p:spPr/>
        <p:txBody>
          <a:bodyPr>
            <a:normAutofit/>
          </a:bodyPr>
          <a:lstStyle/>
          <a:p>
            <a:r>
              <a:rPr lang="en-US" dirty="0"/>
              <a:t>Solar Microgrid Methodology Curriculum outline</a:t>
            </a:r>
          </a:p>
        </p:txBody>
      </p:sp>
      <p:sp>
        <p:nvSpPr>
          <p:cNvPr id="3" name="Content Placeholder 2">
            <a:extLst>
              <a:ext uri="{FF2B5EF4-FFF2-40B4-BE49-F238E27FC236}">
                <a16:creationId xmlns:a16="http://schemas.microsoft.com/office/drawing/2014/main" id="{4A487C54-29E1-72E6-D16C-D029AFA264AA}"/>
              </a:ext>
            </a:extLst>
          </p:cNvPr>
          <p:cNvSpPr>
            <a:spLocks noGrp="1"/>
          </p:cNvSpPr>
          <p:nvPr>
            <p:ph idx="1"/>
          </p:nvPr>
        </p:nvSpPr>
        <p:spPr>
          <a:xfrm>
            <a:off x="457200" y="1356518"/>
            <a:ext cx="8229600" cy="2405857"/>
          </a:xfrm>
        </p:spPr>
        <p:txBody>
          <a:bodyPr/>
          <a:lstStyle/>
          <a:p>
            <a:pPr>
              <a:buFont typeface="Arial" panose="020B0604020202090204" pitchFamily="34" charset="0"/>
              <a:buChar char="•"/>
            </a:pPr>
            <a:r>
              <a:rPr lang="en-US" sz="2000" dirty="0">
                <a:solidFill>
                  <a:schemeClr val="tx1"/>
                </a:solidFill>
              </a:rPr>
              <a:t>Week 1: Electricity interval data and billing details</a:t>
            </a:r>
          </a:p>
          <a:p>
            <a:pPr>
              <a:buFont typeface="Arial" panose="020B0604020202090204" pitchFamily="34" charset="0"/>
              <a:buChar char="•"/>
            </a:pPr>
            <a:r>
              <a:rPr lang="en-US" sz="2000" dirty="0">
                <a:solidFill>
                  <a:schemeClr val="tx1"/>
                </a:solidFill>
              </a:rPr>
              <a:t>Week 2: Solar design details and modeling</a:t>
            </a:r>
          </a:p>
          <a:p>
            <a:pPr>
              <a:buFont typeface="Arial" panose="020B0604020202090204" pitchFamily="34" charset="0"/>
              <a:buChar char="•"/>
            </a:pPr>
            <a:r>
              <a:rPr lang="en-US" sz="2000" dirty="0">
                <a:solidFill>
                  <a:schemeClr val="tx1"/>
                </a:solidFill>
              </a:rPr>
              <a:t>Week 3: Value of Resilience 123 (VOR123) and sizing the BESS</a:t>
            </a:r>
          </a:p>
          <a:p>
            <a:pPr>
              <a:buFont typeface="Arial" panose="020B0604020202090204" pitchFamily="34" charset="0"/>
              <a:buChar char="•"/>
            </a:pPr>
            <a:r>
              <a:rPr lang="en-US" sz="2000" dirty="0">
                <a:solidFill>
                  <a:schemeClr val="tx1"/>
                </a:solidFill>
              </a:rPr>
              <a:t>Week 4: Economic analysis</a:t>
            </a:r>
          </a:p>
          <a:p>
            <a:pPr>
              <a:buFont typeface="Arial" panose="020B0604020202090204" pitchFamily="34" charset="0"/>
              <a:buChar char="•"/>
            </a:pPr>
            <a:r>
              <a:rPr lang="en-US" sz="2000" dirty="0">
                <a:solidFill>
                  <a:schemeClr val="tx1"/>
                </a:solidFill>
              </a:rPr>
              <a:t>Week 5: Project table creation and presentation preparations</a:t>
            </a:r>
          </a:p>
          <a:p>
            <a:pPr>
              <a:buFont typeface="Arial" panose="020B0604020202090204" pitchFamily="34" charset="0"/>
              <a:buChar char="•"/>
            </a:pPr>
            <a:r>
              <a:rPr lang="en-US" sz="2000" dirty="0">
                <a:solidFill>
                  <a:schemeClr val="tx1"/>
                </a:solidFill>
              </a:rPr>
              <a:t>Week 6: Review &amp; Presentations</a:t>
            </a:r>
          </a:p>
          <a:p>
            <a:pPr marL="0" indent="0">
              <a:buNone/>
            </a:pPr>
            <a:endParaRPr lang="en-US" dirty="0">
              <a:solidFill>
                <a:schemeClr val="tx1"/>
              </a:solidFill>
            </a:endParaRPr>
          </a:p>
        </p:txBody>
      </p:sp>
    </p:spTree>
    <p:extLst>
      <p:ext uri="{BB962C8B-B14F-4D97-AF65-F5344CB8AC3E}">
        <p14:creationId xmlns:p14="http://schemas.microsoft.com/office/powerpoint/2010/main" val="31572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03527-8745-B9E9-8BBE-C03891E0E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10704-4501-EB8D-174E-EAAE18DE36F6}"/>
              </a:ext>
            </a:extLst>
          </p:cNvPr>
          <p:cNvSpPr>
            <a:spLocks noGrp="1"/>
          </p:cNvSpPr>
          <p:nvPr>
            <p:ph type="title"/>
          </p:nvPr>
        </p:nvSpPr>
        <p:spPr/>
        <p:txBody>
          <a:bodyPr>
            <a:normAutofit fontScale="90000"/>
          </a:bodyPr>
          <a:lstStyle/>
          <a:p>
            <a:r>
              <a:rPr lang="en-US" dirty="0"/>
              <a:t>Week 1: Analyzing Electricity Interval Data and Billing Details</a:t>
            </a:r>
          </a:p>
        </p:txBody>
      </p:sp>
      <p:sp>
        <p:nvSpPr>
          <p:cNvPr id="3" name="Content Placeholder 2">
            <a:extLst>
              <a:ext uri="{FF2B5EF4-FFF2-40B4-BE49-F238E27FC236}">
                <a16:creationId xmlns:a16="http://schemas.microsoft.com/office/drawing/2014/main" id="{3A7DE1C6-F701-ABCB-F720-52CB497E5ADA}"/>
              </a:ext>
            </a:extLst>
          </p:cNvPr>
          <p:cNvSpPr>
            <a:spLocks noGrp="1"/>
          </p:cNvSpPr>
          <p:nvPr>
            <p:ph idx="1"/>
          </p:nvPr>
        </p:nvSpPr>
        <p:spPr>
          <a:xfrm>
            <a:off x="142875" y="1152526"/>
            <a:ext cx="8229600" cy="4343400"/>
          </a:xfrm>
        </p:spPr>
        <p:txBody>
          <a:bodyPr/>
          <a:lstStyle/>
          <a:p>
            <a:pPr>
              <a:buFont typeface="Arial" panose="020B0604020202090204" pitchFamily="34" charset="0"/>
              <a:buChar char="•"/>
            </a:pPr>
            <a:r>
              <a:rPr lang="en-US" sz="1600" dirty="0">
                <a:solidFill>
                  <a:schemeClr val="tx1"/>
                </a:solidFill>
              </a:rPr>
              <a:t>Topics covered:</a:t>
            </a:r>
          </a:p>
          <a:p>
            <a:pPr lvl="1">
              <a:buFont typeface="Arial" panose="020B0604020202090204" pitchFamily="34" charset="0"/>
              <a:buChar char="•"/>
            </a:pPr>
            <a:r>
              <a:rPr lang="en-US" sz="1400" dirty="0">
                <a:solidFill>
                  <a:schemeClr val="tx1"/>
                </a:solidFill>
              </a:rPr>
              <a:t>Distinguishing between power and energy, kilowatt (kW) and kilowatt hour (kWh).</a:t>
            </a:r>
          </a:p>
          <a:p>
            <a:pPr lvl="1">
              <a:buFont typeface="Arial" panose="020B0604020202090204" pitchFamily="34" charset="0"/>
              <a:buChar char="•"/>
            </a:pPr>
            <a:r>
              <a:rPr lang="en-US" sz="1400" dirty="0">
                <a:solidFill>
                  <a:schemeClr val="tx1"/>
                </a:solidFill>
              </a:rPr>
              <a:t>Understanding the common practice of recording electricity usage in 15-minute intervals.</a:t>
            </a:r>
          </a:p>
          <a:p>
            <a:pPr lvl="1">
              <a:buFont typeface="Arial" panose="020B0604020202090204" pitchFamily="34" charset="0"/>
              <a:buChar char="•"/>
            </a:pPr>
            <a:r>
              <a:rPr lang="en-US" sz="1400" dirty="0">
                <a:solidFill>
                  <a:schemeClr val="tx1"/>
                </a:solidFill>
              </a:rPr>
              <a:t>Interpreting and cleaning electricity data to establish a full calendar year's Baseline Load Profile.</a:t>
            </a:r>
          </a:p>
          <a:p>
            <a:pPr lvl="1">
              <a:buFont typeface="Arial" panose="020B0604020202090204" pitchFamily="34" charset="0"/>
              <a:buChar char="•"/>
            </a:pPr>
            <a:r>
              <a:rPr lang="en-US" sz="1400" dirty="0">
                <a:solidFill>
                  <a:schemeClr val="tx1"/>
                </a:solidFill>
              </a:rPr>
              <a:t>Calculating the total annual load and peak demand from the Baseline Load Profile.</a:t>
            </a:r>
          </a:p>
          <a:p>
            <a:pPr lvl="1">
              <a:buFont typeface="Arial" panose="020B0604020202090204" pitchFamily="34" charset="0"/>
              <a:buChar char="•"/>
            </a:pPr>
            <a:r>
              <a:rPr lang="en-US" sz="1400" dirty="0">
                <a:solidFill>
                  <a:schemeClr val="tx1"/>
                </a:solidFill>
              </a:rPr>
              <a:t>Deciphering electric utility bills and meter rate schedules.</a:t>
            </a:r>
          </a:p>
          <a:p>
            <a:pPr lvl="1">
              <a:buFont typeface="Arial" panose="020B0604020202090204" pitchFamily="34" charset="0"/>
              <a:buChar char="•"/>
            </a:pPr>
            <a:r>
              <a:rPr lang="en-US" sz="1400" dirty="0">
                <a:solidFill>
                  <a:schemeClr val="tx1"/>
                </a:solidFill>
              </a:rPr>
              <a:t>Developing an Adjustments Load Profile based on the anticipated addition of electric vehicle (EV) charging stations.</a:t>
            </a:r>
          </a:p>
          <a:p>
            <a:pPr lvl="1">
              <a:buFont typeface="Arial" panose="020B0604020202090204" pitchFamily="34" charset="0"/>
              <a:buChar char="•"/>
            </a:pPr>
            <a:r>
              <a:rPr lang="en-US" sz="1400" dirty="0">
                <a:solidFill>
                  <a:schemeClr val="tx1"/>
                </a:solidFill>
              </a:rPr>
              <a:t>Combining the Baseline Load Profile and Adjustments Load Profile at every 15-minute interval to create the Master Load Profile.</a:t>
            </a:r>
          </a:p>
          <a:p>
            <a:pPr>
              <a:buFont typeface="Arial" panose="020B0604020202090204" pitchFamily="34" charset="0"/>
              <a:buChar char="•"/>
            </a:pPr>
            <a:endParaRPr lang="en-US" sz="1600" dirty="0">
              <a:solidFill>
                <a:schemeClr val="tx1"/>
              </a:solidFill>
            </a:endParaRPr>
          </a:p>
          <a:p>
            <a:pPr>
              <a:buFont typeface="Arial" panose="020B0604020202090204" pitchFamily="34" charset="0"/>
              <a:buChar char="•"/>
            </a:pPr>
            <a:r>
              <a:rPr lang="en-US" sz="1600" dirty="0">
                <a:solidFill>
                  <a:schemeClr val="tx1"/>
                </a:solidFill>
              </a:rPr>
              <a:t>Tools used:</a:t>
            </a:r>
          </a:p>
          <a:p>
            <a:pPr lvl="1">
              <a:buFont typeface="Arial" panose="020B0604020202090204" pitchFamily="34" charset="0"/>
              <a:buChar char="•"/>
            </a:pPr>
            <a:r>
              <a:rPr lang="en-US" sz="1400" b="1" u="sng" dirty="0">
                <a:solidFill>
                  <a:schemeClr val="tx1"/>
                </a:solidFill>
              </a:rPr>
              <a:t>The Clean Coalition's Solar Microgrid Analysis Processor (SMAP) Utility Data Cleaner</a:t>
            </a:r>
            <a:r>
              <a:rPr lang="en-US" sz="1400" dirty="0">
                <a:solidFill>
                  <a:schemeClr val="tx1"/>
                </a:solidFill>
              </a:rPr>
              <a:t>: This tool simplifies the cleaning of electricity data downloaded from </a:t>
            </a:r>
            <a:r>
              <a:rPr lang="en-US" sz="1400" dirty="0" err="1">
                <a:solidFill>
                  <a:schemeClr val="tx1"/>
                </a:solidFill>
              </a:rPr>
              <a:t>UtilityAPI</a:t>
            </a:r>
            <a:r>
              <a:rPr lang="en-US" sz="1400" dirty="0">
                <a:solidFill>
                  <a:schemeClr val="tx1"/>
                </a:solidFill>
              </a:rPr>
              <a:t>, a secure, third party utility data service.</a:t>
            </a:r>
          </a:p>
          <a:p>
            <a:pPr lvl="1">
              <a:buFont typeface="Arial" panose="020B0604020202090204" pitchFamily="34" charset="0"/>
              <a:buChar char="•"/>
            </a:pPr>
            <a:r>
              <a:rPr lang="en-US" sz="1400" b="1" u="sng" dirty="0">
                <a:solidFill>
                  <a:schemeClr val="tx1"/>
                </a:solidFill>
              </a:rPr>
              <a:t>The Clean Coalition's EV charging profile creator</a:t>
            </a:r>
            <a:r>
              <a:rPr lang="en-US" sz="1400" dirty="0">
                <a:solidFill>
                  <a:schemeClr val="tx1"/>
                </a:solidFill>
              </a:rPr>
              <a:t>: This tool assists in constructing an Adjustments Load Profile based on specified EV charging station quantities and usage patterns.</a:t>
            </a:r>
          </a:p>
        </p:txBody>
      </p:sp>
    </p:spTree>
    <p:extLst>
      <p:ext uri="{BB962C8B-B14F-4D97-AF65-F5344CB8AC3E}">
        <p14:creationId xmlns:p14="http://schemas.microsoft.com/office/powerpoint/2010/main" val="360613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22E63-03D6-CD91-E21C-377725351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C5A00-F10A-A64A-FDC0-898B915FEFC2}"/>
              </a:ext>
            </a:extLst>
          </p:cNvPr>
          <p:cNvSpPr>
            <a:spLocks noGrp="1"/>
          </p:cNvSpPr>
          <p:nvPr>
            <p:ph type="title"/>
          </p:nvPr>
        </p:nvSpPr>
        <p:spPr/>
        <p:txBody>
          <a:bodyPr>
            <a:normAutofit fontScale="90000"/>
          </a:bodyPr>
          <a:lstStyle/>
          <a:p>
            <a:r>
              <a:rPr lang="en-US" dirty="0"/>
              <a:t>Week 2: Mastering Solar Modeling with </a:t>
            </a:r>
            <a:r>
              <a:rPr lang="en-US" dirty="0" err="1"/>
              <a:t>HelioScope</a:t>
            </a:r>
            <a:endParaRPr lang="en-US" dirty="0"/>
          </a:p>
        </p:txBody>
      </p:sp>
      <p:sp>
        <p:nvSpPr>
          <p:cNvPr id="3" name="Content Placeholder 2">
            <a:extLst>
              <a:ext uri="{FF2B5EF4-FFF2-40B4-BE49-F238E27FC236}">
                <a16:creationId xmlns:a16="http://schemas.microsoft.com/office/drawing/2014/main" id="{BBE4F0E8-19F4-8B24-2F90-80D6043A9EE3}"/>
              </a:ext>
            </a:extLst>
          </p:cNvPr>
          <p:cNvSpPr>
            <a:spLocks noGrp="1"/>
          </p:cNvSpPr>
          <p:nvPr>
            <p:ph idx="1"/>
          </p:nvPr>
        </p:nvSpPr>
        <p:spPr>
          <a:xfrm>
            <a:off x="235743" y="1323977"/>
            <a:ext cx="5393532" cy="4724398"/>
          </a:xfrm>
        </p:spPr>
        <p:txBody>
          <a:bodyPr/>
          <a:lstStyle/>
          <a:p>
            <a:pPr>
              <a:buFont typeface="Arial" panose="020B0604020202090204" pitchFamily="34" charset="0"/>
              <a:buChar char="•"/>
            </a:pPr>
            <a:r>
              <a:rPr lang="en-US" sz="1400" dirty="0">
                <a:solidFill>
                  <a:schemeClr val="tx1"/>
                </a:solidFill>
              </a:rPr>
              <a:t>Topics covered:</a:t>
            </a:r>
          </a:p>
          <a:p>
            <a:pPr lvl="1">
              <a:buFont typeface="Arial" panose="020B0604020202090204" pitchFamily="34" charset="0"/>
              <a:buChar char="•"/>
            </a:pPr>
            <a:r>
              <a:rPr lang="en-US" sz="1200" b="1" u="sng" dirty="0">
                <a:solidFill>
                  <a:schemeClr val="tx1"/>
                </a:solidFill>
              </a:rPr>
              <a:t>Solar panel and inverter operation</a:t>
            </a:r>
            <a:r>
              <a:rPr lang="en-US" sz="1200" dirty="0">
                <a:solidFill>
                  <a:schemeClr val="tx1"/>
                </a:solidFill>
              </a:rPr>
              <a:t>: Conversion of sunlight to direct current (DC) electricity and subsequent DC-to-AC (alternating current) transformation for grid integration.</a:t>
            </a:r>
          </a:p>
          <a:p>
            <a:pPr lvl="1">
              <a:buFont typeface="Arial" panose="020B0604020202090204" pitchFamily="34" charset="0"/>
              <a:buChar char="•"/>
            </a:pPr>
            <a:r>
              <a:rPr lang="en-US" sz="1200" b="1" u="sng" dirty="0">
                <a:solidFill>
                  <a:schemeClr val="tx1"/>
                </a:solidFill>
              </a:rPr>
              <a:t>Impact of tilt, azimuth, spacing, and shading</a:t>
            </a:r>
            <a:r>
              <a:rPr lang="en-US" sz="1200" dirty="0">
                <a:solidFill>
                  <a:schemeClr val="tx1"/>
                </a:solidFill>
              </a:rPr>
              <a:t>: Understanding how these factors influence a system's energy output.</a:t>
            </a:r>
          </a:p>
          <a:p>
            <a:pPr lvl="1">
              <a:buFont typeface="Arial" panose="020B0604020202090204" pitchFamily="34" charset="0"/>
              <a:buChar char="•"/>
            </a:pPr>
            <a:r>
              <a:rPr lang="en-US" sz="1200" b="1" u="sng" dirty="0">
                <a:solidFill>
                  <a:schemeClr val="tx1"/>
                </a:solidFill>
              </a:rPr>
              <a:t>Mounting system options</a:t>
            </a:r>
            <a:r>
              <a:rPr lang="en-US" sz="1200" dirty="0">
                <a:solidFill>
                  <a:schemeClr val="tx1"/>
                </a:solidFill>
              </a:rPr>
              <a:t>: Differentiating between fixed tilt racking, flush mount, ground mount, and carport structures.</a:t>
            </a:r>
          </a:p>
          <a:p>
            <a:pPr lvl="1">
              <a:buFont typeface="Arial" panose="020B0604020202090204" pitchFamily="34" charset="0"/>
              <a:buChar char="•"/>
            </a:pPr>
            <a:r>
              <a:rPr lang="en-US" sz="1200" b="1" u="sng" dirty="0">
                <a:solidFill>
                  <a:schemeClr val="tx1"/>
                </a:solidFill>
              </a:rPr>
              <a:t>Net Zero Energy (NZE) calculation</a:t>
            </a:r>
            <a:r>
              <a:rPr lang="en-US" sz="1200" dirty="0">
                <a:solidFill>
                  <a:schemeClr val="tx1"/>
                </a:solidFill>
              </a:rPr>
              <a:t>: Determining the percentage of NZE achievable based on solar system design.</a:t>
            </a:r>
          </a:p>
          <a:p>
            <a:pPr marL="457200" lvl="1" indent="0">
              <a:buNone/>
            </a:pPr>
            <a:endParaRPr lang="en-US" sz="1200" dirty="0">
              <a:solidFill>
                <a:schemeClr val="tx1"/>
              </a:solidFill>
            </a:endParaRPr>
          </a:p>
          <a:p>
            <a:pPr>
              <a:buFont typeface="Arial" panose="020B0604020202090204" pitchFamily="34" charset="0"/>
              <a:buChar char="•"/>
            </a:pPr>
            <a:r>
              <a:rPr lang="en-US" sz="1400" dirty="0">
                <a:solidFill>
                  <a:schemeClr val="tx1"/>
                </a:solidFill>
              </a:rPr>
              <a:t>Equipped with the industry-standard </a:t>
            </a:r>
            <a:r>
              <a:rPr lang="en-US" sz="1400" dirty="0" err="1">
                <a:solidFill>
                  <a:schemeClr val="tx1"/>
                </a:solidFill>
              </a:rPr>
              <a:t>HelioScope</a:t>
            </a:r>
            <a:r>
              <a:rPr lang="en-US" sz="1400" dirty="0">
                <a:solidFill>
                  <a:schemeClr val="tx1"/>
                </a:solidFill>
              </a:rPr>
              <a:t>, students embarked on designing their own solar systems. This involved:</a:t>
            </a:r>
          </a:p>
          <a:p>
            <a:pPr lvl="1">
              <a:buFont typeface="Arial" panose="020B0604020202090204" pitchFamily="34" charset="0"/>
              <a:buChar char="•"/>
            </a:pPr>
            <a:r>
              <a:rPr lang="en-US" sz="1200" b="1" u="sng" dirty="0">
                <a:solidFill>
                  <a:schemeClr val="tx1"/>
                </a:solidFill>
              </a:rPr>
              <a:t>Drawing the system layout</a:t>
            </a:r>
            <a:r>
              <a:rPr lang="en-US" sz="1200" b="1" dirty="0">
                <a:solidFill>
                  <a:schemeClr val="tx1"/>
                </a:solidFill>
              </a:rPr>
              <a:t>: </a:t>
            </a:r>
            <a:r>
              <a:rPr lang="en-US" sz="1200" dirty="0">
                <a:solidFill>
                  <a:schemeClr val="tx1"/>
                </a:solidFill>
              </a:rPr>
              <a:t>Accurately mapping the physical constraints of the East Campus site.</a:t>
            </a:r>
          </a:p>
          <a:p>
            <a:pPr lvl="1">
              <a:buFont typeface="Arial" panose="020B0604020202090204" pitchFamily="34" charset="0"/>
              <a:buChar char="•"/>
            </a:pPr>
            <a:r>
              <a:rPr lang="en-US" sz="1200" b="1" u="sng" dirty="0">
                <a:solidFill>
                  <a:schemeClr val="tx1"/>
                </a:solidFill>
              </a:rPr>
              <a:t>Defining obstructions and shading</a:t>
            </a:r>
            <a:r>
              <a:rPr lang="en-US" sz="1200" dirty="0">
                <a:solidFill>
                  <a:schemeClr val="tx1"/>
                </a:solidFill>
              </a:rPr>
              <a:t>: Placing virtual "</a:t>
            </a:r>
            <a:r>
              <a:rPr lang="en-US" sz="1200" dirty="0" err="1">
                <a:solidFill>
                  <a:schemeClr val="tx1"/>
                </a:solidFill>
              </a:rPr>
              <a:t>keepouts</a:t>
            </a:r>
            <a:r>
              <a:rPr lang="en-US" sz="1200" dirty="0">
                <a:solidFill>
                  <a:schemeClr val="tx1"/>
                </a:solidFill>
              </a:rPr>
              <a:t>" for existing structures and trees.</a:t>
            </a:r>
          </a:p>
          <a:p>
            <a:pPr lvl="1">
              <a:buFont typeface="Arial" panose="020B0604020202090204" pitchFamily="34" charset="0"/>
              <a:buChar char="•"/>
            </a:pPr>
            <a:r>
              <a:rPr lang="en-US" sz="1200" b="1" u="sng" dirty="0">
                <a:solidFill>
                  <a:schemeClr val="tx1"/>
                </a:solidFill>
              </a:rPr>
              <a:t>Selecting optimal components</a:t>
            </a:r>
            <a:r>
              <a:rPr lang="en-US" sz="1200" dirty="0">
                <a:solidFill>
                  <a:schemeClr val="tx1"/>
                </a:solidFill>
              </a:rPr>
              <a:t>: Choosing suitable solar panels and inverters for efficient energy generation.</a:t>
            </a:r>
          </a:p>
          <a:p>
            <a:pPr lvl="1">
              <a:buFont typeface="Arial" panose="020B0604020202090204" pitchFamily="34" charset="0"/>
              <a:buChar char="•"/>
            </a:pPr>
            <a:r>
              <a:rPr lang="en-US" sz="1200" b="1" u="sng" dirty="0">
                <a:solidFill>
                  <a:schemeClr val="tx1"/>
                </a:solidFill>
              </a:rPr>
              <a:t>Leveraging Light Detection and Ranging (LiDAR) data</a:t>
            </a:r>
            <a:r>
              <a:rPr lang="en-US" sz="1200" dirty="0">
                <a:solidFill>
                  <a:schemeClr val="tx1"/>
                </a:solidFill>
              </a:rPr>
              <a:t>: Utilizing LiDAR technology to map building and tree heights for accurate shading analysis.</a:t>
            </a:r>
          </a:p>
        </p:txBody>
      </p:sp>
      <p:pic>
        <p:nvPicPr>
          <p:cNvPr id="1026" name="Picture 2">
            <a:extLst>
              <a:ext uri="{FF2B5EF4-FFF2-40B4-BE49-F238E27FC236}">
                <a16:creationId xmlns:a16="http://schemas.microsoft.com/office/drawing/2014/main" id="{F7BD3EC9-848D-C28F-0E34-244B2689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2138361"/>
            <a:ext cx="3410496" cy="258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8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0566-4142-DA42-8D64-56CD47B8D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3E87B-6F17-7D11-1C47-91A74EFB3CDA}"/>
              </a:ext>
            </a:extLst>
          </p:cNvPr>
          <p:cNvSpPr>
            <a:spLocks noGrp="1"/>
          </p:cNvSpPr>
          <p:nvPr>
            <p:ph type="title"/>
          </p:nvPr>
        </p:nvSpPr>
        <p:spPr>
          <a:xfrm>
            <a:off x="0" y="0"/>
            <a:ext cx="7315200" cy="762000"/>
          </a:xfrm>
        </p:spPr>
        <p:txBody>
          <a:bodyPr>
            <a:normAutofit fontScale="90000"/>
          </a:bodyPr>
          <a:lstStyle/>
          <a:p>
            <a:r>
              <a:rPr lang="en-US" dirty="0"/>
              <a:t>Week 3: Value of Resilience (VOR) 123 and BESS Sizing</a:t>
            </a:r>
          </a:p>
        </p:txBody>
      </p:sp>
      <p:sp>
        <p:nvSpPr>
          <p:cNvPr id="3" name="Content Placeholder 2">
            <a:extLst>
              <a:ext uri="{FF2B5EF4-FFF2-40B4-BE49-F238E27FC236}">
                <a16:creationId xmlns:a16="http://schemas.microsoft.com/office/drawing/2014/main" id="{57DECB30-118A-5317-BC4C-3BD6006B9548}"/>
              </a:ext>
            </a:extLst>
          </p:cNvPr>
          <p:cNvSpPr>
            <a:spLocks noGrp="1"/>
          </p:cNvSpPr>
          <p:nvPr>
            <p:ph idx="1"/>
          </p:nvPr>
        </p:nvSpPr>
        <p:spPr>
          <a:xfrm>
            <a:off x="0" y="795658"/>
            <a:ext cx="5314950" cy="5690867"/>
          </a:xfrm>
        </p:spPr>
        <p:txBody>
          <a:bodyPr/>
          <a:lstStyle/>
          <a:p>
            <a:pPr>
              <a:buFont typeface="Arial" panose="020B0604020202090204" pitchFamily="34" charset="0"/>
              <a:buChar char="•"/>
            </a:pPr>
            <a:r>
              <a:rPr lang="en-US" sz="1400" dirty="0">
                <a:solidFill>
                  <a:schemeClr val="tx1"/>
                </a:solidFill>
              </a:rPr>
              <a:t>Topics covered: </a:t>
            </a:r>
          </a:p>
          <a:p>
            <a:pPr lvl="1">
              <a:buFont typeface="Arial" panose="020B0604020202090204" pitchFamily="34" charset="0"/>
              <a:buChar char="•"/>
            </a:pPr>
            <a:r>
              <a:rPr lang="en-US" sz="1200" dirty="0">
                <a:solidFill>
                  <a:schemeClr val="tx1"/>
                </a:solidFill>
                <a:hlinkClick r:id="rId2"/>
              </a:rPr>
              <a:t>Clean Coalition’s VOR123</a:t>
            </a:r>
            <a:r>
              <a:rPr lang="en-US" sz="1200" dirty="0">
                <a:solidFill>
                  <a:schemeClr val="tx1"/>
                </a:solidFill>
              </a:rPr>
              <a:t>: This methodology tiers electrical loads into three categories — critical, priority, and discretionary loads — across all facility types. The level of resilience anticipated from a Solar Microgrid at a facility where the Tier 1 load is 10%, Tier 2 load is 15% and Tier 3 load is 75% and where enough solar can be included onsite to net-zero the site’s annual electricity consumption. The average anticipated resilience, in terms of percentage of time online, is as follows:</a:t>
            </a:r>
          </a:p>
          <a:p>
            <a:pPr lvl="2">
              <a:buFont typeface="Arial" panose="020B0604020202090204" pitchFamily="34" charset="0"/>
              <a:buChar char="•"/>
            </a:pPr>
            <a:r>
              <a:rPr lang="en-US" sz="1200" dirty="0">
                <a:solidFill>
                  <a:schemeClr val="tx1"/>
                </a:solidFill>
              </a:rPr>
              <a:t>Tier 1: 100%</a:t>
            </a:r>
          </a:p>
          <a:p>
            <a:pPr lvl="2">
              <a:buFont typeface="Arial" panose="020B0604020202090204" pitchFamily="34" charset="0"/>
              <a:buChar char="•"/>
            </a:pPr>
            <a:r>
              <a:rPr lang="en-US" sz="1200" dirty="0">
                <a:solidFill>
                  <a:schemeClr val="tx1"/>
                </a:solidFill>
              </a:rPr>
              <a:t>Tier 2: 80% (at least)</a:t>
            </a:r>
          </a:p>
          <a:p>
            <a:pPr lvl="2">
              <a:buFont typeface="Arial" panose="020B0604020202090204" pitchFamily="34" charset="0"/>
              <a:buChar char="•"/>
            </a:pPr>
            <a:r>
              <a:rPr lang="en-US" sz="1200" dirty="0">
                <a:solidFill>
                  <a:schemeClr val="tx1"/>
                </a:solidFill>
              </a:rPr>
              <a:t>Tier 3: 25% (at least)</a:t>
            </a:r>
          </a:p>
          <a:p>
            <a:pPr>
              <a:buFont typeface="Arial" panose="020B0604020202090204" pitchFamily="34" charset="0"/>
              <a:buChar char="•"/>
            </a:pPr>
            <a:endParaRPr lang="en-US" sz="1400" dirty="0">
              <a:solidFill>
                <a:schemeClr val="tx1"/>
              </a:solidFill>
            </a:endParaRPr>
          </a:p>
          <a:p>
            <a:pPr>
              <a:buFont typeface="Arial" panose="020B0604020202090204" pitchFamily="34" charset="0"/>
              <a:buChar char="•"/>
            </a:pPr>
            <a:r>
              <a:rPr lang="en-US" sz="1400" dirty="0">
                <a:solidFill>
                  <a:schemeClr val="tx1"/>
                </a:solidFill>
              </a:rPr>
              <a:t>Tools used: </a:t>
            </a:r>
          </a:p>
          <a:p>
            <a:pPr lvl="1">
              <a:buFont typeface="Arial" panose="020B0604020202090204" pitchFamily="34" charset="0"/>
              <a:buChar char="•"/>
            </a:pPr>
            <a:r>
              <a:rPr lang="en-US" sz="1200" b="1" dirty="0">
                <a:solidFill>
                  <a:schemeClr val="tx1"/>
                </a:solidFill>
              </a:rPr>
              <a:t>The Clean Coalition's Solar Microgrid Analysis Processor (SMAP) Aggregated Profile Spreadsheet (APS) Builder</a:t>
            </a:r>
            <a:r>
              <a:rPr lang="en-US" sz="1200" dirty="0">
                <a:solidFill>
                  <a:schemeClr val="tx1"/>
                </a:solidFill>
              </a:rPr>
              <a:t>: This tool takes user-defined inputs (Baseline Load Profile, Adjustments Load Profile, Critical Load Profile or percentage of critical load, and solar generation profile) to generate the Master Load Profile and an APS. The APS comprises:</a:t>
            </a:r>
          </a:p>
          <a:p>
            <a:pPr lvl="2">
              <a:buFont typeface="Arial" panose="020B0604020202090204" pitchFamily="34" charset="0"/>
              <a:buChar char="•"/>
            </a:pPr>
            <a:r>
              <a:rPr lang="en-US" sz="1200" dirty="0">
                <a:solidFill>
                  <a:schemeClr val="tx1"/>
                </a:solidFill>
              </a:rPr>
              <a:t>Baseline Load Profile</a:t>
            </a:r>
          </a:p>
          <a:p>
            <a:pPr lvl="2">
              <a:buFont typeface="Arial" panose="020B0604020202090204" pitchFamily="34" charset="0"/>
              <a:buChar char="•"/>
            </a:pPr>
            <a:r>
              <a:rPr lang="en-US" sz="1200" dirty="0">
                <a:solidFill>
                  <a:schemeClr val="tx1"/>
                </a:solidFill>
              </a:rPr>
              <a:t>Adjustments Load Profile</a:t>
            </a:r>
          </a:p>
          <a:p>
            <a:pPr lvl="2">
              <a:buFont typeface="Arial" panose="020B0604020202090204" pitchFamily="34" charset="0"/>
              <a:buChar char="•"/>
            </a:pPr>
            <a:r>
              <a:rPr lang="en-US" sz="1200" dirty="0">
                <a:solidFill>
                  <a:schemeClr val="tx1"/>
                </a:solidFill>
              </a:rPr>
              <a:t>Master Load Profile</a:t>
            </a:r>
          </a:p>
          <a:p>
            <a:pPr lvl="2">
              <a:buFont typeface="Arial" panose="020B0604020202090204" pitchFamily="34" charset="0"/>
              <a:buChar char="•"/>
            </a:pPr>
            <a:r>
              <a:rPr lang="en-US" sz="1200" dirty="0">
                <a:solidFill>
                  <a:schemeClr val="tx1"/>
                </a:solidFill>
              </a:rPr>
              <a:t>Critical Load Profile</a:t>
            </a:r>
          </a:p>
          <a:p>
            <a:pPr lvl="1">
              <a:buFont typeface="Arial" panose="020B0604020202090204" pitchFamily="34" charset="0"/>
              <a:buChar char="•"/>
            </a:pPr>
            <a:r>
              <a:rPr lang="en-US" sz="1200" b="1" dirty="0">
                <a:solidFill>
                  <a:schemeClr val="tx1"/>
                </a:solidFill>
              </a:rPr>
              <a:t>The Clean Coalition’s SMAP State of Charge reserved for resilience (</a:t>
            </a:r>
            <a:r>
              <a:rPr lang="en-US" sz="1200" b="1" dirty="0" err="1">
                <a:solidFill>
                  <a:schemeClr val="tx1"/>
                </a:solidFill>
              </a:rPr>
              <a:t>SOCr</a:t>
            </a:r>
            <a:r>
              <a:rPr lang="en-US" sz="1200" b="1" dirty="0">
                <a:solidFill>
                  <a:schemeClr val="tx1"/>
                </a:solidFill>
              </a:rPr>
              <a:t>) calculator</a:t>
            </a:r>
            <a:r>
              <a:rPr lang="en-US" sz="1200" dirty="0">
                <a:solidFill>
                  <a:schemeClr val="tx1"/>
                </a:solidFill>
              </a:rPr>
              <a:t>: When fed the APS, this calculator sizes a BESS to indefinitely cover (with the help of the solar system) the user-specified critical load percentage or profile.</a:t>
            </a:r>
          </a:p>
        </p:txBody>
      </p:sp>
      <p:pic>
        <p:nvPicPr>
          <p:cNvPr id="2050" name="Picture 2">
            <a:extLst>
              <a:ext uri="{FF2B5EF4-FFF2-40B4-BE49-F238E27FC236}">
                <a16:creationId xmlns:a16="http://schemas.microsoft.com/office/drawing/2014/main" id="{42DA1223-6AD6-BFCE-AF77-248F2687F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2242580"/>
            <a:ext cx="3743325" cy="222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6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5203-D2E3-0F67-372C-8DFCE517E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3F0B9-B4BF-B73C-D602-4A99F690E0C9}"/>
              </a:ext>
            </a:extLst>
          </p:cNvPr>
          <p:cNvSpPr>
            <a:spLocks noGrp="1"/>
          </p:cNvSpPr>
          <p:nvPr>
            <p:ph type="title"/>
          </p:nvPr>
        </p:nvSpPr>
        <p:spPr>
          <a:xfrm>
            <a:off x="0" y="0"/>
            <a:ext cx="7315200" cy="762000"/>
          </a:xfrm>
        </p:spPr>
        <p:txBody>
          <a:bodyPr>
            <a:normAutofit/>
          </a:bodyPr>
          <a:lstStyle/>
          <a:p>
            <a:r>
              <a:rPr lang="en-US" dirty="0"/>
              <a:t>Week 4: Solar Microgrid Financial Analysis</a:t>
            </a:r>
          </a:p>
        </p:txBody>
      </p:sp>
      <p:sp>
        <p:nvSpPr>
          <p:cNvPr id="3" name="Content Placeholder 2">
            <a:extLst>
              <a:ext uri="{FF2B5EF4-FFF2-40B4-BE49-F238E27FC236}">
                <a16:creationId xmlns:a16="http://schemas.microsoft.com/office/drawing/2014/main" id="{F641176F-7E37-43E6-F276-EF54F825EBE8}"/>
              </a:ext>
            </a:extLst>
          </p:cNvPr>
          <p:cNvSpPr>
            <a:spLocks noGrp="1"/>
          </p:cNvSpPr>
          <p:nvPr>
            <p:ph idx="1"/>
          </p:nvPr>
        </p:nvSpPr>
        <p:spPr>
          <a:xfrm>
            <a:off x="0" y="795658"/>
            <a:ext cx="5314950" cy="5690867"/>
          </a:xfrm>
        </p:spPr>
        <p:txBody>
          <a:bodyPr/>
          <a:lstStyle/>
          <a:p>
            <a:pPr>
              <a:buFont typeface="Arial" panose="020B0604020202090204" pitchFamily="34" charset="0"/>
              <a:buChar char="•"/>
            </a:pPr>
            <a:r>
              <a:rPr lang="en-US" sz="1400" dirty="0">
                <a:solidFill>
                  <a:schemeClr val="tx1"/>
                </a:solidFill>
              </a:rPr>
              <a:t>Topics covered: </a:t>
            </a:r>
          </a:p>
          <a:p>
            <a:pPr lvl="1">
              <a:buFont typeface="Arial" panose="020B0604020202090204" pitchFamily="34" charset="0"/>
              <a:buChar char="•"/>
            </a:pPr>
            <a:r>
              <a:rPr lang="en-US" sz="1200" dirty="0">
                <a:solidFill>
                  <a:schemeClr val="tx1"/>
                </a:solidFill>
              </a:rPr>
              <a:t>Capital and operational costs for installing solar panels and BESS</a:t>
            </a:r>
          </a:p>
          <a:p>
            <a:pPr lvl="1">
              <a:buFont typeface="Arial" panose="020B0604020202090204" pitchFamily="34" charset="0"/>
              <a:buChar char="•"/>
            </a:pPr>
            <a:r>
              <a:rPr lang="en-US" sz="1200" dirty="0">
                <a:solidFill>
                  <a:schemeClr val="tx1"/>
                </a:solidFill>
              </a:rPr>
              <a:t>Incentives for Solar Microgrid components</a:t>
            </a:r>
          </a:p>
          <a:p>
            <a:pPr lvl="1">
              <a:buFont typeface="Arial" panose="020B0604020202090204" pitchFamily="34" charset="0"/>
              <a:buChar char="•"/>
            </a:pPr>
            <a:r>
              <a:rPr lang="en-US" sz="1200" dirty="0">
                <a:solidFill>
                  <a:schemeClr val="tx1"/>
                </a:solidFill>
              </a:rPr>
              <a:t>Discount rates and electricity escalation rates</a:t>
            </a:r>
          </a:p>
          <a:p>
            <a:pPr lvl="1">
              <a:buFont typeface="Arial" panose="020B0604020202090204" pitchFamily="34" charset="0"/>
              <a:buChar char="•"/>
            </a:pPr>
            <a:r>
              <a:rPr lang="en-US" sz="1200" dirty="0">
                <a:solidFill>
                  <a:schemeClr val="tx1"/>
                </a:solidFill>
              </a:rPr>
              <a:t>Demand charge management and energy arbitrage strategies</a:t>
            </a:r>
          </a:p>
          <a:p>
            <a:pPr lvl="1">
              <a:buFont typeface="Arial" panose="020B0604020202090204" pitchFamily="34" charset="0"/>
              <a:buChar char="•"/>
            </a:pPr>
            <a:r>
              <a:rPr lang="en-US" sz="1200" dirty="0">
                <a:solidFill>
                  <a:schemeClr val="tx1"/>
                </a:solidFill>
              </a:rPr>
              <a:t>Cash purchase versus power purchase agreement (PPA) options</a:t>
            </a:r>
          </a:p>
          <a:p>
            <a:pPr lvl="1">
              <a:buFont typeface="Arial" panose="020B0604020202090204" pitchFamily="34" charset="0"/>
              <a:buChar char="•"/>
            </a:pPr>
            <a:r>
              <a:rPr lang="en-US" sz="1200" dirty="0">
                <a:solidFill>
                  <a:schemeClr val="tx1"/>
                </a:solidFill>
              </a:rPr>
              <a:t>Electrical bill savings and 25 year cash flow projections</a:t>
            </a:r>
          </a:p>
          <a:p>
            <a:pPr marL="0" indent="0">
              <a:buNone/>
            </a:pPr>
            <a:endParaRPr lang="en-US" sz="1400" dirty="0">
              <a:solidFill>
                <a:schemeClr val="tx1"/>
              </a:solidFill>
            </a:endParaRPr>
          </a:p>
          <a:p>
            <a:pPr>
              <a:buFont typeface="Arial" panose="020B0604020202090204" pitchFamily="34" charset="0"/>
              <a:buChar char="•"/>
            </a:pPr>
            <a:r>
              <a:rPr lang="en-US" sz="1400" dirty="0">
                <a:solidFill>
                  <a:schemeClr val="tx1"/>
                </a:solidFill>
              </a:rPr>
              <a:t>Leveraging Energy </a:t>
            </a:r>
            <a:r>
              <a:rPr lang="en-US" sz="1400" dirty="0" err="1">
                <a:solidFill>
                  <a:schemeClr val="tx1"/>
                </a:solidFill>
              </a:rPr>
              <a:t>Toolbase</a:t>
            </a:r>
            <a:r>
              <a:rPr lang="en-US" sz="1400" dirty="0">
                <a:solidFill>
                  <a:schemeClr val="tx1"/>
                </a:solidFill>
              </a:rPr>
              <a:t>, students meticulously conducted a financial analysis of their Solar Microgrid designs. This comprehensive process involved:</a:t>
            </a:r>
          </a:p>
          <a:p>
            <a:pPr lvl="1">
              <a:buFont typeface="Arial" panose="020B0604020202090204" pitchFamily="34" charset="0"/>
              <a:buChar char="•"/>
            </a:pPr>
            <a:r>
              <a:rPr lang="en-US" sz="1200" u="sng" dirty="0">
                <a:solidFill>
                  <a:schemeClr val="tx1"/>
                </a:solidFill>
              </a:rPr>
              <a:t>Data Integration</a:t>
            </a:r>
            <a:r>
              <a:rPr lang="en-US" sz="1200" dirty="0">
                <a:solidFill>
                  <a:schemeClr val="tx1"/>
                </a:solidFill>
              </a:rPr>
              <a:t>: Importing the Master Load Profile and aligning it with the specific rate schedule of the East Campus meter.</a:t>
            </a:r>
          </a:p>
          <a:p>
            <a:pPr lvl="1">
              <a:buFont typeface="Arial" panose="020B0604020202090204" pitchFamily="34" charset="0"/>
              <a:buChar char="•"/>
            </a:pPr>
            <a:r>
              <a:rPr lang="en-US" sz="1200" u="sng" dirty="0">
                <a:solidFill>
                  <a:schemeClr val="tx1"/>
                </a:solidFill>
              </a:rPr>
              <a:t>Solar Generation</a:t>
            </a:r>
            <a:r>
              <a:rPr lang="en-US" sz="1200" dirty="0">
                <a:solidFill>
                  <a:schemeClr val="tx1"/>
                </a:solidFill>
              </a:rPr>
              <a:t>: Entering their </a:t>
            </a:r>
            <a:r>
              <a:rPr lang="en-US" sz="1200" dirty="0" err="1">
                <a:solidFill>
                  <a:schemeClr val="tx1"/>
                </a:solidFill>
              </a:rPr>
              <a:t>HelioScope</a:t>
            </a:r>
            <a:r>
              <a:rPr lang="en-US" sz="1200" dirty="0">
                <a:solidFill>
                  <a:schemeClr val="tx1"/>
                </a:solidFill>
              </a:rPr>
              <a:t> solar generation profile and defining a $/W value.</a:t>
            </a:r>
          </a:p>
          <a:p>
            <a:pPr lvl="1">
              <a:buFont typeface="Arial" panose="020B0604020202090204" pitchFamily="34" charset="0"/>
              <a:buChar char="•"/>
            </a:pPr>
            <a:r>
              <a:rPr lang="en-US" sz="1200" u="sng" dirty="0">
                <a:solidFill>
                  <a:schemeClr val="tx1"/>
                </a:solidFill>
              </a:rPr>
              <a:t>BESS Configuration</a:t>
            </a:r>
            <a:r>
              <a:rPr lang="en-US" sz="1200" dirty="0">
                <a:solidFill>
                  <a:schemeClr val="tx1"/>
                </a:solidFill>
              </a:rPr>
              <a:t>: Selecting a standard BESS option and specifying its operational strategy, encompassing demand charge management, energy arbitrage, or both. Additionally, they set a $/kWh value for the BESS.</a:t>
            </a:r>
          </a:p>
          <a:p>
            <a:pPr lvl="1">
              <a:buFont typeface="Arial" panose="020B0604020202090204" pitchFamily="34" charset="0"/>
              <a:buChar char="•"/>
            </a:pPr>
            <a:r>
              <a:rPr lang="en-US" sz="1200" u="sng" dirty="0">
                <a:solidFill>
                  <a:schemeClr val="tx1"/>
                </a:solidFill>
              </a:rPr>
              <a:t>Cost Accounting</a:t>
            </a:r>
            <a:r>
              <a:rPr lang="en-US" sz="1200" dirty="0">
                <a:solidFill>
                  <a:schemeClr val="tx1"/>
                </a:solidFill>
              </a:rPr>
              <a:t>: Establishing Operations and Maintenance (O&amp;M) expenses and costs associated with system component replacements.</a:t>
            </a:r>
          </a:p>
          <a:p>
            <a:pPr lvl="1">
              <a:buFont typeface="Arial" panose="020B0604020202090204" pitchFamily="34" charset="0"/>
              <a:buChar char="•"/>
            </a:pPr>
            <a:r>
              <a:rPr lang="en-US" sz="1200" u="sng" dirty="0">
                <a:solidFill>
                  <a:schemeClr val="tx1"/>
                </a:solidFill>
              </a:rPr>
              <a:t>Rate Analysis</a:t>
            </a:r>
            <a:r>
              <a:rPr lang="en-US" sz="1200" dirty="0">
                <a:solidFill>
                  <a:schemeClr val="tx1"/>
                </a:solidFill>
              </a:rPr>
              <a:t>: Comparing the available solar- and BESS-friendly rate schedules and performing rate switches to understand their economic impact.</a:t>
            </a:r>
          </a:p>
          <a:p>
            <a:pPr lvl="1">
              <a:buFont typeface="Arial" panose="020B0604020202090204" pitchFamily="34" charset="0"/>
              <a:buChar char="•"/>
            </a:pPr>
            <a:r>
              <a:rPr lang="en-US" sz="1200" u="sng" dirty="0">
                <a:solidFill>
                  <a:schemeClr val="tx1"/>
                </a:solidFill>
              </a:rPr>
              <a:t>Financial Scenarios</a:t>
            </a:r>
            <a:r>
              <a:rPr lang="en-US" sz="1200" dirty="0">
                <a:solidFill>
                  <a:schemeClr val="tx1"/>
                </a:solidFill>
              </a:rPr>
              <a:t>: Selecting a transaction type, such as cash purchase or PPA, to explore different financing options.</a:t>
            </a:r>
          </a:p>
        </p:txBody>
      </p:sp>
      <p:pic>
        <p:nvPicPr>
          <p:cNvPr id="4098" name="Picture 2">
            <a:extLst>
              <a:ext uri="{FF2B5EF4-FFF2-40B4-BE49-F238E27FC236}">
                <a16:creationId xmlns:a16="http://schemas.microsoft.com/office/drawing/2014/main" id="{FA48E95D-79E3-7480-5EB5-204703BD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2347889"/>
            <a:ext cx="3829050" cy="226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9D587-2C20-01F5-4AFD-972E560C1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6F5C5-CF61-E5F0-19A4-F2164BF6B353}"/>
              </a:ext>
            </a:extLst>
          </p:cNvPr>
          <p:cNvSpPr>
            <a:spLocks noGrp="1"/>
          </p:cNvSpPr>
          <p:nvPr>
            <p:ph type="title"/>
          </p:nvPr>
        </p:nvSpPr>
        <p:spPr>
          <a:xfrm>
            <a:off x="0" y="0"/>
            <a:ext cx="7315200" cy="762000"/>
          </a:xfrm>
        </p:spPr>
        <p:txBody>
          <a:bodyPr>
            <a:normAutofit fontScale="90000"/>
          </a:bodyPr>
          <a:lstStyle/>
          <a:p>
            <a:r>
              <a:rPr lang="en-US" dirty="0"/>
              <a:t>Week 5: Project Table Creation and Presentation Preparations</a:t>
            </a:r>
          </a:p>
        </p:txBody>
      </p:sp>
      <p:sp>
        <p:nvSpPr>
          <p:cNvPr id="3" name="Content Placeholder 2">
            <a:extLst>
              <a:ext uri="{FF2B5EF4-FFF2-40B4-BE49-F238E27FC236}">
                <a16:creationId xmlns:a16="http://schemas.microsoft.com/office/drawing/2014/main" id="{850E39A6-7726-D04E-6867-168A2B961FFE}"/>
              </a:ext>
            </a:extLst>
          </p:cNvPr>
          <p:cNvSpPr>
            <a:spLocks noGrp="1"/>
          </p:cNvSpPr>
          <p:nvPr>
            <p:ph idx="1"/>
          </p:nvPr>
        </p:nvSpPr>
        <p:spPr>
          <a:xfrm>
            <a:off x="323850" y="1023126"/>
            <a:ext cx="8496300" cy="4566917"/>
          </a:xfrm>
        </p:spPr>
        <p:txBody>
          <a:bodyPr/>
          <a:lstStyle/>
          <a:p>
            <a:pPr>
              <a:buFont typeface="Arial" panose="020B0604020202090204" pitchFamily="34" charset="0"/>
              <a:buChar char="•"/>
            </a:pPr>
            <a:r>
              <a:rPr lang="en-US" sz="1600" dirty="0">
                <a:solidFill>
                  <a:schemeClr val="tx1"/>
                </a:solidFill>
              </a:rPr>
              <a:t>Week 5 of the Solar Microgrid Methodology curriculum consisted of students compiling their hard work into project tables and presentations. These tables summarized their actions and key findings from the previous four weeks, including analysis steps, system sizing, resilience benefits, and economic results.</a:t>
            </a:r>
          </a:p>
          <a:p>
            <a:pPr marL="0" indent="0">
              <a:buNone/>
            </a:pPr>
            <a:endParaRPr lang="en-US" sz="1600" dirty="0">
              <a:solidFill>
                <a:schemeClr val="tx1"/>
              </a:solidFill>
            </a:endParaRPr>
          </a:p>
          <a:p>
            <a:pPr>
              <a:buFont typeface="Arial" panose="020B0604020202090204" pitchFamily="34" charset="0"/>
              <a:buChar char="•"/>
            </a:pPr>
            <a:r>
              <a:rPr lang="en-US" sz="1600" dirty="0">
                <a:solidFill>
                  <a:schemeClr val="tx1"/>
                </a:solidFill>
              </a:rPr>
              <a:t>Students were guided on formatting their Solar Microgrid Feasibility Study presentations using Google Slides to: </a:t>
            </a:r>
          </a:p>
          <a:p>
            <a:pPr lvl="1">
              <a:buFont typeface="Arial" panose="020B0604020202090204" pitchFamily="34" charset="0"/>
              <a:buChar char="•"/>
            </a:pPr>
            <a:r>
              <a:rPr lang="en-US" sz="1400" dirty="0">
                <a:solidFill>
                  <a:schemeClr val="tx1"/>
                </a:solidFill>
              </a:rPr>
              <a:t>Start by presenting compelling key economic results and details on system sizing.</a:t>
            </a:r>
          </a:p>
          <a:p>
            <a:pPr lvl="1">
              <a:buFont typeface="Arial" panose="020B0604020202090204" pitchFamily="34" charset="0"/>
              <a:buChar char="•"/>
            </a:pPr>
            <a:r>
              <a:rPr lang="en-US" sz="1400" dirty="0">
                <a:solidFill>
                  <a:schemeClr val="tx1"/>
                </a:solidFill>
              </a:rPr>
              <a:t>Provide a concise overview of the analysis steps taken.</a:t>
            </a:r>
          </a:p>
          <a:p>
            <a:pPr lvl="1">
              <a:buFont typeface="Arial" panose="020B0604020202090204" pitchFamily="34" charset="0"/>
              <a:buChar char="•"/>
            </a:pPr>
            <a:r>
              <a:rPr lang="en-US" sz="1400" dirty="0">
                <a:solidFill>
                  <a:schemeClr val="tx1"/>
                </a:solidFill>
              </a:rPr>
              <a:t>Go in-depth into each major step of the process.</a:t>
            </a:r>
          </a:p>
          <a:p>
            <a:pPr lvl="1">
              <a:buFont typeface="Arial" panose="020B0604020202090204" pitchFamily="34" charset="0"/>
              <a:buChar char="•"/>
            </a:pPr>
            <a:r>
              <a:rPr lang="en-US" sz="1400" dirty="0">
                <a:solidFill>
                  <a:schemeClr val="tx1"/>
                </a:solidFill>
              </a:rPr>
              <a:t>Conclude with clear recommendations and next steps.</a:t>
            </a:r>
          </a:p>
        </p:txBody>
      </p:sp>
    </p:spTree>
    <p:extLst>
      <p:ext uri="{BB962C8B-B14F-4D97-AF65-F5344CB8AC3E}">
        <p14:creationId xmlns:p14="http://schemas.microsoft.com/office/powerpoint/2010/main" val="163185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D042-7BCE-BA00-4B92-57EA3DF84077}"/>
              </a:ext>
            </a:extLst>
          </p:cNvPr>
          <p:cNvSpPr>
            <a:spLocks noGrp="1"/>
          </p:cNvSpPr>
          <p:nvPr>
            <p:ph type="title"/>
          </p:nvPr>
        </p:nvSpPr>
        <p:spPr/>
        <p:txBody>
          <a:bodyPr/>
          <a:lstStyle/>
          <a:p>
            <a:r>
              <a:rPr lang="en-US" dirty="0"/>
              <a:t>Week 6: Review &amp; Presentations</a:t>
            </a:r>
          </a:p>
        </p:txBody>
      </p:sp>
      <p:sp>
        <p:nvSpPr>
          <p:cNvPr id="4" name="Content Placeholder 2">
            <a:extLst>
              <a:ext uri="{FF2B5EF4-FFF2-40B4-BE49-F238E27FC236}">
                <a16:creationId xmlns:a16="http://schemas.microsoft.com/office/drawing/2014/main" id="{94EF9165-AD72-E7C4-B98C-027A83BAE742}"/>
              </a:ext>
            </a:extLst>
          </p:cNvPr>
          <p:cNvSpPr>
            <a:spLocks noGrp="1"/>
          </p:cNvSpPr>
          <p:nvPr>
            <p:ph idx="1"/>
          </p:nvPr>
        </p:nvSpPr>
        <p:spPr>
          <a:xfrm>
            <a:off x="323850" y="1023126"/>
            <a:ext cx="8496300" cy="3691749"/>
          </a:xfrm>
        </p:spPr>
        <p:txBody>
          <a:bodyPr/>
          <a:lstStyle/>
          <a:p>
            <a:pPr>
              <a:buFont typeface="Arial" panose="020B0604020202090204" pitchFamily="34" charset="0"/>
              <a:buChar char="•"/>
            </a:pPr>
            <a:r>
              <a:rPr lang="en-US" sz="1600" dirty="0">
                <a:solidFill>
                  <a:schemeClr val="tx1"/>
                </a:solidFill>
              </a:rPr>
              <a:t>The culminating week of the Solar Microgrid Methodology curriculum saw student groups polishing their presentations and confidently showcasing their completed Solar Microgrid Feasibility Studies to a distinguished audience of SBCC, Santa Barbara Foundation, and Clean Coalition personnel. Key members in attendance or who were involved in the curriculum included:</a:t>
            </a:r>
          </a:p>
          <a:p>
            <a:pPr lvl="1">
              <a:buFont typeface="Arial" panose="020B0604020202090204" pitchFamily="34" charset="0"/>
              <a:buChar char="•"/>
            </a:pPr>
            <a:r>
              <a:rPr lang="en-US" sz="1400" dirty="0">
                <a:solidFill>
                  <a:schemeClr val="tx1"/>
                </a:solidFill>
              </a:rPr>
              <a:t>Erika </a:t>
            </a:r>
            <a:r>
              <a:rPr lang="en-US" sz="1400" dirty="0" err="1">
                <a:solidFill>
                  <a:schemeClr val="tx1"/>
                </a:solidFill>
              </a:rPr>
              <a:t>Endrijonas</a:t>
            </a:r>
            <a:r>
              <a:rPr lang="en-US" sz="1400" dirty="0">
                <a:solidFill>
                  <a:schemeClr val="tx1"/>
                </a:solidFill>
              </a:rPr>
              <a:t>, SBCC Superintendent/President</a:t>
            </a:r>
          </a:p>
          <a:p>
            <a:pPr lvl="1">
              <a:buFont typeface="Arial" panose="020B0604020202090204" pitchFamily="34" charset="0"/>
              <a:buChar char="•"/>
            </a:pPr>
            <a:r>
              <a:rPr lang="en-US" sz="1400" dirty="0">
                <a:solidFill>
                  <a:schemeClr val="tx1"/>
                </a:solidFill>
              </a:rPr>
              <a:t>Jens Uwe-Kuhn, SBCC Dean of Sciences</a:t>
            </a:r>
          </a:p>
          <a:p>
            <a:pPr lvl="1">
              <a:buFont typeface="Arial" panose="020B0604020202090204" pitchFamily="34" charset="0"/>
              <a:buChar char="•"/>
            </a:pPr>
            <a:r>
              <a:rPr lang="en-US" sz="1400" dirty="0">
                <a:solidFill>
                  <a:schemeClr val="tx1"/>
                </a:solidFill>
              </a:rPr>
              <a:t>Erik Fricke, SBCC Director of Campus Safety and Emergency Response</a:t>
            </a:r>
          </a:p>
          <a:p>
            <a:pPr lvl="1">
              <a:buFont typeface="Arial" panose="020B0604020202090204" pitchFamily="34" charset="0"/>
              <a:buChar char="•"/>
            </a:pPr>
            <a:r>
              <a:rPr lang="en-US" sz="1400" dirty="0">
                <a:solidFill>
                  <a:schemeClr val="tx1"/>
                </a:solidFill>
              </a:rPr>
              <a:t>Maria Villagómez, SBCC Assistant Superintendent/VP of Academic Affairs</a:t>
            </a:r>
          </a:p>
          <a:p>
            <a:pPr lvl="1">
              <a:buFont typeface="Arial" panose="020B0604020202090204" pitchFamily="34" charset="0"/>
              <a:buChar char="•"/>
            </a:pPr>
            <a:r>
              <a:rPr lang="en-US" sz="1400" dirty="0">
                <a:solidFill>
                  <a:schemeClr val="tx1"/>
                </a:solidFill>
              </a:rPr>
              <a:t>Dr. Bill Dinklage, SBCC Professor Dept. of Earth and Planetary Sciences</a:t>
            </a:r>
          </a:p>
          <a:p>
            <a:pPr lvl="1">
              <a:buFont typeface="Arial" panose="020B0604020202090204" pitchFamily="34" charset="0"/>
              <a:buChar char="•"/>
            </a:pPr>
            <a:r>
              <a:rPr lang="en-US" sz="1400" dirty="0">
                <a:solidFill>
                  <a:schemeClr val="tx1"/>
                </a:solidFill>
              </a:rPr>
              <a:t>Brian Morales, SBCC Director of Campus Safety and Emergency Response</a:t>
            </a:r>
          </a:p>
          <a:p>
            <a:pPr lvl="1">
              <a:buFont typeface="Arial" panose="020B0604020202090204" pitchFamily="34" charset="0"/>
              <a:buChar char="•"/>
            </a:pPr>
            <a:r>
              <a:rPr lang="en-US" sz="1400" dirty="0">
                <a:solidFill>
                  <a:schemeClr val="tx1"/>
                </a:solidFill>
              </a:rPr>
              <a:t>Mark Broomfield, SBCC Facilities Supervisor</a:t>
            </a:r>
          </a:p>
          <a:p>
            <a:pPr lvl="1">
              <a:buFont typeface="Arial" panose="020B0604020202090204" pitchFamily="34" charset="0"/>
              <a:buChar char="•"/>
            </a:pPr>
            <a:r>
              <a:rPr lang="en-US" sz="1400" dirty="0">
                <a:solidFill>
                  <a:schemeClr val="tx1"/>
                </a:solidFill>
              </a:rPr>
              <a:t>Craig Lewis, Clean Coalition Executive Director</a:t>
            </a:r>
          </a:p>
          <a:p>
            <a:pPr lvl="1">
              <a:buFont typeface="Arial" panose="020B0604020202090204" pitchFamily="34" charset="0"/>
              <a:buChar char="•"/>
            </a:pPr>
            <a:r>
              <a:rPr lang="en-US" sz="1400" dirty="0">
                <a:solidFill>
                  <a:schemeClr val="tx1"/>
                </a:solidFill>
              </a:rPr>
              <a:t>Gregory Young, Clean Coalition Program Manager</a:t>
            </a:r>
          </a:p>
        </p:txBody>
      </p:sp>
    </p:spTree>
    <p:extLst>
      <p:ext uri="{BB962C8B-B14F-4D97-AF65-F5344CB8AC3E}">
        <p14:creationId xmlns:p14="http://schemas.microsoft.com/office/powerpoint/2010/main" val="269745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3BB3-511A-0F32-FD2C-AE6B10C6BA1E}"/>
              </a:ext>
            </a:extLst>
          </p:cNvPr>
          <p:cNvSpPr>
            <a:spLocks noGrp="1"/>
          </p:cNvSpPr>
          <p:nvPr>
            <p:ph type="title"/>
          </p:nvPr>
        </p:nvSpPr>
        <p:spPr/>
        <p:txBody>
          <a:bodyPr/>
          <a:lstStyle/>
          <a:p>
            <a:r>
              <a:rPr lang="en-US" dirty="0"/>
              <a:t>The Value of Local Storage</a:t>
            </a:r>
          </a:p>
        </p:txBody>
      </p:sp>
      <p:sp>
        <p:nvSpPr>
          <p:cNvPr id="3" name="Content Placeholder 2">
            <a:extLst>
              <a:ext uri="{FF2B5EF4-FFF2-40B4-BE49-F238E27FC236}">
                <a16:creationId xmlns:a16="http://schemas.microsoft.com/office/drawing/2014/main" id="{84A6E54B-922B-EF03-2389-EDE8EFED660E}"/>
              </a:ext>
            </a:extLst>
          </p:cNvPr>
          <p:cNvSpPr>
            <a:spLocks noGrp="1"/>
          </p:cNvSpPr>
          <p:nvPr>
            <p:ph idx="1"/>
          </p:nvPr>
        </p:nvSpPr>
        <p:spPr>
          <a:xfrm>
            <a:off x="457200" y="773545"/>
            <a:ext cx="8229600" cy="4525963"/>
          </a:xfrm>
        </p:spPr>
        <p:txBody>
          <a:bodyPr/>
          <a:lstStyle/>
          <a:p>
            <a:pPr>
              <a:buFont typeface="Arial" panose="020B0604020202020204" pitchFamily="34" charset="0"/>
              <a:buChar char="•"/>
            </a:pPr>
            <a:r>
              <a:rPr lang="en-US" sz="2200" dirty="0"/>
              <a:t>This image shows the value of each type of storage deployed from 2017-2021. </a:t>
            </a:r>
          </a:p>
          <a:p>
            <a:pPr>
              <a:buFont typeface="Arial" panose="020B0604020202020204" pitchFamily="34" charset="0"/>
              <a:buChar char="•"/>
            </a:pPr>
            <a:r>
              <a:rPr lang="en-US" sz="2200" dirty="0"/>
              <a:t>The trend has likely accelerated with the decrease in storage prices.</a:t>
            </a:r>
          </a:p>
          <a:p>
            <a:pPr>
              <a:buFont typeface="Arial" panose="020B0604020202020204" pitchFamily="34" charset="0"/>
              <a:buChar char="•"/>
            </a:pPr>
            <a:r>
              <a:rPr lang="en-US" sz="2200" dirty="0"/>
              <a:t>Local FOM energy storage is the most cost-effective, increasing the case for resilience and Community Microgrids</a:t>
            </a:r>
          </a:p>
          <a:p>
            <a:pPr>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869CEFFC-41F1-035E-1D6F-227139586BF8}"/>
              </a:ext>
            </a:extLst>
          </p:cNvPr>
          <p:cNvPicPr>
            <a:picLocks noChangeAspect="1"/>
          </p:cNvPicPr>
          <p:nvPr/>
        </p:nvPicPr>
        <p:blipFill>
          <a:blip r:embed="rId2"/>
          <a:stretch>
            <a:fillRect/>
          </a:stretch>
        </p:blipFill>
        <p:spPr>
          <a:xfrm>
            <a:off x="228600" y="2759371"/>
            <a:ext cx="8686800" cy="3656041"/>
          </a:xfrm>
          <a:prstGeom prst="rect">
            <a:avLst/>
          </a:prstGeom>
        </p:spPr>
      </p:pic>
    </p:spTree>
    <p:extLst>
      <p:ext uri="{BB962C8B-B14F-4D97-AF65-F5344CB8AC3E}">
        <p14:creationId xmlns:p14="http://schemas.microsoft.com/office/powerpoint/2010/main" val="297665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8A0AB-719C-E2E1-8433-C5AE77022250}"/>
            </a:ext>
          </a:extLst>
        </p:cNvPr>
        <p:cNvGrpSpPr/>
        <p:nvPr/>
      </p:nvGrpSpPr>
      <p:grpSpPr>
        <a:xfrm>
          <a:off x="0" y="0"/>
          <a:ext cx="0" cy="0"/>
          <a:chOff x="0" y="0"/>
          <a:chExt cx="0" cy="0"/>
        </a:xfrm>
      </p:grpSpPr>
      <p:sp>
        <p:nvSpPr>
          <p:cNvPr id="34818" name="Title 1">
            <a:extLst>
              <a:ext uri="{FF2B5EF4-FFF2-40B4-BE49-F238E27FC236}">
                <a16:creationId xmlns:a16="http://schemas.microsoft.com/office/drawing/2014/main" id="{2223F286-80BF-19FF-40C9-4E0C38AA2552}"/>
              </a:ext>
            </a:extLst>
          </p:cNvPr>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a:extLst>
              <a:ext uri="{FF2B5EF4-FFF2-40B4-BE49-F238E27FC236}">
                <a16:creationId xmlns:a16="http://schemas.microsoft.com/office/drawing/2014/main" id="{D9B96762-8C7A-1669-8F3B-9A7B5995AB80}"/>
              </a:ext>
            </a:extLst>
          </p:cNvPr>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a:extLst>
              <a:ext uri="{FF2B5EF4-FFF2-40B4-BE49-F238E27FC236}">
                <a16:creationId xmlns:a16="http://schemas.microsoft.com/office/drawing/2014/main" id="{1C6D742D-F4D9-11DE-F70E-FFCB56FD10ED}"/>
              </a:ext>
            </a:extLst>
          </p:cNvPr>
          <p:cNvSpPr txBox="1"/>
          <p:nvPr/>
        </p:nvSpPr>
        <p:spPr>
          <a:xfrm>
            <a:off x="927100" y="822208"/>
            <a:ext cx="6859588" cy="5539978"/>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Renewable Energy End-Game</a:t>
            </a:r>
          </a:p>
          <a:p>
            <a:pPr algn="ctr">
              <a:defRPr/>
            </a:pPr>
            <a:r>
              <a:rPr lang="en-US" sz="2800" dirty="0">
                <a:latin typeface="Arial"/>
                <a:cs typeface="Arial"/>
              </a:rPr>
              <a:t>100% renewable energy; 25% local, interconnected within the distribution grid and ensuring resilience without dependence on the transmission grid; and 75% remote, fully dependent on the transmission grid for serving loads.</a:t>
            </a:r>
          </a:p>
        </p:txBody>
      </p:sp>
    </p:spTree>
    <p:extLst>
      <p:ext uri="{BB962C8B-B14F-4D97-AF65-F5344CB8AC3E}">
        <p14:creationId xmlns:p14="http://schemas.microsoft.com/office/powerpoint/2010/main" val="282610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ADA7-22E4-7E2B-F86B-16FD18F9D2E5}"/>
              </a:ext>
            </a:extLst>
          </p:cNvPr>
          <p:cNvSpPr>
            <a:spLocks noGrp="1"/>
          </p:cNvSpPr>
          <p:nvPr>
            <p:ph type="title"/>
          </p:nvPr>
        </p:nvSpPr>
        <p:spPr/>
        <p:txBody>
          <a:bodyPr/>
          <a:lstStyle/>
          <a:p>
            <a:r>
              <a:rPr lang="en-US" dirty="0"/>
              <a:t>Outage Statistics in IOU Service Territories 2023</a:t>
            </a:r>
          </a:p>
        </p:txBody>
      </p:sp>
      <p:sp>
        <p:nvSpPr>
          <p:cNvPr id="3" name="Content Placeholder 2">
            <a:extLst>
              <a:ext uri="{FF2B5EF4-FFF2-40B4-BE49-F238E27FC236}">
                <a16:creationId xmlns:a16="http://schemas.microsoft.com/office/drawing/2014/main" id="{48B0ABDF-805B-C15B-88EA-B23591FD45DC}"/>
              </a:ext>
            </a:extLst>
          </p:cNvPr>
          <p:cNvSpPr>
            <a:spLocks noGrp="1"/>
          </p:cNvSpPr>
          <p:nvPr>
            <p:ph idx="1"/>
          </p:nvPr>
        </p:nvSpPr>
        <p:spPr>
          <a:xfrm>
            <a:off x="457200" y="782782"/>
            <a:ext cx="8229600" cy="5590309"/>
          </a:xfrm>
        </p:spPr>
        <p:txBody>
          <a:bodyPr/>
          <a:lstStyle/>
          <a:p>
            <a:pPr>
              <a:buFont typeface="Arial" panose="020B0604020202020204" pitchFamily="34" charset="0"/>
              <a:buChar char="•"/>
            </a:pPr>
            <a:r>
              <a:rPr lang="en-US" sz="2100" dirty="0"/>
              <a:t>A small percentage of outages were from Public Safety Power Shutoffs (PSPS).</a:t>
            </a:r>
          </a:p>
          <a:p>
            <a:pPr>
              <a:buFont typeface="Arial" panose="020B0604020202020204" pitchFamily="34" charset="0"/>
              <a:buChar char="•"/>
            </a:pPr>
            <a:r>
              <a:rPr lang="en-US" sz="2100" dirty="0"/>
              <a:t>For SDG&amp;E, 100% of outage hours were from other unplanned and planned outages.</a:t>
            </a:r>
          </a:p>
          <a:p>
            <a:pPr>
              <a:buFont typeface="Arial" panose="020B0604020202020204" pitchFamily="34" charset="0"/>
              <a:buChar char="•"/>
            </a:pPr>
            <a:r>
              <a:rPr lang="en-US" sz="2100" dirty="0"/>
              <a:t>For SCE, 93% of outage hours were from other unplanned and planned outages.</a:t>
            </a:r>
          </a:p>
          <a:p>
            <a:pPr>
              <a:buFont typeface="Arial" panose="020B0604020202020204" pitchFamily="34" charset="0"/>
              <a:buChar char="•"/>
            </a:pPr>
            <a:r>
              <a:rPr lang="en-US" sz="2100" dirty="0"/>
              <a:t>For PG&amp;E, 5.86% were from other planned outages and 94.01% were from unplanned outages.</a:t>
            </a:r>
          </a:p>
          <a:p>
            <a:pPr>
              <a:buFont typeface="Arial" panose="020B0604020202020204" pitchFamily="34" charset="0"/>
              <a:buChar char="•"/>
            </a:pPr>
            <a:r>
              <a:rPr lang="en-US" sz="2100" dirty="0"/>
              <a:t>Single facilities can easily deploy Solar Microgrids for resilience and the Microgrid Incentive Program (MIP) has been rolled out in 2024 for Community Microgrids in equity communities.</a:t>
            </a:r>
          </a:p>
          <a:p>
            <a:pPr lvl="1">
              <a:buFont typeface="Arial" panose="020B0604020202020204" pitchFamily="34" charset="0"/>
              <a:buChar char="•"/>
            </a:pPr>
            <a:r>
              <a:rPr lang="en-US" sz="2100" dirty="0"/>
              <a:t>Very few Community Microgrids have been deployed. Mostly one-off, unicorn projects.</a:t>
            </a:r>
          </a:p>
          <a:p>
            <a:pPr lvl="1">
              <a:buFont typeface="Arial" panose="020B0604020202020204" pitchFamily="34" charset="0"/>
              <a:buChar char="•"/>
            </a:pPr>
            <a:r>
              <a:rPr lang="en-US" sz="2100" dirty="0"/>
              <a:t>In 2023 there were zero multi-unit facilities that had solar deployed via Virtual NEM (VNEM) with paired storage or capable of any type of resilience.</a:t>
            </a:r>
          </a:p>
          <a:p>
            <a:pPr>
              <a:buFont typeface="Arial" panose="020B0604020202020204" pitchFamily="34" charset="0"/>
              <a:buChar char="•"/>
            </a:pPr>
            <a:endParaRPr lang="en-US" sz="2100" dirty="0"/>
          </a:p>
        </p:txBody>
      </p:sp>
    </p:spTree>
    <p:extLst>
      <p:ext uri="{BB962C8B-B14F-4D97-AF65-F5344CB8AC3E}">
        <p14:creationId xmlns:p14="http://schemas.microsoft.com/office/powerpoint/2010/main" val="263736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9389-C3A8-5AFD-00F9-CC1EAB9A0B8A}"/>
              </a:ext>
            </a:extLst>
          </p:cNvPr>
          <p:cNvSpPr>
            <a:spLocks noGrp="1"/>
          </p:cNvSpPr>
          <p:nvPr>
            <p:ph type="title"/>
          </p:nvPr>
        </p:nvSpPr>
        <p:spPr/>
        <p:txBody>
          <a:bodyPr/>
          <a:lstStyle/>
          <a:p>
            <a:r>
              <a:rPr lang="en-US" dirty="0"/>
              <a:t>CPUC Multi-Property Microgrids Tariff	</a:t>
            </a:r>
          </a:p>
        </p:txBody>
      </p:sp>
      <p:sp>
        <p:nvSpPr>
          <p:cNvPr id="3" name="Content Placeholder 2">
            <a:extLst>
              <a:ext uri="{FF2B5EF4-FFF2-40B4-BE49-F238E27FC236}">
                <a16:creationId xmlns:a16="http://schemas.microsoft.com/office/drawing/2014/main" id="{CCF3392C-3664-F7DC-1FD0-9DA6A57E1AA8}"/>
              </a:ext>
            </a:extLst>
          </p:cNvPr>
          <p:cNvSpPr>
            <a:spLocks noGrp="1"/>
          </p:cNvSpPr>
          <p:nvPr>
            <p:ph idx="1"/>
          </p:nvPr>
        </p:nvSpPr>
        <p:spPr>
          <a:xfrm>
            <a:off x="244764" y="762000"/>
            <a:ext cx="8229600" cy="5170054"/>
          </a:xfrm>
        </p:spPr>
        <p:txBody>
          <a:bodyPr/>
          <a:lstStyle/>
          <a:p>
            <a:pPr>
              <a:buFont typeface="Arial" panose="020B0604020202020204" pitchFamily="34" charset="0"/>
              <a:buChar char="•"/>
            </a:pPr>
            <a:r>
              <a:rPr lang="en-US" sz="2400" dirty="0"/>
              <a:t>The CPUC released a Proposed Decision last week that rejects proposals by 6 stakeholder groups and approves the proposal by the utilities.</a:t>
            </a:r>
          </a:p>
          <a:p>
            <a:pPr>
              <a:buFont typeface="Arial" panose="020B0604020202020204" pitchFamily="34" charset="0"/>
              <a:buChar char="•"/>
            </a:pPr>
            <a:r>
              <a:rPr lang="en-US" sz="2400" dirty="0"/>
              <a:t>The PD makes small changes to the Community Microgrid Enablement Tariff (CMET) and adopts it for all three IOUs.</a:t>
            </a:r>
          </a:p>
          <a:p>
            <a:pPr lvl="1">
              <a:buFont typeface="Arial" panose="020B0604020202020204" pitchFamily="34" charset="0"/>
              <a:buChar char="•"/>
            </a:pPr>
            <a:r>
              <a:rPr lang="en-US" sz="2400" dirty="0"/>
              <a:t>PG&amp;E’s existing CMET has been active for close to 4 years now. Only 1 out of more than 32 projects has been successfully completed.</a:t>
            </a:r>
          </a:p>
          <a:p>
            <a:pPr lvl="1">
              <a:buFont typeface="Arial" panose="020B0604020202020204" pitchFamily="34" charset="0"/>
              <a:buChar char="•"/>
            </a:pPr>
            <a:r>
              <a:rPr lang="en-US" sz="2400" dirty="0"/>
              <a:t>That 1 project is RCAM, which began planning in 2017.</a:t>
            </a:r>
          </a:p>
          <a:p>
            <a:pPr>
              <a:buFont typeface="Arial" panose="020B0604020202020204" pitchFamily="34" charset="0"/>
              <a:buChar char="•"/>
            </a:pPr>
            <a:r>
              <a:rPr lang="en-US" sz="2400" dirty="0"/>
              <a:t>Argues that the Microgrid Incentive Program is sufficient to meet the needs of equity communities.</a:t>
            </a:r>
          </a:p>
          <a:p>
            <a:pPr>
              <a:buFont typeface="Arial" panose="020B0604020202020204" pitchFamily="34" charset="0"/>
              <a:buChar char="•"/>
            </a:pPr>
            <a:r>
              <a:rPr lang="en-US" sz="2400" dirty="0"/>
              <a:t>Changes include a flat $75,000 fee for the Microgrid Islanding study, removing any sizing limits for Community Microgrids, allows projects on distribution circuits of any voltage.</a:t>
            </a:r>
          </a:p>
        </p:txBody>
      </p:sp>
    </p:spTree>
    <p:extLst>
      <p:ext uri="{BB962C8B-B14F-4D97-AF65-F5344CB8AC3E}">
        <p14:creationId xmlns:p14="http://schemas.microsoft.com/office/powerpoint/2010/main" val="130990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FFE2-FA92-4C49-0259-D105651C883D}"/>
              </a:ext>
            </a:extLst>
          </p:cNvPr>
          <p:cNvSpPr>
            <a:spLocks noGrp="1"/>
          </p:cNvSpPr>
          <p:nvPr>
            <p:ph type="title"/>
          </p:nvPr>
        </p:nvSpPr>
        <p:spPr/>
        <p:txBody>
          <a:bodyPr/>
          <a:lstStyle/>
          <a:p>
            <a:r>
              <a:rPr lang="en-US" dirty="0"/>
              <a:t>CPUC Multi-Property Microgrids Tariff	 pt. 2</a:t>
            </a:r>
          </a:p>
        </p:txBody>
      </p:sp>
      <p:sp>
        <p:nvSpPr>
          <p:cNvPr id="3" name="Content Placeholder 2">
            <a:extLst>
              <a:ext uri="{FF2B5EF4-FFF2-40B4-BE49-F238E27FC236}">
                <a16:creationId xmlns:a16="http://schemas.microsoft.com/office/drawing/2014/main" id="{CEA6202B-39D2-BF6E-7CA7-05E2DD3179C0}"/>
              </a:ext>
            </a:extLst>
          </p:cNvPr>
          <p:cNvSpPr>
            <a:spLocks noGrp="1"/>
          </p:cNvSpPr>
          <p:nvPr>
            <p:ph idx="1"/>
          </p:nvPr>
        </p:nvSpPr>
        <p:spPr>
          <a:xfrm>
            <a:off x="327891" y="1036782"/>
            <a:ext cx="8229600" cy="4525963"/>
          </a:xfrm>
        </p:spPr>
        <p:txBody>
          <a:bodyPr/>
          <a:lstStyle/>
          <a:p>
            <a:pPr>
              <a:buFont typeface="Arial" panose="020B0604020202020204" pitchFamily="34" charset="0"/>
              <a:buChar char="•"/>
            </a:pPr>
            <a:r>
              <a:rPr lang="en-US" dirty="0"/>
              <a:t>The biggest issue has been a lack of evaluation of PG&amp;E’s CMET.</a:t>
            </a:r>
          </a:p>
          <a:p>
            <a:pPr>
              <a:buFont typeface="Arial" panose="020B0604020202020204" pitchFamily="34" charset="0"/>
              <a:buChar char="•"/>
            </a:pPr>
            <a:r>
              <a:rPr lang="en-US" dirty="0"/>
              <a:t>The timeline in the PD could lead to the delay of Community Microgrid deployments.</a:t>
            </a:r>
          </a:p>
          <a:p>
            <a:pPr>
              <a:buFont typeface="Arial" panose="020B0604020202020204" pitchFamily="34" charset="0"/>
              <a:buChar char="•"/>
            </a:pPr>
            <a:r>
              <a:rPr lang="en-US" dirty="0"/>
              <a:t>Evaluation of the new CMET will likely take place a few years after it is rolled out.</a:t>
            </a:r>
          </a:p>
          <a:p>
            <a:pPr lvl="1">
              <a:buFont typeface="Arial" panose="020B0604020202020204" pitchFamily="34" charset="0"/>
              <a:buChar char="•"/>
            </a:pPr>
            <a:r>
              <a:rPr lang="en-US" dirty="0"/>
              <a:t>If identifying problems only occurs then, it will take another few years before problems are solved and more time before widespread deployment of Community Microgrids is possible.</a:t>
            </a:r>
          </a:p>
        </p:txBody>
      </p:sp>
    </p:spTree>
    <p:extLst>
      <p:ext uri="{BB962C8B-B14F-4D97-AF65-F5344CB8AC3E}">
        <p14:creationId xmlns:p14="http://schemas.microsoft.com/office/powerpoint/2010/main" val="343983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fontScale="90000"/>
          </a:bodyPr>
          <a:lstStyle/>
          <a:p>
            <a:r>
              <a:rPr lang="en-US" dirty="0"/>
              <a:t>The Resilient Energy Subscription (RES) addresses three Community Microgrid financing challenges</a:t>
            </a:r>
          </a:p>
        </p:txBody>
      </p:sp>
      <p:sp>
        <p:nvSpPr>
          <p:cNvPr id="5" name="TextBox 4">
            <a:extLst>
              <a:ext uri="{FF2B5EF4-FFF2-40B4-BE49-F238E27FC236}">
                <a16:creationId xmlns:a16="http://schemas.microsoft.com/office/drawing/2014/main" id="{E7EE12A8-B6FB-BD4F-8BAD-B09CA04941B4}"/>
              </a:ext>
            </a:extLst>
          </p:cNvPr>
          <p:cNvSpPr txBox="1"/>
          <p:nvPr/>
        </p:nvSpPr>
        <p:spPr>
          <a:xfrm>
            <a:off x="240977" y="1856272"/>
            <a:ext cx="4087955" cy="2954655"/>
          </a:xfrm>
          <a:prstGeom prst="rect">
            <a:avLst/>
          </a:prstGeom>
          <a:noFill/>
        </p:spPr>
        <p:txBody>
          <a:bodyPr wrap="square" rtlCol="0">
            <a:spAutoFit/>
          </a:bodyPr>
          <a:lstStyle/>
          <a:p>
            <a:pPr marL="457200" lvl="0" indent="-457200">
              <a:spcAft>
                <a:spcPts val="600"/>
              </a:spcAft>
              <a:buFont typeface="+mj-lt"/>
              <a:buAutoNum type="arabicPeriod"/>
            </a:pPr>
            <a:r>
              <a:rPr lang="en-US" sz="1600" b="1" dirty="0">
                <a:latin typeface="Arial" panose="020B0604020202020204" pitchFamily="34" charset="0"/>
                <a:cs typeface="Arial" panose="020B0604020202020204" pitchFamily="34" charset="0"/>
              </a:rPr>
              <a:t>Establishing</a:t>
            </a:r>
            <a:r>
              <a:rPr lang="en-US" sz="1600" dirty="0">
                <a:latin typeface="Arial" panose="020B0604020202020204" pitchFamily="34" charset="0"/>
                <a:cs typeface="Arial" panose="020B0604020202020204" pitchFamily="34" charset="0"/>
              </a:rPr>
              <a:t> initial Community Microgrids to provide resilience to Critical Community Facilities (CCFs).</a:t>
            </a:r>
          </a:p>
          <a:p>
            <a:pPr marL="457200" lvl="0" indent="-457200">
              <a:spcAft>
                <a:spcPts val="600"/>
              </a:spcAft>
              <a:buFont typeface="+mj-lt"/>
              <a:buAutoNum type="arabicPeriod"/>
            </a:pPr>
            <a:r>
              <a:rPr lang="en-US" sz="1600" b="1" dirty="0">
                <a:latin typeface="Arial" panose="020B0604020202020204" pitchFamily="34" charset="0"/>
                <a:cs typeface="Arial" panose="020B0604020202020204" pitchFamily="34" charset="0"/>
              </a:rPr>
              <a:t>Enhancing</a:t>
            </a:r>
            <a:r>
              <a:rPr lang="en-US" sz="1600" dirty="0">
                <a:latin typeface="Arial" panose="020B0604020202020204" pitchFamily="34" charset="0"/>
                <a:cs typeface="Arial" panose="020B0604020202020204" pitchFamily="34" charset="0"/>
              </a:rPr>
              <a:t> Community Microgrids to offer resilience opportunities within the initial Community Microgrid footprint.</a:t>
            </a:r>
          </a:p>
          <a:p>
            <a:pPr marL="457200" lvl="0" indent="-457200">
              <a:spcAft>
                <a:spcPts val="600"/>
              </a:spcAft>
              <a:buFont typeface="+mj-lt"/>
              <a:buAutoNum type="arabicPeriod"/>
            </a:pPr>
            <a:r>
              <a:rPr lang="en-US" sz="1600" b="1" dirty="0">
                <a:latin typeface="Arial" panose="020B0604020202020204" pitchFamily="34" charset="0"/>
                <a:cs typeface="Arial" panose="020B0604020202020204" pitchFamily="34" charset="0"/>
              </a:rPr>
              <a:t>Expanding</a:t>
            </a:r>
            <a:r>
              <a:rPr lang="en-US" sz="1600" dirty="0">
                <a:latin typeface="Arial" panose="020B0604020202020204" pitchFamily="34" charset="0"/>
                <a:cs typeface="Arial" panose="020B0604020202020204" pitchFamily="34" charset="0"/>
              </a:rPr>
              <a:t> Community Microgrids to larger footprints that can guarantee resilience to a wider list of facilities and include additional communities.</a:t>
            </a:r>
          </a:p>
        </p:txBody>
      </p:sp>
      <p:sp>
        <p:nvSpPr>
          <p:cNvPr id="6" name="TextBox 5">
            <a:extLst>
              <a:ext uri="{FF2B5EF4-FFF2-40B4-BE49-F238E27FC236}">
                <a16:creationId xmlns:a16="http://schemas.microsoft.com/office/drawing/2014/main" id="{F3CD36BF-3D1B-534E-AA21-11E38B93B1ED}"/>
              </a:ext>
            </a:extLst>
          </p:cNvPr>
          <p:cNvSpPr txBox="1"/>
          <p:nvPr/>
        </p:nvSpPr>
        <p:spPr>
          <a:xfrm>
            <a:off x="-174658" y="985970"/>
            <a:ext cx="8167955" cy="646331"/>
          </a:xfrm>
          <a:prstGeom prst="rect">
            <a:avLst/>
          </a:prstGeom>
          <a:noFill/>
        </p:spPr>
        <p:txBody>
          <a:bodyPr wrap="square">
            <a:spAutoFit/>
          </a:bodyPr>
          <a:lstStyle/>
          <a:p>
            <a:pPr marL="45720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 RES helps finance Community </a:t>
            </a:r>
            <a:r>
              <a:rPr lang="en-US" dirty="0">
                <a:latin typeface="Arial" panose="020B0604020202020204" pitchFamily="34" charset="0"/>
                <a:ea typeface="Calibri" panose="020F0502020204030204" pitchFamily="34" charset="0"/>
                <a:cs typeface="Arial" panose="020B0604020202020204" pitchFamily="34" charset="0"/>
              </a:rPr>
              <a:t>M</a:t>
            </a:r>
            <a:r>
              <a:rPr lang="en-US" dirty="0">
                <a:effectLst/>
                <a:latin typeface="Arial" panose="020B0604020202020204" pitchFamily="34" charset="0"/>
                <a:ea typeface="Calibri" panose="020F0502020204030204" pitchFamily="34" charset="0"/>
                <a:cs typeface="Arial" panose="020B0604020202020204" pitchFamily="34" charset="0"/>
              </a:rPr>
              <a:t>icrogrids while properly valuing their significant resilience benefits, addressing these three challenges:</a:t>
            </a:r>
          </a:p>
        </p:txBody>
      </p:sp>
      <p:pic>
        <p:nvPicPr>
          <p:cNvPr id="4" name="Picture 3">
            <a:extLst>
              <a:ext uri="{FF2B5EF4-FFF2-40B4-BE49-F238E27FC236}">
                <a16:creationId xmlns:a16="http://schemas.microsoft.com/office/drawing/2014/main" id="{AA60D8F3-9D68-A84E-8ABA-EBE1510227AD}"/>
              </a:ext>
            </a:extLst>
          </p:cNvPr>
          <p:cNvPicPr>
            <a:picLocks noChangeAspect="1"/>
          </p:cNvPicPr>
          <p:nvPr/>
        </p:nvPicPr>
        <p:blipFill>
          <a:blip r:embed="rId3"/>
          <a:stretch>
            <a:fillRect/>
          </a:stretch>
        </p:blipFill>
        <p:spPr>
          <a:xfrm>
            <a:off x="4379672" y="1856272"/>
            <a:ext cx="4700668" cy="3550422"/>
          </a:xfrm>
          <a:prstGeom prst="rect">
            <a:avLst/>
          </a:prstGeom>
        </p:spPr>
      </p:pic>
      <p:sp>
        <p:nvSpPr>
          <p:cNvPr id="9" name="Rectangle 8">
            <a:extLst>
              <a:ext uri="{FF2B5EF4-FFF2-40B4-BE49-F238E27FC236}">
                <a16:creationId xmlns:a16="http://schemas.microsoft.com/office/drawing/2014/main" id="{69120E51-D12D-9B42-AD50-4A1455276687}"/>
              </a:ext>
            </a:extLst>
          </p:cNvPr>
          <p:cNvSpPr/>
          <p:nvPr/>
        </p:nvSpPr>
        <p:spPr>
          <a:xfrm>
            <a:off x="4698515" y="5549914"/>
            <a:ext cx="4573346" cy="523220"/>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Some Critical Community Facilities (CCFs) in a Southern California community.</a:t>
            </a:r>
            <a:endParaRPr lang="en-US" sz="1400" i="1" dirty="0"/>
          </a:p>
        </p:txBody>
      </p:sp>
    </p:spTree>
    <p:extLst>
      <p:ext uri="{BB962C8B-B14F-4D97-AF65-F5344CB8AC3E}">
        <p14:creationId xmlns:p14="http://schemas.microsoft.com/office/powerpoint/2010/main" val="175866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Resilient Energy Subscription (RES) defined</a:t>
            </a:r>
          </a:p>
        </p:txBody>
      </p:sp>
      <p:sp>
        <p:nvSpPr>
          <p:cNvPr id="5" name="TextBox 4">
            <a:extLst>
              <a:ext uri="{FF2B5EF4-FFF2-40B4-BE49-F238E27FC236}">
                <a16:creationId xmlns:a16="http://schemas.microsoft.com/office/drawing/2014/main" id="{E7EE12A8-B6FB-BD4F-8BAD-B09CA04941B4}"/>
              </a:ext>
            </a:extLst>
          </p:cNvPr>
          <p:cNvSpPr txBox="1"/>
          <p:nvPr/>
        </p:nvSpPr>
        <p:spPr>
          <a:xfrm>
            <a:off x="302616" y="808467"/>
            <a:ext cx="8473440" cy="547842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a:cs typeface="Arial"/>
              </a:rPr>
              <a:t>A straightforward fee-based market mechanism that finances the enhancement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Community Microgrids</a:t>
            </a:r>
            <a:r>
              <a:rPr lang="en-US" sz="1600" dirty="0">
                <a:latin typeface="Arial"/>
                <a:cs typeface="Arial"/>
              </a:rPr>
              <a:t> provide guaranteed daily delivery of locally generated renewable energy during grid outages, ensuring unparalleled energy resilience.</a:t>
            </a:r>
          </a:p>
          <a:p>
            <a:pPr marL="742950" lvl="1" indent="-285750">
              <a:spcAft>
                <a:spcPts val="600"/>
              </a:spcAft>
              <a:buFont typeface="Arial" panose="020B0604020202020204" pitchFamily="34" charset="0"/>
              <a:buChar char="•"/>
            </a:pPr>
            <a:endParaRPr lang="en-US" sz="1600" dirty="0">
              <a:latin typeface="Arial"/>
              <a:cs typeface="Arial"/>
            </a:endParaRPr>
          </a:p>
          <a:p>
            <a:pPr marL="285750" lvl="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Allows any facility within a Community Microgrid to procure this unparalleled energy resilience</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facility pays a simple monthly $/kWh fee — separate from any existing rate tariffs — on top of their normal electricity rates for guaranteed daily delivery of locally generated renewable energy during grid outages.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Usually reserved for a facility’s most critical loads.</a:t>
            </a:r>
          </a:p>
          <a:p>
            <a:pPr marL="742950" lvl="1" indent="-28575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Facilitates the deployment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Allows the Community Microgrid owner-operators to recover the cost-of-service (COS) required to meet contracted RES obligations.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COS is determined by the capital expenditures (capex) associated with Community Microgrid assets, operational expenditures (opex) associated with operations and maintenance (O&amp;M), and an appropriate rate of return.</a:t>
            </a:r>
          </a:p>
        </p:txBody>
      </p:sp>
    </p:spTree>
    <p:extLst>
      <p:ext uri="{BB962C8B-B14F-4D97-AF65-F5344CB8AC3E}">
        <p14:creationId xmlns:p14="http://schemas.microsoft.com/office/powerpoint/2010/main" val="163993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745A87-DC1F-3A47-9C71-CF0959180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915" y="2744242"/>
            <a:ext cx="4352082" cy="3611814"/>
          </a:xfrm>
          <a:prstGeom prst="rect">
            <a:avLst/>
          </a:prstGeom>
        </p:spPr>
      </p:pic>
      <p:sp>
        <p:nvSpPr>
          <p:cNvPr id="2" name="Title 1">
            <a:extLst>
              <a:ext uri="{FF2B5EF4-FFF2-40B4-BE49-F238E27FC236}">
                <a16:creationId xmlns:a16="http://schemas.microsoft.com/office/drawing/2014/main" id="{C27A2840-1F0F-4748-A700-169A5310E15D}"/>
              </a:ext>
            </a:extLst>
          </p:cNvPr>
          <p:cNvSpPr>
            <a:spLocks noGrp="1"/>
          </p:cNvSpPr>
          <p:nvPr>
            <p:ph type="title"/>
          </p:nvPr>
        </p:nvSpPr>
        <p:spPr/>
        <p:txBody>
          <a:bodyPr>
            <a:normAutofit/>
          </a:bodyPr>
          <a:lstStyle/>
          <a:p>
            <a:r>
              <a:rPr lang="en-US" dirty="0"/>
              <a:t>VOR123 for a Community Microgrid</a:t>
            </a:r>
          </a:p>
        </p:txBody>
      </p:sp>
      <p:sp>
        <p:nvSpPr>
          <p:cNvPr id="6" name="TextBox 5">
            <a:extLst>
              <a:ext uri="{FF2B5EF4-FFF2-40B4-BE49-F238E27FC236}">
                <a16:creationId xmlns:a16="http://schemas.microsoft.com/office/drawing/2014/main" id="{D79B3EBC-61C8-9542-A4FA-0DF3002E9CD8}"/>
              </a:ext>
            </a:extLst>
          </p:cNvPr>
          <p:cNvSpPr txBox="1"/>
          <p:nvPr/>
        </p:nvSpPr>
        <p:spPr>
          <a:xfrm>
            <a:off x="34725" y="788905"/>
            <a:ext cx="8507391" cy="192360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top emphasis is to provision 100% resilience for Tier 1 loads at Tier 1 facilities (the darker green square in the chart).</a:t>
            </a:r>
          </a:p>
          <a:p>
            <a:pPr marL="742950" lvl="1" indent="-2857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Tier 1 facilities include CCFs such as fire stations and emergency shelters — and can also include grocery stores, data centers, pharmacies, gas stations, EV charging stations, &amp; </a:t>
            </a:r>
            <a:r>
              <a:rPr lang="en-US" sz="1500" u="sng" dirty="0">
                <a:latin typeface="Arial" panose="020B0604020202020204" pitchFamily="34" charset="0"/>
                <a:cs typeface="Arial" panose="020B0604020202020204" pitchFamily="34" charset="0"/>
                <a:hlinkClick r:id="rId4"/>
              </a:rPr>
              <a:t>apartment complexes that can provide sheltering-in-place</a:t>
            </a:r>
            <a:r>
              <a:rPr lang="en-US" sz="1500" dirty="0">
                <a:latin typeface="Arial" panose="020B0604020202020204" pitchFamily="34" charset="0"/>
                <a:cs typeface="Arial" panose="020B0604020202020204" pitchFamily="34" charset="0"/>
              </a:rPr>
              <a:t> during grid outages. </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second emphasis is for Tier 1 loads at Tier 2 facilities and Tier 2 loads at Tier 1 facilities (the lighter green squares).</a:t>
            </a:r>
          </a:p>
        </p:txBody>
      </p:sp>
      <p:grpSp>
        <p:nvGrpSpPr>
          <p:cNvPr id="3" name="Group 2">
            <a:extLst>
              <a:ext uri="{FF2B5EF4-FFF2-40B4-BE49-F238E27FC236}">
                <a16:creationId xmlns:a16="http://schemas.microsoft.com/office/drawing/2014/main" id="{9A7C0618-3BD7-F649-9C1F-495ACE39F3A9}"/>
              </a:ext>
            </a:extLst>
          </p:cNvPr>
          <p:cNvGrpSpPr/>
          <p:nvPr/>
        </p:nvGrpSpPr>
        <p:grpSpPr>
          <a:xfrm>
            <a:off x="4543285" y="3963548"/>
            <a:ext cx="4519695" cy="1985159"/>
            <a:chOff x="4543285" y="3963548"/>
            <a:chExt cx="4519695" cy="1985159"/>
          </a:xfrm>
        </p:grpSpPr>
        <p:sp>
          <p:nvSpPr>
            <p:cNvPr id="11" name="Rectangle 5">
              <a:extLst>
                <a:ext uri="{FF2B5EF4-FFF2-40B4-BE49-F238E27FC236}">
                  <a16:creationId xmlns:a16="http://schemas.microsoft.com/office/drawing/2014/main" id="{60772558-8645-2844-9E25-2A4A948A5225}"/>
                </a:ext>
              </a:extLst>
            </p:cNvPr>
            <p:cNvSpPr>
              <a:spLocks noChangeArrowheads="1"/>
            </p:cNvSpPr>
            <p:nvPr/>
          </p:nvSpPr>
          <p:spPr bwMode="auto">
            <a:xfrm>
              <a:off x="4757198" y="3963548"/>
              <a:ext cx="4305782"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Critical for the entire community, such as Tier 1 loads at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like fire stations</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the entire community, such as Tier 2 loads at</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and Tier 1 loads at Tier 2 facilities like multi-</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unit housing facilities that can provide safe and easy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sheltering in place</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individual facilities but not the entire community</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Discretionary loads that are not impactful to the community,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whether on or off</a:t>
              </a:r>
            </a:p>
          </p:txBody>
        </p:sp>
        <p:sp>
          <p:nvSpPr>
            <p:cNvPr id="12" name="Rectangle 11">
              <a:extLst>
                <a:ext uri="{FF2B5EF4-FFF2-40B4-BE49-F238E27FC236}">
                  <a16:creationId xmlns:a16="http://schemas.microsoft.com/office/drawing/2014/main" id="{89521303-5E95-1C4A-B0E9-5E7A073B5047}"/>
                </a:ext>
              </a:extLst>
            </p:cNvPr>
            <p:cNvSpPr>
              <a:spLocks noChangeAspect="1"/>
            </p:cNvSpPr>
            <p:nvPr/>
          </p:nvSpPr>
          <p:spPr>
            <a:xfrm>
              <a:off x="4543285" y="3998474"/>
              <a:ext cx="264700" cy="2647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57AD8021-5CD4-0E43-959F-26F31295CF96}"/>
                </a:ext>
              </a:extLst>
            </p:cNvPr>
            <p:cNvSpPr>
              <a:spLocks noChangeAspect="1"/>
            </p:cNvSpPr>
            <p:nvPr/>
          </p:nvSpPr>
          <p:spPr>
            <a:xfrm>
              <a:off x="4543285" y="5209504"/>
              <a:ext cx="264700" cy="264701"/>
            </a:xfrm>
            <a:prstGeom prst="rect">
              <a:avLst/>
            </a:prstGeom>
            <a:solidFill>
              <a:srgbClr val="E8D4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8D423"/>
                </a:solidFill>
              </a:endParaRPr>
            </a:p>
          </p:txBody>
        </p:sp>
        <p:sp>
          <p:nvSpPr>
            <p:cNvPr id="14" name="Rectangle 13">
              <a:extLst>
                <a:ext uri="{FF2B5EF4-FFF2-40B4-BE49-F238E27FC236}">
                  <a16:creationId xmlns:a16="http://schemas.microsoft.com/office/drawing/2014/main" id="{DEDA0DCB-20A1-9145-98E9-300F1867E92E}"/>
                </a:ext>
              </a:extLst>
            </p:cNvPr>
            <p:cNvSpPr>
              <a:spLocks noChangeAspect="1"/>
            </p:cNvSpPr>
            <p:nvPr/>
          </p:nvSpPr>
          <p:spPr>
            <a:xfrm>
              <a:off x="4543285" y="5537054"/>
              <a:ext cx="264700" cy="26470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20A07441-C5BF-D444-BBB8-D939C2030D3D}"/>
                </a:ext>
              </a:extLst>
            </p:cNvPr>
            <p:cNvSpPr>
              <a:spLocks noChangeAspect="1"/>
            </p:cNvSpPr>
            <p:nvPr/>
          </p:nvSpPr>
          <p:spPr>
            <a:xfrm>
              <a:off x="4543285" y="4454674"/>
              <a:ext cx="264700" cy="264700"/>
            </a:xfrm>
            <a:prstGeom prst="rect">
              <a:avLst/>
            </a:prstGeom>
            <a:solidFill>
              <a:srgbClr val="AAD6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35497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E167BE9-16A1-5E42-A0C6-89841087047E}"/>
              </a:ext>
            </a:extLst>
          </p:cNvPr>
          <p:cNvSpPr>
            <a:spLocks noGrp="1"/>
          </p:cNvSpPr>
          <p:nvPr>
            <p:ph type="title"/>
          </p:nvPr>
        </p:nvSpPr>
        <p:spPr>
          <a:xfrm>
            <a:off x="0" y="0"/>
            <a:ext cx="7491046" cy="762000"/>
          </a:xfrm>
        </p:spPr>
        <p:txBody>
          <a:bodyPr>
            <a:normAutofit/>
          </a:bodyPr>
          <a:lstStyle/>
          <a:p>
            <a:r>
              <a:rPr lang="en-US" altLang="en-US" sz="2400" dirty="0"/>
              <a:t>Benefits of a Solar Microgrid</a:t>
            </a:r>
          </a:p>
        </p:txBody>
      </p:sp>
      <p:sp>
        <p:nvSpPr>
          <p:cNvPr id="3" name="Text Placeholder 2">
            <a:extLst>
              <a:ext uri="{FF2B5EF4-FFF2-40B4-BE49-F238E27FC236}">
                <a16:creationId xmlns:a16="http://schemas.microsoft.com/office/drawing/2014/main" id="{07B18DD3-090E-0E40-956B-037F44271827}"/>
              </a:ext>
            </a:extLst>
          </p:cNvPr>
          <p:cNvSpPr>
            <a:spLocks noGrp="1"/>
          </p:cNvSpPr>
          <p:nvPr>
            <p:ph type="body" idx="1"/>
          </p:nvPr>
        </p:nvSpPr>
        <p:spPr>
          <a:xfrm>
            <a:off x="321023" y="841512"/>
            <a:ext cx="8418785" cy="5349765"/>
          </a:xfrm>
        </p:spPr>
        <p:txBody>
          <a:bodyPr>
            <a:noAutofit/>
          </a:bodyPr>
          <a:lstStyle/>
          <a:p>
            <a:pPr>
              <a:spcBef>
                <a:spcPts val="1200"/>
              </a:spcBef>
              <a:buFont typeface="Arial" panose="020B0604020202020204" pitchFamily="34" charset="0"/>
              <a:buChar char="•"/>
              <a:defRPr/>
            </a:pPr>
            <a:r>
              <a:rPr lang="en-US" sz="1600" dirty="0">
                <a:solidFill>
                  <a:schemeClr val="tx1"/>
                </a:solidFill>
              </a:rPr>
              <a:t>Economic</a:t>
            </a:r>
          </a:p>
          <a:p>
            <a:pPr lvl="1" indent="-342900">
              <a:spcBef>
                <a:spcPts val="600"/>
              </a:spcBef>
              <a:buFont typeface="Arial" panose="020B0604020202020204" pitchFamily="34" charset="0"/>
              <a:buChar char="•"/>
              <a:defRPr/>
            </a:pPr>
            <a:r>
              <a:rPr lang="en-US" sz="1400" dirty="0">
                <a:solidFill>
                  <a:schemeClr val="tx1"/>
                </a:solidFill>
              </a:rPr>
              <a:t>Provides electricity costs savings compared to buying electricity from the utility.</a:t>
            </a:r>
          </a:p>
          <a:p>
            <a:pPr lvl="1" indent="-342900">
              <a:spcBef>
                <a:spcPts val="600"/>
              </a:spcBef>
              <a:buFont typeface="Arial" panose="020B0604020202020204" pitchFamily="34" charset="0"/>
              <a:buChar char="•"/>
              <a:defRPr/>
            </a:pPr>
            <a:r>
              <a:rPr lang="en-US" sz="1400" dirty="0">
                <a:solidFill>
                  <a:schemeClr val="tx1"/>
                </a:solidFill>
              </a:rPr>
              <a:t>Provides value-of-resilience (VOR) compared to implementing &amp; operating a fossil-fueled generator.</a:t>
            </a:r>
          </a:p>
          <a:p>
            <a:pPr lvl="1" indent="-342900">
              <a:spcBef>
                <a:spcPts val="600"/>
              </a:spcBef>
              <a:buFont typeface="Arial" panose="020B0604020202020204" pitchFamily="34" charset="0"/>
              <a:buChar char="•"/>
              <a:defRPr/>
            </a:pPr>
            <a:r>
              <a:rPr lang="en-US" sz="1400" dirty="0">
                <a:solidFill>
                  <a:schemeClr val="tx1"/>
                </a:solidFill>
              </a:rPr>
              <a:t>Provides a fixed cost of electricity compared to rapidly rising utility costs.</a:t>
            </a:r>
            <a:endParaRPr lang="en-US" sz="800" dirty="0">
              <a:solidFill>
                <a:schemeClr val="tx1"/>
              </a:solidFill>
            </a:endParaRPr>
          </a:p>
          <a:p>
            <a:pPr>
              <a:spcBef>
                <a:spcPts val="1200"/>
              </a:spcBef>
              <a:buFont typeface="Arial" panose="020B0604020202020204" pitchFamily="34" charset="0"/>
              <a:buChar char="•"/>
              <a:defRPr/>
            </a:pPr>
            <a:r>
              <a:rPr lang="en-US" sz="1600" dirty="0">
                <a:solidFill>
                  <a:schemeClr val="tx1"/>
                </a:solidFill>
              </a:rPr>
              <a:t>Environmental</a:t>
            </a:r>
          </a:p>
          <a:p>
            <a:pPr lvl="1" indent="-342900">
              <a:spcBef>
                <a:spcPts val="600"/>
              </a:spcBef>
              <a:buFont typeface="Arial" panose="020B0604020202020204" pitchFamily="34" charset="0"/>
              <a:buChar char="•"/>
              <a:defRPr/>
            </a:pPr>
            <a:r>
              <a:rPr lang="en-US" sz="1400" dirty="0">
                <a:solidFill>
                  <a:schemeClr val="tx1"/>
                </a:solidFill>
              </a:rPr>
              <a:t>Provides solar electricity, a pure renewable energy resource.  </a:t>
            </a:r>
          </a:p>
          <a:p>
            <a:pPr lvl="1" indent="-342900">
              <a:spcBef>
                <a:spcPts val="600"/>
              </a:spcBef>
              <a:buFont typeface="Arial" panose="020B0604020202020204" pitchFamily="34" charset="0"/>
              <a:buChar char="•"/>
              <a:defRPr/>
            </a:pPr>
            <a:r>
              <a:rPr lang="en-US" sz="1400" dirty="0">
                <a:solidFill>
                  <a:schemeClr val="tx1"/>
                </a:solidFill>
              </a:rPr>
              <a:t>Optimizes grid citizenship by reducing peak usage of the grid when it is most stressed, during the peak periods, which throughout California are currently 4-9pm.</a:t>
            </a:r>
          </a:p>
          <a:p>
            <a:pPr lvl="1" indent="-342900">
              <a:spcBef>
                <a:spcPts val="600"/>
              </a:spcBef>
              <a:buFont typeface="Arial" panose="020B0604020202020204" pitchFamily="34" charset="0"/>
              <a:buChar char="•"/>
              <a:defRPr/>
            </a:pPr>
            <a:r>
              <a:rPr lang="en-US" sz="1400" dirty="0">
                <a:solidFill>
                  <a:schemeClr val="tx1"/>
                </a:solidFill>
              </a:rPr>
              <a:t>Eliminates energy losses associated with traversing transmission &amp; distribution grids.  Losses are due to resistance and congestion, both of which are generally exacerbated by distance. Typically, 15% of remotely generated energy is lost. </a:t>
            </a:r>
          </a:p>
          <a:p>
            <a:pPr lvl="1" indent="-342900">
              <a:spcBef>
                <a:spcPts val="600"/>
              </a:spcBef>
              <a:buFont typeface="Arial" panose="020B0604020202020204" pitchFamily="34" charset="0"/>
              <a:buChar char="•"/>
              <a:defRPr/>
            </a:pPr>
            <a:r>
              <a:rPr lang="en-US" sz="1400" dirty="0">
                <a:solidFill>
                  <a:schemeClr val="tx1"/>
                </a:solidFill>
              </a:rPr>
              <a:t>Reduces the environmental impact of central generation, which typically consumes open space for the generation &amp; transmission assets.</a:t>
            </a:r>
            <a:endParaRPr lang="en-US" sz="900" dirty="0">
              <a:solidFill>
                <a:schemeClr val="tx1"/>
              </a:solidFill>
            </a:endParaRPr>
          </a:p>
          <a:p>
            <a:pPr>
              <a:spcBef>
                <a:spcPts val="1200"/>
              </a:spcBef>
              <a:buFont typeface="Arial" panose="020B0604020202020204" pitchFamily="34" charset="0"/>
              <a:buChar char="•"/>
              <a:defRPr/>
            </a:pPr>
            <a:r>
              <a:rPr lang="en-US" sz="1600" dirty="0">
                <a:solidFill>
                  <a:schemeClr val="tx1"/>
                </a:solidFill>
              </a:rPr>
              <a:t>Resilience</a:t>
            </a:r>
          </a:p>
          <a:p>
            <a:pPr lvl="1" indent="-342900">
              <a:spcBef>
                <a:spcPts val="600"/>
              </a:spcBef>
              <a:buFont typeface="Arial" panose="020B0604020202020204" pitchFamily="34" charset="0"/>
              <a:buChar char="•"/>
              <a:defRPr/>
            </a:pPr>
            <a:r>
              <a:rPr lang="en-US" sz="1400" dirty="0">
                <a:solidFill>
                  <a:schemeClr val="tx1"/>
                </a:solidFill>
              </a:rPr>
              <a:t>Provides 100% ride-through during grid outages of limited durations.  Any ride-through duration can be accommodated with cost being correlated to duration.</a:t>
            </a:r>
          </a:p>
          <a:p>
            <a:pPr lvl="1" indent="-342900">
              <a:spcBef>
                <a:spcPts val="600"/>
              </a:spcBef>
              <a:buFont typeface="Arial" panose="020B0604020202020204" pitchFamily="34" charset="0"/>
              <a:buChar char="•"/>
              <a:defRPr/>
            </a:pPr>
            <a:r>
              <a:rPr lang="en-US" sz="1400" dirty="0">
                <a:solidFill>
                  <a:schemeClr val="tx1"/>
                </a:solidFill>
              </a:rPr>
              <a:t>Provides optionality for indefinite resilience for at least the most critical loads, again with cost being correlated to the percentage of load being served with 100% resilience.  </a:t>
            </a:r>
          </a:p>
          <a:p>
            <a:pPr lvl="1" indent="-342900">
              <a:spcBef>
                <a:spcPts val="600"/>
              </a:spcBef>
              <a:buFont typeface="Arial" panose="020B0604020202020204" pitchFamily="34" charset="0"/>
              <a:buChar char="•"/>
              <a:defRPr/>
            </a:pPr>
            <a:r>
              <a:rPr lang="en-US" sz="1400" dirty="0">
                <a:solidFill>
                  <a:schemeClr val="tx1"/>
                </a:solidFill>
              </a:rPr>
              <a:t>Accommodates optional fossil generation as an emergency backup resource that can be minimized.</a:t>
            </a:r>
            <a:endParaRPr lang="en-US" sz="2000" dirty="0">
              <a:solidFill>
                <a:srgbClr val="091129"/>
              </a:solidFill>
            </a:endParaRPr>
          </a:p>
          <a:p>
            <a:pPr>
              <a:spcBef>
                <a:spcPts val="420"/>
              </a:spcBef>
              <a:buFont typeface="Arial" panose="020B0604020202020204" pitchFamily="34" charset="0"/>
              <a:buChar char="•"/>
              <a:defRPr/>
            </a:pPr>
            <a:endParaRPr lang="en-US" sz="2000" dirty="0">
              <a:solidFill>
                <a:srgbClr val="091129"/>
              </a:solidFill>
            </a:endParaRPr>
          </a:p>
        </p:txBody>
      </p:sp>
    </p:spTree>
    <p:extLst>
      <p:ext uri="{BB962C8B-B14F-4D97-AF65-F5344CB8AC3E}">
        <p14:creationId xmlns:p14="http://schemas.microsoft.com/office/powerpoint/2010/main" val="384901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48086</TotalTime>
  <Words>2615</Words>
  <Application>Microsoft Office PowerPoint</Application>
  <PresentationFormat>On-screen Show (4:3)</PresentationFormat>
  <Paragraphs>173</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Informatic</vt:lpstr>
      <vt:lpstr>Office Theme</vt:lpstr>
      <vt:lpstr>PowerPoint Presentation</vt:lpstr>
      <vt:lpstr>Clean Coalition (non-profit)</vt:lpstr>
      <vt:lpstr>Outage Statistics in IOU Service Territories 2023</vt:lpstr>
      <vt:lpstr>CPUC Multi-Property Microgrids Tariff </vt:lpstr>
      <vt:lpstr>CPUC Multi-Property Microgrids Tariff  pt. 2</vt:lpstr>
      <vt:lpstr>The Resilient Energy Subscription (RES) addresses three Community Microgrid financing challenges</vt:lpstr>
      <vt:lpstr>Resilient Energy Subscription (RES) defined</vt:lpstr>
      <vt:lpstr>VOR123 for a Community Microgrid</vt:lpstr>
      <vt:lpstr>Benefits of a Solar Microgrid</vt:lpstr>
      <vt:lpstr>Solar Microgrid Methodology Curriculum overview</vt:lpstr>
      <vt:lpstr>PowerPoint Presentation</vt:lpstr>
      <vt:lpstr>Solar Microgrid Methodology Curriculum outline</vt:lpstr>
      <vt:lpstr>Week 1: Analyzing Electricity Interval Data and Billing Details</vt:lpstr>
      <vt:lpstr>Week 2: Mastering Solar Modeling with HelioScope</vt:lpstr>
      <vt:lpstr>Week 3: Value of Resilience (VOR) 123 and BESS Sizing</vt:lpstr>
      <vt:lpstr>Week 4: Solar Microgrid Financial Analysis</vt:lpstr>
      <vt:lpstr>Week 5: Project Table Creation and Presentation Preparations</vt:lpstr>
      <vt:lpstr>Week 6: Review &amp; Presentations</vt:lpstr>
      <vt:lpstr>The Value of Local Storage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Valentine</dc:creator>
  <cp:lastModifiedBy>Sierra Dall</cp:lastModifiedBy>
  <cp:revision>1130</cp:revision>
  <dcterms:created xsi:type="dcterms:W3CDTF">2017-01-28T15:52:04Z</dcterms:created>
  <dcterms:modified xsi:type="dcterms:W3CDTF">2024-08-29T19:46:21Z</dcterms:modified>
</cp:coreProperties>
</file>