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1"/>
  </p:notesMasterIdLst>
  <p:sldIdLst>
    <p:sldId id="302" r:id="rId2"/>
    <p:sldId id="1311" r:id="rId3"/>
    <p:sldId id="1331" r:id="rId4"/>
    <p:sldId id="1327" r:id="rId5"/>
    <p:sldId id="1329" r:id="rId6"/>
    <p:sldId id="1330" r:id="rId7"/>
    <p:sldId id="1316" r:id="rId8"/>
    <p:sldId id="1307" r:id="rId9"/>
    <p:sldId id="131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552" y="4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35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51A44-3D1F-49ED-A36A-637798CD4A46}" type="datetimeFigureOut">
              <a:rPr lang="en-US" smtClean="0"/>
              <a:t>10/27/2024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C3BC9-C315-4BFF-BF6A-3438A427B772}" type="slidenum">
              <a:rPr lang="en-US" smtClean="0"/>
              <a:t>‹#›</a:t>
            </a:fld>
            <a:endParaRPr lang="en-US"/>
          </a:p>
        </p:txBody>
      </p:sp>
    </p:spTree>
    <p:extLst>
      <p:ext uri="{BB962C8B-B14F-4D97-AF65-F5344CB8AC3E}">
        <p14:creationId xmlns:p14="http://schemas.microsoft.com/office/powerpoint/2010/main" val="113324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17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35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889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71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75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34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750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40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EA782-D8C7-46E2-808E-C4101D8A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80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6395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202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68796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91337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52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5/3/2022</a:t>
            </a:r>
          </a:p>
        </p:txBody>
      </p:sp>
      <p:sp>
        <p:nvSpPr>
          <p:cNvPr id="4" name="Footer Placeholder 3"/>
          <p:cNvSpPr>
            <a:spLocks noGrp="1"/>
          </p:cNvSpPr>
          <p:nvPr>
            <p:ph type="ftr" sz="quarter" idx="11"/>
          </p:nvPr>
        </p:nvSpPr>
        <p:spPr/>
        <p:txBody>
          <a:bodyPr/>
          <a:lstStyle/>
          <a:p>
            <a:r>
              <a:rPr lang="en-US"/>
              <a:t>Robert Perry/Synergistic Solutions</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5507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5/3/2022</a:t>
            </a:r>
          </a:p>
        </p:txBody>
      </p:sp>
      <p:sp>
        <p:nvSpPr>
          <p:cNvPr id="4" name="Footer Placeholder 3"/>
          <p:cNvSpPr>
            <a:spLocks noGrp="1"/>
          </p:cNvSpPr>
          <p:nvPr>
            <p:ph type="ftr" sz="quarter" idx="11"/>
          </p:nvPr>
        </p:nvSpPr>
        <p:spPr/>
        <p:txBody>
          <a:bodyPr/>
          <a:lstStyle/>
          <a:p>
            <a:r>
              <a:rPr lang="en-US"/>
              <a:t>Robert Perry/Synergistic Solutions</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5602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1270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049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5128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5/3/2022</a:t>
            </a:r>
          </a:p>
        </p:txBody>
      </p:sp>
      <p:sp>
        <p:nvSpPr>
          <p:cNvPr id="5" name="Footer Placeholder 4"/>
          <p:cNvSpPr>
            <a:spLocks noGrp="1"/>
          </p:cNvSpPr>
          <p:nvPr>
            <p:ph type="ftr" sz="quarter" idx="11"/>
          </p:nvPr>
        </p:nvSpPr>
        <p:spPr/>
        <p:txBody>
          <a:bodyPr/>
          <a:lstStyle/>
          <a:p>
            <a:r>
              <a:rPr lang="en-US"/>
              <a:t>Robert Perry/Synergistic Solutions</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8504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610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dirty="0"/>
              <a:t>5/3/2022</a:t>
            </a:r>
          </a:p>
        </p:txBody>
      </p:sp>
      <p:sp>
        <p:nvSpPr>
          <p:cNvPr id="8" name="Footer Placeholder 7"/>
          <p:cNvSpPr>
            <a:spLocks noGrp="1"/>
          </p:cNvSpPr>
          <p:nvPr>
            <p:ph type="ftr" sz="quarter" idx="11"/>
          </p:nvPr>
        </p:nvSpPr>
        <p:spPr/>
        <p:txBody>
          <a:bodyPr/>
          <a:lstStyle/>
          <a:p>
            <a:r>
              <a:rPr lang="en-US"/>
              <a:t>Robert Perry/Synergistic Solutions</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003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5/3/2022</a:t>
            </a:r>
          </a:p>
        </p:txBody>
      </p:sp>
      <p:sp>
        <p:nvSpPr>
          <p:cNvPr id="4" name="Footer Placeholder 3"/>
          <p:cNvSpPr>
            <a:spLocks noGrp="1"/>
          </p:cNvSpPr>
          <p:nvPr>
            <p:ph type="ftr" sz="quarter" idx="11"/>
          </p:nvPr>
        </p:nvSpPr>
        <p:spPr/>
        <p:txBody>
          <a:bodyPr/>
          <a:lstStyle/>
          <a:p>
            <a:r>
              <a:rPr lang="en-US"/>
              <a:t>Robert Perry/Synergistic Solutions</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164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5/3/2022</a:t>
            </a:r>
          </a:p>
        </p:txBody>
      </p:sp>
      <p:sp>
        <p:nvSpPr>
          <p:cNvPr id="3" name="Footer Placeholder 2"/>
          <p:cNvSpPr>
            <a:spLocks noGrp="1"/>
          </p:cNvSpPr>
          <p:nvPr>
            <p:ph type="ftr" sz="quarter" idx="11"/>
          </p:nvPr>
        </p:nvSpPr>
        <p:spPr/>
        <p:txBody>
          <a:bodyPr/>
          <a:lstStyle/>
          <a:p>
            <a:r>
              <a:rPr lang="en-US"/>
              <a:t>Robert Perry/Synergistic Solutions</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927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265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5/3/2022</a:t>
            </a:r>
          </a:p>
        </p:txBody>
      </p:sp>
      <p:sp>
        <p:nvSpPr>
          <p:cNvPr id="6" name="Footer Placeholder 5"/>
          <p:cNvSpPr>
            <a:spLocks noGrp="1"/>
          </p:cNvSpPr>
          <p:nvPr>
            <p:ph type="ftr" sz="quarter" idx="11"/>
          </p:nvPr>
        </p:nvSpPr>
        <p:spPr/>
        <p:txBody>
          <a:bodyPr/>
          <a:lstStyle/>
          <a:p>
            <a:pPr algn="l"/>
            <a:r>
              <a:rPr lang="en-US"/>
              <a:t>Robert Perry/Synergistic Solutions</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651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r>
              <a:rPr lang="en-US" dirty="0"/>
              <a:t>5/3/2022</a:t>
            </a:r>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r>
              <a:rPr lang="en-US"/>
              <a:t>Robert Perry/Synergistic Solutions</a:t>
            </a:r>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9292211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p:txStyles>
    <p:titleStyle>
      <a:lvl1pPr algn="ctr" defTabSz="457200" rtl="0" eaLnBrk="1" latinLnBrk="0" hangingPunct="1">
        <a:lnSpc>
          <a:spcPct val="9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www.allwhitebackground.com/plain-vector-white-background.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ergytransitionshow.com/episode-233-ending-the-monopoly-utilit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tc.gov/system/files/ftc_gov/pdf/P221202Section5PolicyStatement.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pository.law.umich.edu/mlr/vol115/iss3/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epository.law.umich.edu/mlr/vol115/iss3/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epository.law.umich.edu/mlr/vol115/iss3/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cholarship.law.columbia.edu/cgi/viewcontent.cgi?article=4979&amp;context=faculty_scholarshi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science/article/pii/S0038092X24006054/pdfft?md5=988a5352dec159339de904c503dfcfb4&amp;pid=1-s2.0-S0038092X24006054-main.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mailto:Robert.Perry108@gmail.com" TargetMode="External"/><Relationship Id="rId4" Type="http://schemas.openxmlformats.org/officeDocument/2006/relationships/hyperlink" Target="http://www.allwhitebackground.com/plain-vector-white-background.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26811-F5DD-4C37-813E-AEC814614095}"/>
              </a:ext>
            </a:extLst>
          </p:cNvPr>
          <p:cNvSpPr>
            <a:spLocks noGrp="1"/>
          </p:cNvSpPr>
          <p:nvPr>
            <p:ph type="ctrTitle"/>
          </p:nvPr>
        </p:nvSpPr>
        <p:spPr>
          <a:xfrm>
            <a:off x="692204" y="429724"/>
            <a:ext cx="10972800" cy="2313475"/>
          </a:xfrm>
        </p:spPr>
        <p:txBody>
          <a:bodyPr>
            <a:normAutofit fontScale="90000"/>
          </a:bodyPr>
          <a:lstStyle/>
          <a:p>
            <a:r>
              <a:rPr lang="en-US" sz="5300" b="1" dirty="0">
                <a:solidFill>
                  <a:srgbClr val="00B050"/>
                </a:solidFill>
                <a:latin typeface="Century Gothic" panose="020B0502020202020204" pitchFamily="34" charset="0"/>
                <a:cs typeface="Calibri" panose="020F0502020204030204" pitchFamily="34" charset="0"/>
              </a:rPr>
              <a:t>Utility Monopoly Reform via </a:t>
            </a:r>
            <a:br>
              <a:rPr lang="en-US" sz="5300" b="1" dirty="0">
                <a:solidFill>
                  <a:srgbClr val="00B050"/>
                </a:solidFill>
                <a:latin typeface="Century Gothic" panose="020B0502020202020204" pitchFamily="34" charset="0"/>
                <a:cs typeface="Calibri" panose="020F0502020204030204" pitchFamily="34" charset="0"/>
              </a:rPr>
            </a:br>
            <a:r>
              <a:rPr lang="en-US" sz="5300" b="1" dirty="0">
                <a:solidFill>
                  <a:srgbClr val="00B050"/>
                </a:solidFill>
                <a:latin typeface="Century Gothic" panose="020B0502020202020204" pitchFamily="34" charset="0"/>
                <a:cs typeface="Calibri" panose="020F0502020204030204" pitchFamily="34" charset="0"/>
              </a:rPr>
              <a:t>FTC Preemption of</a:t>
            </a:r>
            <a:br>
              <a:rPr lang="en-US" sz="5300" b="1" dirty="0">
                <a:solidFill>
                  <a:srgbClr val="00B050"/>
                </a:solidFill>
                <a:latin typeface="Century Gothic" panose="020B0502020202020204" pitchFamily="34" charset="0"/>
                <a:cs typeface="Calibri" panose="020F0502020204030204" pitchFamily="34" charset="0"/>
              </a:rPr>
            </a:br>
            <a:r>
              <a:rPr lang="en-US" sz="5300" b="1" dirty="0">
                <a:solidFill>
                  <a:srgbClr val="00B050"/>
                </a:solidFill>
                <a:latin typeface="Century Gothic" panose="020B0502020202020204" pitchFamily="34" charset="0"/>
                <a:cs typeface="Calibri" panose="020F0502020204030204" pitchFamily="34" charset="0"/>
              </a:rPr>
              <a:t>The State Action Immunity Doctrine</a:t>
            </a:r>
            <a:endParaRPr lang="en-US" sz="4000" b="1" dirty="0"/>
          </a:p>
        </p:txBody>
      </p:sp>
      <p:sp>
        <p:nvSpPr>
          <p:cNvPr id="3" name="Subtitle 2">
            <a:extLst>
              <a:ext uri="{FF2B5EF4-FFF2-40B4-BE49-F238E27FC236}">
                <a16:creationId xmlns:a16="http://schemas.microsoft.com/office/drawing/2014/main" id="{B3E22E1E-481C-4760-BED8-06CF4B745837}"/>
              </a:ext>
            </a:extLst>
          </p:cNvPr>
          <p:cNvSpPr>
            <a:spLocks noGrp="1"/>
          </p:cNvSpPr>
          <p:nvPr>
            <p:ph type="subTitle" idx="1"/>
          </p:nvPr>
        </p:nvSpPr>
        <p:spPr>
          <a:xfrm>
            <a:off x="2672751" y="3840739"/>
            <a:ext cx="3423249" cy="1768911"/>
          </a:xfrm>
        </p:spPr>
        <p:txBody>
          <a:bodyPr>
            <a:noAutofit/>
          </a:bodyPr>
          <a:lstStyle/>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Robert Perry,</a:t>
            </a:r>
          </a:p>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Principal Analyst</a:t>
            </a:r>
          </a:p>
          <a:p>
            <a:pPr>
              <a:lnSpc>
                <a:spcPct val="100000"/>
              </a:lnSpc>
              <a:spcBef>
                <a:spcPts val="0"/>
              </a:spcBef>
            </a:pPr>
            <a:endParaRPr lang="en-US" sz="2000" b="1" dirty="0">
              <a:solidFill>
                <a:schemeClr val="bg1"/>
              </a:solidFill>
              <a:effectLst/>
              <a:latin typeface="Century Gothic" panose="020B0502020202020204" pitchFamily="34" charset="0"/>
              <a:ea typeface="HGMaruGothicMPRO" panose="020B0400000000000000" pitchFamily="34" charset="-128"/>
            </a:endParaRPr>
          </a:p>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October 22, 2024</a:t>
            </a:r>
          </a:p>
        </p:txBody>
      </p:sp>
      <p:pic>
        <p:nvPicPr>
          <p:cNvPr id="6" name="Picture 5" descr="Logo, icon&#10;&#10;Description automatically generated">
            <a:extLst>
              <a:ext uri="{FF2B5EF4-FFF2-40B4-BE49-F238E27FC236}">
                <a16:creationId xmlns:a16="http://schemas.microsoft.com/office/drawing/2014/main" id="{8D2381AA-F607-433C-BFA8-69375D7417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1241" y="3429000"/>
            <a:ext cx="2594239" cy="2592390"/>
          </a:xfrm>
          <a:prstGeom prst="rect">
            <a:avLst/>
          </a:prstGeom>
        </p:spPr>
      </p:pic>
    </p:spTree>
    <p:extLst>
      <p:ext uri="{BB962C8B-B14F-4D97-AF65-F5344CB8AC3E}">
        <p14:creationId xmlns:p14="http://schemas.microsoft.com/office/powerpoint/2010/main" val="97570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635499" y="414048"/>
            <a:ext cx="10782575" cy="1013536"/>
          </a:xfrm>
        </p:spPr>
        <p:txBody>
          <a:bodyPr>
            <a:normAutofit fontScale="90000"/>
          </a:bodyPr>
          <a:lstStyle/>
          <a:p>
            <a:r>
              <a:rPr lang="en-US" sz="3100" b="1" dirty="0">
                <a:solidFill>
                  <a:srgbClr val="00B050"/>
                </a:solidFill>
                <a:latin typeface="Century Gothic" panose="020B0502020202020204" pitchFamily="34" charset="0"/>
              </a:rPr>
              <a:t>The Energy Transition Show: </a:t>
            </a:r>
            <a:br>
              <a:rPr lang="en-US" sz="3100" b="1" dirty="0">
                <a:solidFill>
                  <a:srgbClr val="00B050"/>
                </a:solidFill>
                <a:latin typeface="Century Gothic" panose="020B0502020202020204" pitchFamily="34" charset="0"/>
              </a:rPr>
            </a:br>
            <a:r>
              <a:rPr lang="en-US" sz="3100" b="1" dirty="0">
                <a:solidFill>
                  <a:srgbClr val="00B050"/>
                </a:solidFill>
                <a:latin typeface="Century Gothic" panose="020B0502020202020204" pitchFamily="34" charset="0"/>
              </a:rPr>
              <a:t>Ending the Monopoly Utility</a:t>
            </a:r>
            <a:br>
              <a:rPr lang="en-US" b="1" dirty="0">
                <a:solidFill>
                  <a:srgbClr val="00B050"/>
                </a:solidFill>
                <a:latin typeface="Century Gothic" panose="020B0502020202020204" pitchFamily="34" charset="0"/>
              </a:rPr>
            </a:br>
            <a:r>
              <a:rPr lang="en-US" sz="1800" b="1" dirty="0">
                <a:solidFill>
                  <a:srgbClr val="00B050"/>
                </a:solidFill>
                <a:latin typeface="Century Gothic" panose="020B0502020202020204" pitchFamily="34" charset="0"/>
              </a:rPr>
              <a:t>(September 18, 2024)</a:t>
            </a:r>
            <a:endParaRPr lang="en-US" dirty="0">
              <a:solidFill>
                <a:srgbClr val="00B050"/>
              </a:solidFill>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4"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
        <p:nvSpPr>
          <p:cNvPr id="4" name="Content Placeholder 3">
            <a:extLst>
              <a:ext uri="{FF2B5EF4-FFF2-40B4-BE49-F238E27FC236}">
                <a16:creationId xmlns:a16="http://schemas.microsoft.com/office/drawing/2014/main" id="{8689A4BD-E1DA-381E-151F-1DF3396D9628}"/>
              </a:ext>
            </a:extLst>
          </p:cNvPr>
          <p:cNvSpPr>
            <a:spLocks noGrp="1"/>
          </p:cNvSpPr>
          <p:nvPr>
            <p:ph idx="1"/>
          </p:nvPr>
        </p:nvSpPr>
        <p:spPr>
          <a:xfrm>
            <a:off x="913795" y="1576872"/>
            <a:ext cx="10353762" cy="4730621"/>
          </a:xfrm>
        </p:spPr>
        <p:txBody>
          <a:bodyPr>
            <a:normAutofit/>
          </a:bodyPr>
          <a:lstStyle/>
          <a:p>
            <a:pPr marL="36900" indent="0">
              <a:buNone/>
            </a:pPr>
            <a:r>
              <a:rPr lang="en-US" sz="2000" b="1" dirty="0">
                <a:solidFill>
                  <a:schemeClr val="bg1"/>
                </a:solidFill>
                <a:effectLst/>
                <a:latin typeface="Century Gothic" panose="020B0502020202020204" pitchFamily="34" charset="0"/>
              </a:rPr>
              <a:t>Chris </a:t>
            </a:r>
            <a:r>
              <a:rPr lang="en-US" sz="2000" b="1" dirty="0" err="1">
                <a:solidFill>
                  <a:schemeClr val="bg1"/>
                </a:solidFill>
                <a:effectLst/>
                <a:latin typeface="Century Gothic" panose="020B0502020202020204" pitchFamily="34" charset="0"/>
              </a:rPr>
              <a:t>Nelder</a:t>
            </a:r>
            <a:r>
              <a:rPr lang="en-US" sz="2000" b="1" dirty="0">
                <a:solidFill>
                  <a:schemeClr val="bg1"/>
                </a:solidFill>
                <a:effectLst/>
                <a:latin typeface="Century Gothic" panose="020B0502020202020204" pitchFamily="34" charset="0"/>
              </a:rPr>
              <a:t>, Interviewing </a:t>
            </a:r>
            <a:r>
              <a:rPr lang="en-US" sz="2000" b="1" dirty="0">
                <a:solidFill>
                  <a:srgbClr val="0070C0"/>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John Farrell of The Institute for Local Self-Reliance</a:t>
            </a:r>
            <a:r>
              <a:rPr lang="en-US" sz="2000" b="1" dirty="0">
                <a:solidFill>
                  <a:srgbClr val="0070C0"/>
                </a:solidFill>
                <a:effectLst/>
                <a:latin typeface="Century Gothic" panose="020B0502020202020204" pitchFamily="34" charset="0"/>
              </a:rPr>
              <a:t>:</a:t>
            </a:r>
          </a:p>
          <a:p>
            <a:r>
              <a:rPr lang="en-US" sz="1800" b="1" dirty="0">
                <a:solidFill>
                  <a:schemeClr val="bg1"/>
                </a:solidFill>
                <a:effectLst/>
                <a:latin typeface="Century Gothic" panose="020B0502020202020204" pitchFamily="34" charset="0"/>
              </a:rPr>
              <a:t>“[W]e have unfortunately, kind of an anti-monopoly law loophole for utilities called the State Action Immunity Doctrine</a:t>
            </a:r>
            <a:r>
              <a:rPr lang="en-US" sz="1800" dirty="0">
                <a:solidFill>
                  <a:schemeClr val="bg1"/>
                </a:solidFill>
                <a:effectLst/>
                <a:latin typeface="Century Gothic" panose="020B0502020202020204" pitchFamily="34" charset="0"/>
              </a:rPr>
              <a:t>, which was conceived of by the courts, and essentially said that because we have public utilities commissions or public service commissions that oversee these private companies, that's essentially enough that we're not going to allow federal antitrust law to apply to these utilities, because if states are given the thumbs up, then that's sufficient to say that it's not a monopoly problem. And I think that's a mistake.”</a:t>
            </a:r>
          </a:p>
          <a:p>
            <a:r>
              <a:rPr lang="en-US" sz="1800" dirty="0">
                <a:solidFill>
                  <a:schemeClr val="bg1"/>
                </a:solidFill>
                <a:effectLst/>
                <a:latin typeface="Century Gothic" panose="020B0502020202020204" pitchFamily="34" charset="0"/>
              </a:rPr>
              <a:t>“</a:t>
            </a:r>
            <a:r>
              <a:rPr lang="en-US" sz="1800" b="1" dirty="0">
                <a:solidFill>
                  <a:schemeClr val="bg1"/>
                </a:solidFill>
                <a:effectLst/>
                <a:latin typeface="Century Gothic" panose="020B0502020202020204" pitchFamily="34" charset="0"/>
              </a:rPr>
              <a:t>Is there really immunity created by public oversight if it's not evaluating the one thing antitrust law was meant to protect us from, which is anti-competitive behavior and the exercise of market power?</a:t>
            </a:r>
            <a:r>
              <a:rPr lang="en-US" sz="1800" dirty="0">
                <a:solidFill>
                  <a:schemeClr val="bg1"/>
                </a:solidFill>
                <a:effectLst/>
                <a:latin typeface="Century Gothic" panose="020B0502020202020204" pitchFamily="34" charset="0"/>
              </a:rPr>
              <a:t> So I think there are definitely ways that Congress could get involved here in terms of amending those anti-monopoly statutes. There's also room here for the Federal Trade Commission and the Department of Justice to get involved.”</a:t>
            </a:r>
          </a:p>
        </p:txBody>
      </p:sp>
    </p:spTree>
    <p:extLst>
      <p:ext uri="{BB962C8B-B14F-4D97-AF65-F5344CB8AC3E}">
        <p14:creationId xmlns:p14="http://schemas.microsoft.com/office/powerpoint/2010/main" val="687256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635499" y="414048"/>
            <a:ext cx="10782575" cy="742945"/>
          </a:xfrm>
        </p:spPr>
        <p:txBody>
          <a:bodyPr>
            <a:normAutofit fontScale="90000"/>
          </a:bodyPr>
          <a:lstStyle/>
          <a:p>
            <a:r>
              <a:rPr lang="en-US" sz="2800" b="1" dirty="0">
                <a:solidFill>
                  <a:srgbClr val="00B050"/>
                </a:solidFill>
                <a:latin typeface="Century Gothic" panose="020B0502020202020204" pitchFamily="34" charset="0"/>
              </a:rPr>
              <a:t>Section 5 of the FTC Act:</a:t>
            </a:r>
            <a:br>
              <a:rPr lang="en-US" sz="2800" b="1" dirty="0">
                <a:solidFill>
                  <a:srgbClr val="00B050"/>
                </a:solidFill>
                <a:latin typeface="Century Gothic" panose="020B0502020202020204" pitchFamily="34" charset="0"/>
              </a:rPr>
            </a:br>
            <a:r>
              <a:rPr lang="en-US" sz="2800" b="1" dirty="0">
                <a:solidFill>
                  <a:srgbClr val="00B050"/>
                </a:solidFill>
                <a:latin typeface="Century Gothic" panose="020B0502020202020204" pitchFamily="34" charset="0"/>
              </a:rPr>
              <a:t>Unfair Methods of Competition</a:t>
            </a:r>
            <a:endParaRPr lang="en-US" sz="2800" dirty="0">
              <a:solidFill>
                <a:srgbClr val="00B050"/>
              </a:solidFill>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4"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
        <p:nvSpPr>
          <p:cNvPr id="4" name="Content Placeholder 3">
            <a:extLst>
              <a:ext uri="{FF2B5EF4-FFF2-40B4-BE49-F238E27FC236}">
                <a16:creationId xmlns:a16="http://schemas.microsoft.com/office/drawing/2014/main" id="{8689A4BD-E1DA-381E-151F-1DF3396D9628}"/>
              </a:ext>
            </a:extLst>
          </p:cNvPr>
          <p:cNvSpPr>
            <a:spLocks noGrp="1"/>
          </p:cNvSpPr>
          <p:nvPr>
            <p:ph idx="1"/>
          </p:nvPr>
        </p:nvSpPr>
        <p:spPr>
          <a:xfrm>
            <a:off x="913794" y="1156995"/>
            <a:ext cx="10353762" cy="5234277"/>
          </a:xfrm>
        </p:spPr>
        <p:txBody>
          <a:bodyPr>
            <a:noAutofit/>
          </a:bodyPr>
          <a:lstStyle/>
          <a:p>
            <a:r>
              <a:rPr lang="en-US" sz="1600" b="1" u="sng" dirty="0">
                <a:solidFill>
                  <a:schemeClr val="bg1"/>
                </a:solidFill>
                <a:effectLst/>
                <a:latin typeface="Century Gothic" panose="020B0502020202020204" pitchFamily="34" charset="0"/>
              </a:rPr>
              <a:t>Section 5 of the FTC Act</a:t>
            </a:r>
            <a:r>
              <a:rPr lang="en-US" sz="1600" b="1" dirty="0">
                <a:solidFill>
                  <a:schemeClr val="bg1"/>
                </a:solidFill>
                <a:effectLst/>
                <a:latin typeface="Century Gothic" panose="020B0502020202020204" pitchFamily="34" charset="0"/>
              </a:rPr>
              <a:t>.</a:t>
            </a:r>
            <a:r>
              <a:rPr lang="en-US" sz="1600" dirty="0">
                <a:solidFill>
                  <a:schemeClr val="bg1"/>
                </a:solidFill>
                <a:effectLst/>
                <a:latin typeface="Century Gothic" panose="020B0502020202020204" pitchFamily="34" charset="0"/>
              </a:rPr>
              <a:t> Prohibits unfair or deceptive acts or practices in commerce. It also prohibits unfair methods of competition, which includes any conduct that would violate the Sherman Antitrust Act or the Clayton Act.</a:t>
            </a:r>
          </a:p>
          <a:p>
            <a:r>
              <a:rPr lang="en-US" sz="1600" b="1" u="sng" dirty="0">
                <a:solidFill>
                  <a:schemeClr val="bg1"/>
                </a:solidFill>
                <a:effectLst/>
                <a:latin typeface="Century Gothic" panose="020B0502020202020204" pitchFamily="34" charset="0"/>
              </a:rPr>
              <a:t>A method of competition</a:t>
            </a:r>
            <a:r>
              <a:rPr lang="en-US" sz="1600" b="1" dirty="0">
                <a:solidFill>
                  <a:schemeClr val="bg1"/>
                </a:solidFill>
                <a:effectLst/>
                <a:latin typeface="Century Gothic" panose="020B0502020202020204" pitchFamily="34" charset="0"/>
              </a:rPr>
              <a:t>:</a:t>
            </a:r>
            <a:r>
              <a:rPr lang="en-US" sz="1600" dirty="0">
                <a:solidFill>
                  <a:schemeClr val="bg1"/>
                </a:solidFill>
                <a:effectLst/>
                <a:latin typeface="Century Gothic" panose="020B0502020202020204" pitchFamily="34" charset="0"/>
              </a:rPr>
              <a:t> Is conduct undertaken by an actor in the marketplace—as opposed to merely a condition of the marketplace not of the respondent’s making. </a:t>
            </a:r>
            <a:r>
              <a:rPr lang="en-US" sz="1600" i="1" dirty="0">
                <a:solidFill>
                  <a:schemeClr val="bg1"/>
                </a:solidFill>
                <a:effectLst/>
                <a:latin typeface="Century Gothic" panose="020B0502020202020204" pitchFamily="34" charset="0"/>
              </a:rPr>
              <a:t>The conduct must implicate competition, but the relationship can be indirect.</a:t>
            </a:r>
            <a:r>
              <a:rPr lang="en-US" sz="1600" dirty="0">
                <a:solidFill>
                  <a:schemeClr val="bg1"/>
                </a:solidFill>
                <a:effectLst/>
                <a:latin typeface="Century Gothic" panose="020B0502020202020204" pitchFamily="34" charset="0"/>
              </a:rPr>
              <a:t> </a:t>
            </a:r>
            <a:endParaRPr lang="en-US" sz="1600" b="1" u="sng" dirty="0">
              <a:solidFill>
                <a:schemeClr val="bg1"/>
              </a:solidFill>
              <a:effectLst/>
              <a:latin typeface="Century Gothic" panose="020B0502020202020204" pitchFamily="34" charset="0"/>
            </a:endParaRPr>
          </a:p>
          <a:p>
            <a:r>
              <a:rPr lang="en-US" sz="1600" b="1" u="sng" dirty="0">
                <a:solidFill>
                  <a:schemeClr val="bg1"/>
                </a:solidFill>
                <a:effectLst/>
                <a:latin typeface="Century Gothic" panose="020B0502020202020204" pitchFamily="34" charset="0"/>
              </a:rPr>
              <a:t>The method of competition must be unfair</a:t>
            </a:r>
            <a:r>
              <a:rPr lang="en-US" sz="1600" dirty="0">
                <a:solidFill>
                  <a:schemeClr val="bg1"/>
                </a:solidFill>
                <a:effectLst/>
                <a:latin typeface="Century Gothic" panose="020B0502020202020204" pitchFamily="34" charset="0"/>
              </a:rPr>
              <a:t>, meaning that the conduct goes beyond competition on the merits.</a:t>
            </a:r>
          </a:p>
          <a:p>
            <a:r>
              <a:rPr lang="en-US" sz="1600" b="1" u="sng" dirty="0">
                <a:solidFill>
                  <a:schemeClr val="bg1"/>
                </a:solidFill>
                <a:effectLst/>
                <a:latin typeface="Century Gothic" panose="020B0502020202020204" pitchFamily="34" charset="0"/>
              </a:rPr>
              <a:t>Two key criteria concerning competition on the merits</a:t>
            </a:r>
            <a:r>
              <a:rPr lang="en-US" sz="1600" dirty="0">
                <a:solidFill>
                  <a:schemeClr val="bg1"/>
                </a:solidFill>
                <a:effectLst/>
                <a:latin typeface="Century Gothic" panose="020B0502020202020204" pitchFamily="34" charset="0"/>
              </a:rPr>
              <a:t>. </a:t>
            </a:r>
          </a:p>
          <a:p>
            <a:pPr lvl="1"/>
            <a:r>
              <a:rPr lang="en-US" sz="1400" b="1" dirty="0">
                <a:solidFill>
                  <a:schemeClr val="bg1"/>
                </a:solidFill>
                <a:effectLst/>
                <a:latin typeface="Century Gothic" panose="020B0502020202020204" pitchFamily="34" charset="0"/>
              </a:rPr>
              <a:t>First, the conduct may </a:t>
            </a:r>
            <a:r>
              <a:rPr lang="en-US" sz="1400" dirty="0">
                <a:solidFill>
                  <a:schemeClr val="bg1"/>
                </a:solidFill>
                <a:effectLst/>
                <a:latin typeface="Century Gothic" panose="020B0502020202020204" pitchFamily="34" charset="0"/>
              </a:rPr>
              <a:t>be coercive, exploitative, collusive, abusive, deceptive, predatory, or</a:t>
            </a:r>
            <a:r>
              <a:rPr lang="en-US" sz="1400" b="1" dirty="0">
                <a:solidFill>
                  <a:schemeClr val="bg1"/>
                </a:solidFill>
                <a:effectLst/>
                <a:latin typeface="Century Gothic" panose="020B0502020202020204" pitchFamily="34" charset="0"/>
              </a:rPr>
              <a:t> involve the use of economic power</a:t>
            </a:r>
            <a:r>
              <a:rPr lang="en-US" sz="1400" dirty="0">
                <a:solidFill>
                  <a:schemeClr val="bg1"/>
                </a:solidFill>
                <a:effectLst/>
                <a:latin typeface="Century Gothic" panose="020B0502020202020204" pitchFamily="34" charset="0"/>
              </a:rPr>
              <a:t> of a similar nature. It may also be restrictive or exclusionary. </a:t>
            </a:r>
          </a:p>
          <a:p>
            <a:pPr lvl="1"/>
            <a:r>
              <a:rPr lang="en-US" sz="1400" b="1" dirty="0">
                <a:solidFill>
                  <a:schemeClr val="bg1"/>
                </a:solidFill>
                <a:effectLst/>
                <a:latin typeface="Century Gothic" panose="020B0502020202020204" pitchFamily="34" charset="0"/>
              </a:rPr>
              <a:t>Second, the conduct must tend to negatively affect competitive conditions.</a:t>
            </a:r>
            <a:r>
              <a:rPr lang="en-US" sz="1400" dirty="0">
                <a:solidFill>
                  <a:schemeClr val="bg1"/>
                </a:solidFill>
                <a:effectLst/>
                <a:latin typeface="Century Gothic" panose="020B0502020202020204" pitchFamily="34" charset="0"/>
              </a:rPr>
              <a:t> This may include, for example, conduct that tends to foreclose or impair the opportunities of market participants, reduce competition between rivals, limit choice, or otherwise harm consumers.</a:t>
            </a:r>
          </a:p>
          <a:p>
            <a:r>
              <a:rPr lang="en-US" sz="1600" b="1" dirty="0">
                <a:solidFill>
                  <a:schemeClr val="bg1"/>
                </a:solidFill>
                <a:effectLst/>
                <a:latin typeface="Century Gothic" panose="020B0502020202020204" pitchFamily="34" charset="0"/>
              </a:rPr>
              <a:t>The size, power, and purpose of the respondent may be relevant, as are the current and </a:t>
            </a:r>
            <a:r>
              <a:rPr lang="en-US" sz="1600" b="1" i="1" dirty="0">
                <a:solidFill>
                  <a:schemeClr val="bg1"/>
                </a:solidFill>
                <a:effectLst/>
                <a:latin typeface="Century Gothic" panose="020B0502020202020204" pitchFamily="34" charset="0"/>
              </a:rPr>
              <a:t>potential future effects of the conduct</a:t>
            </a:r>
            <a:r>
              <a:rPr lang="en-US" sz="1600" b="1" dirty="0">
                <a:solidFill>
                  <a:schemeClr val="bg1"/>
                </a:solidFill>
                <a:effectLst/>
                <a:latin typeface="Century Gothic" panose="020B0502020202020204" pitchFamily="34" charset="0"/>
              </a:rPr>
              <a:t>.</a:t>
            </a:r>
          </a:p>
          <a:p>
            <a:r>
              <a:rPr lang="en-US" sz="1400" b="1" u="sng" dirty="0">
                <a:solidFill>
                  <a:schemeClr val="bg1"/>
                </a:solidFill>
                <a:effectLst/>
                <a:latin typeface="Century Gothic" panose="020B0502020202020204" pitchFamily="34" charset="0"/>
              </a:rPr>
              <a:t>Source</a:t>
            </a:r>
            <a:r>
              <a:rPr lang="en-US" sz="1400" b="1" dirty="0">
                <a:solidFill>
                  <a:schemeClr val="bg1"/>
                </a:solidFill>
                <a:effectLst/>
                <a:latin typeface="Century Gothic" panose="020B0502020202020204" pitchFamily="34" charset="0"/>
              </a:rPr>
              <a:t>: </a:t>
            </a:r>
            <a:r>
              <a:rPr lang="en-US" sz="1400" dirty="0">
                <a:solidFill>
                  <a:schemeClr val="bg1"/>
                </a:solidFill>
                <a:effectLst/>
                <a:latin typeface="Century Gothic" panose="020B0502020202020204" pitchFamily="34" charset="0"/>
              </a:rPr>
              <a:t>FTC, </a:t>
            </a:r>
            <a:r>
              <a:rPr lang="en-US" sz="1400" dirty="0">
                <a:solidFill>
                  <a:srgbClr val="0070C0"/>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Policy Statement Regarding the Scope of Unfair Methods of Competition</a:t>
            </a:r>
            <a:r>
              <a:rPr lang="en-US" sz="1400" dirty="0">
                <a:solidFill>
                  <a:schemeClr val="bg1"/>
                </a:solidFill>
                <a:effectLst/>
                <a:latin typeface="Century Gothic" panose="020B0502020202020204" pitchFamily="34" charset="0"/>
              </a:rPr>
              <a:t> (Nov. 10, 2022).</a:t>
            </a:r>
            <a:endParaRPr lang="en-US" sz="1400" u="sng" dirty="0">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101449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635499" y="414049"/>
            <a:ext cx="10782575" cy="543712"/>
          </a:xfrm>
        </p:spPr>
        <p:txBody>
          <a:bodyPr>
            <a:normAutofit/>
          </a:bodyPr>
          <a:lstStyle/>
          <a:p>
            <a:r>
              <a:rPr lang="en-US" sz="2800" b="1" dirty="0">
                <a:solidFill>
                  <a:srgbClr val="00B050"/>
                </a:solidFill>
                <a:latin typeface="Century Gothic" panose="020B0502020202020204" pitchFamily="34" charset="0"/>
              </a:rPr>
              <a:t>Legal Precedent: Parker v. Brown</a:t>
            </a:r>
            <a:endParaRPr lang="en-US" sz="2800" dirty="0">
              <a:solidFill>
                <a:srgbClr val="00B050"/>
              </a:solidFill>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4"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
        <p:nvSpPr>
          <p:cNvPr id="4" name="Content Placeholder 3">
            <a:extLst>
              <a:ext uri="{FF2B5EF4-FFF2-40B4-BE49-F238E27FC236}">
                <a16:creationId xmlns:a16="http://schemas.microsoft.com/office/drawing/2014/main" id="{8689A4BD-E1DA-381E-151F-1DF3396D9628}"/>
              </a:ext>
            </a:extLst>
          </p:cNvPr>
          <p:cNvSpPr>
            <a:spLocks noGrp="1"/>
          </p:cNvSpPr>
          <p:nvPr>
            <p:ph idx="1"/>
          </p:nvPr>
        </p:nvSpPr>
        <p:spPr>
          <a:xfrm>
            <a:off x="913794" y="1156995"/>
            <a:ext cx="10353762" cy="5234277"/>
          </a:xfrm>
        </p:spPr>
        <p:txBody>
          <a:bodyPr>
            <a:noAutofit/>
          </a:bodyPr>
          <a:lstStyle/>
          <a:p>
            <a:r>
              <a:rPr lang="en-US" sz="1600" b="1" u="sng" dirty="0">
                <a:solidFill>
                  <a:schemeClr val="bg1"/>
                </a:solidFill>
                <a:effectLst/>
                <a:latin typeface="Century Gothic" panose="020B0502020202020204" pitchFamily="34" charset="0"/>
              </a:rPr>
              <a:t>As a matter of legal doctrine, the question of the FTC’s preemptive authority originates in the Supreme Court’s seminal 1943 decision in Parker v. Brown</a:t>
            </a:r>
            <a:r>
              <a:rPr lang="en-US" sz="1600" b="1" dirty="0">
                <a:solidFill>
                  <a:schemeClr val="bg1"/>
                </a:solidFill>
                <a:effectLst/>
                <a:latin typeface="Century Gothic" panose="020B0502020202020204" pitchFamily="34" charset="0"/>
              </a:rPr>
              <a:t>: </a:t>
            </a:r>
            <a:r>
              <a:rPr lang="en-US" sz="1600" dirty="0">
                <a:solidFill>
                  <a:schemeClr val="bg1"/>
                </a:solidFill>
                <a:effectLst/>
                <a:latin typeface="Century Gothic" panose="020B0502020202020204" pitchFamily="34" charset="0"/>
              </a:rPr>
              <a:t>In Parker, the Court held that The Court held that acts of the sovereign state, even if anticompetitive, outweigh the importance of a freely competitive marketplace. </a:t>
            </a:r>
            <a:r>
              <a:rPr lang="en-US" sz="1600" b="1" dirty="0">
                <a:solidFill>
                  <a:schemeClr val="bg1"/>
                </a:solidFill>
                <a:effectLst/>
                <a:latin typeface="Century Gothic" panose="020B0502020202020204" pitchFamily="34" charset="0"/>
              </a:rPr>
              <a:t>Where the state itself is not the actor, and it has delegated its authority to private parties, the Supreme Court imposed two requirements: 1) the challenged restraint has been clearly articulated and affirmatively expressed by state policy (“clear articulation”) and 2) the policy is actively supervised by the state itself (“active supervision”).</a:t>
            </a:r>
          </a:p>
          <a:p>
            <a:r>
              <a:rPr lang="en-US" sz="1600" b="1" u="sng" dirty="0">
                <a:solidFill>
                  <a:schemeClr val="bg1"/>
                </a:solidFill>
                <a:effectLst/>
                <a:latin typeface="Century Gothic" panose="020B0502020202020204" pitchFamily="34" charset="0"/>
              </a:rPr>
              <a:t>Consequences of Parker Decision</a:t>
            </a:r>
            <a:r>
              <a:rPr lang="en-US" sz="1600" b="1" dirty="0">
                <a:solidFill>
                  <a:schemeClr val="bg1"/>
                </a:solidFill>
                <a:effectLst/>
                <a:latin typeface="Century Gothic" panose="020B0502020202020204" pitchFamily="34" charset="0"/>
              </a:rPr>
              <a:t>: “</a:t>
            </a:r>
            <a:r>
              <a:rPr lang="en-US" sz="1600" dirty="0">
                <a:solidFill>
                  <a:schemeClr val="bg1"/>
                </a:solidFill>
                <a:effectLst/>
                <a:latin typeface="Century Gothic" panose="020B0502020202020204" pitchFamily="34" charset="0"/>
              </a:rPr>
              <a:t>While occasionally asserting the possibility of a more preemptive scope of action, </a:t>
            </a:r>
            <a:r>
              <a:rPr lang="en-US" sz="1600" b="1" dirty="0">
                <a:solidFill>
                  <a:schemeClr val="bg1"/>
                </a:solidFill>
                <a:effectLst/>
                <a:latin typeface="Century Gothic" panose="020B0502020202020204" pitchFamily="34" charset="0"/>
              </a:rPr>
              <a:t>the FTC has historically acquiesced in litigating state-action issues</a:t>
            </a:r>
            <a:r>
              <a:rPr lang="en-US" sz="1600" dirty="0">
                <a:solidFill>
                  <a:schemeClr val="bg1"/>
                </a:solidFill>
                <a:effectLst/>
                <a:latin typeface="Century Gothic" panose="020B0502020202020204" pitchFamily="34" charset="0"/>
              </a:rPr>
              <a:t>.”</a:t>
            </a:r>
            <a:endParaRPr lang="en-US" sz="1600" u="sng" dirty="0">
              <a:solidFill>
                <a:schemeClr val="bg1"/>
              </a:solidFill>
              <a:effectLst/>
              <a:latin typeface="Century Gothic" panose="020B0502020202020204" pitchFamily="34" charset="0"/>
            </a:endParaRPr>
          </a:p>
          <a:p>
            <a:r>
              <a:rPr lang="en-US" sz="1600" b="1" u="sng" dirty="0">
                <a:solidFill>
                  <a:schemeClr val="bg1"/>
                </a:solidFill>
                <a:effectLst/>
                <a:latin typeface="Century Gothic" panose="020B0502020202020204" pitchFamily="34" charset="0"/>
              </a:rPr>
              <a:t>Reinterpretation of Parker</a:t>
            </a:r>
            <a:r>
              <a:rPr lang="en-US" sz="1600" b="1" dirty="0">
                <a:solidFill>
                  <a:schemeClr val="bg1"/>
                </a:solidFill>
                <a:effectLst/>
                <a:latin typeface="Century Gothic" panose="020B0502020202020204" pitchFamily="34" charset="0"/>
              </a:rPr>
              <a:t>: “</a:t>
            </a:r>
            <a:r>
              <a:rPr lang="en-US" sz="1600" dirty="0">
                <a:solidFill>
                  <a:schemeClr val="bg1"/>
                </a:solidFill>
                <a:effectLst/>
                <a:latin typeface="Century Gothic" panose="020B0502020202020204" pitchFamily="34" charset="0"/>
              </a:rPr>
              <a:t>[F]rom the perspective of institutional design, the FTC shares few of the attributes of Sherman Act enforcement that lead to concerns about excessive federal judicial control over state economic regulation. In short, despite decades of acquiescence, </a:t>
            </a:r>
            <a:r>
              <a:rPr lang="en-US" sz="1600" b="1" dirty="0">
                <a:solidFill>
                  <a:schemeClr val="bg1"/>
                </a:solidFill>
                <a:effectLst/>
                <a:latin typeface="Century Gothic" panose="020B0502020202020204" pitchFamily="34" charset="0"/>
              </a:rPr>
              <a:t>the case for application of the Parker doctrine to the FTC is weaker than generally assumed, and the benefits of not applying it are potentially strong</a:t>
            </a:r>
            <a:r>
              <a:rPr lang="en-US" sz="1600" dirty="0">
                <a:solidFill>
                  <a:schemeClr val="bg1"/>
                </a:solidFill>
                <a:effectLst/>
                <a:latin typeface="Century Gothic" panose="020B0502020202020204" pitchFamily="34" charset="0"/>
              </a:rPr>
              <a:t>.”</a:t>
            </a:r>
          </a:p>
          <a:p>
            <a:r>
              <a:rPr lang="en-US" sz="1400" b="1" u="sng" dirty="0">
                <a:solidFill>
                  <a:schemeClr val="bg1"/>
                </a:solidFill>
                <a:effectLst/>
                <a:latin typeface="Century Gothic" panose="020B0502020202020204" pitchFamily="34" charset="0"/>
              </a:rPr>
              <a:t>Source</a:t>
            </a:r>
            <a:r>
              <a:rPr lang="en-US" sz="1400" b="1" dirty="0">
                <a:solidFill>
                  <a:schemeClr val="bg1"/>
                </a:solidFill>
                <a:effectLst/>
                <a:latin typeface="Century Gothic" panose="020B0502020202020204" pitchFamily="34" charset="0"/>
              </a:rPr>
              <a:t>: </a:t>
            </a:r>
            <a:r>
              <a:rPr lang="en-US" sz="1400" dirty="0">
                <a:solidFill>
                  <a:srgbClr val="0070C0"/>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State-Action Immunity and Section 5 of the FTC Act</a:t>
            </a:r>
            <a:r>
              <a:rPr lang="en-US" sz="1400" dirty="0">
                <a:solidFill>
                  <a:schemeClr val="bg1"/>
                </a:solidFill>
                <a:effectLst/>
                <a:latin typeface="Century Gothic" panose="020B0502020202020204" pitchFamily="34" charset="0"/>
              </a:rPr>
              <a:t>, Michigan Law Review (2016), Volume 115 Issue 3 .</a:t>
            </a:r>
            <a:endParaRPr lang="en-US" sz="1400" u="sng" dirty="0">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240593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635499" y="293689"/>
            <a:ext cx="10782575" cy="844258"/>
          </a:xfrm>
        </p:spPr>
        <p:txBody>
          <a:bodyPr>
            <a:noAutofit/>
          </a:bodyPr>
          <a:lstStyle/>
          <a:p>
            <a:r>
              <a:rPr lang="en-US" sz="2800" b="1" dirty="0">
                <a:solidFill>
                  <a:srgbClr val="00B050"/>
                </a:solidFill>
                <a:latin typeface="Century Gothic" panose="020B0502020202020204" pitchFamily="34" charset="0"/>
              </a:rPr>
              <a:t>“Hard Look Review”: </a:t>
            </a:r>
            <a:br>
              <a:rPr lang="en-US" sz="2800" b="1" dirty="0">
                <a:solidFill>
                  <a:srgbClr val="00B050"/>
                </a:solidFill>
                <a:latin typeface="Century Gothic" panose="020B0502020202020204" pitchFamily="34" charset="0"/>
              </a:rPr>
            </a:br>
            <a:r>
              <a:rPr lang="en-US" sz="2800" b="1" dirty="0">
                <a:solidFill>
                  <a:srgbClr val="00B050"/>
                </a:solidFill>
                <a:latin typeface="Century Gothic" panose="020B0502020202020204" pitchFamily="34" charset="0"/>
              </a:rPr>
              <a:t>The Means For Preemption</a:t>
            </a:r>
            <a:endParaRPr lang="en-US" sz="2800" dirty="0">
              <a:solidFill>
                <a:srgbClr val="00B050"/>
              </a:solidFill>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4"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
        <p:nvSpPr>
          <p:cNvPr id="4" name="Content Placeholder 3">
            <a:extLst>
              <a:ext uri="{FF2B5EF4-FFF2-40B4-BE49-F238E27FC236}">
                <a16:creationId xmlns:a16="http://schemas.microsoft.com/office/drawing/2014/main" id="{8689A4BD-E1DA-381E-151F-1DF3396D9628}"/>
              </a:ext>
            </a:extLst>
          </p:cNvPr>
          <p:cNvSpPr>
            <a:spLocks noGrp="1"/>
          </p:cNvSpPr>
          <p:nvPr>
            <p:ph idx="1"/>
          </p:nvPr>
        </p:nvSpPr>
        <p:spPr>
          <a:xfrm>
            <a:off x="913794" y="1330034"/>
            <a:ext cx="10353762" cy="5234277"/>
          </a:xfrm>
        </p:spPr>
        <p:txBody>
          <a:bodyPr>
            <a:noAutofit/>
          </a:bodyPr>
          <a:lstStyle/>
          <a:p>
            <a:r>
              <a:rPr lang="en-US" sz="1600" b="1" u="sng" dirty="0">
                <a:solidFill>
                  <a:schemeClr val="bg1"/>
                </a:solidFill>
                <a:effectLst/>
                <a:latin typeface="Century Gothic" panose="020B0502020202020204" pitchFamily="34" charset="0"/>
              </a:rPr>
              <a:t>The spirit of hard look review</a:t>
            </a:r>
            <a:r>
              <a:rPr lang="en-US" sz="1600" dirty="0">
                <a:solidFill>
                  <a:schemeClr val="bg1"/>
                </a:solidFill>
                <a:effectLst/>
                <a:latin typeface="Century Gothic" panose="020B0502020202020204" pitchFamily="34" charset="0"/>
              </a:rPr>
              <a:t>: to insist that agencies engage in thorough, </a:t>
            </a:r>
            <a:r>
              <a:rPr lang="en-US" sz="1600" dirty="0" err="1">
                <a:solidFill>
                  <a:schemeClr val="bg1"/>
                </a:solidFill>
                <a:effectLst/>
                <a:latin typeface="Century Gothic" panose="020B0502020202020204" pitchFamily="34" charset="0"/>
              </a:rPr>
              <a:t>reasoned</a:t>
            </a:r>
            <a:r>
              <a:rPr lang="en-US" sz="1600" dirty="0">
                <a:solidFill>
                  <a:schemeClr val="bg1"/>
                </a:solidFill>
                <a:effectLst/>
                <a:latin typeface="Century Gothic" panose="020B0502020202020204" pitchFamily="34" charset="0"/>
              </a:rPr>
              <a:t> decision-making without involving the courts in displacing the agencies’ technical and political judgments with their own.”</a:t>
            </a:r>
          </a:p>
          <a:p>
            <a:r>
              <a:rPr lang="en-US" sz="1600" b="1" u="sng" dirty="0">
                <a:solidFill>
                  <a:schemeClr val="bg1"/>
                </a:solidFill>
                <a:effectLst/>
                <a:latin typeface="Century Gothic" panose="020B0502020202020204" pitchFamily="34" charset="0"/>
              </a:rPr>
              <a:t>Two Features</a:t>
            </a:r>
            <a:r>
              <a:rPr lang="en-US" sz="1600" b="1" dirty="0">
                <a:solidFill>
                  <a:schemeClr val="bg1"/>
                </a:solidFill>
                <a:effectLst/>
                <a:latin typeface="Century Gothic" panose="020B0502020202020204" pitchFamily="34" charset="0"/>
              </a:rPr>
              <a:t>: </a:t>
            </a:r>
          </a:p>
          <a:p>
            <a:pPr lvl="1"/>
            <a:r>
              <a:rPr lang="en-US" sz="1600" b="1" dirty="0">
                <a:solidFill>
                  <a:schemeClr val="bg1"/>
                </a:solidFill>
                <a:effectLst/>
                <a:latin typeface="Century Gothic" panose="020B0502020202020204" pitchFamily="34" charset="0"/>
              </a:rPr>
              <a:t>A “hard look” by agencies at the regulatory question</a:t>
            </a:r>
            <a:r>
              <a:rPr lang="en-US" sz="1600" dirty="0">
                <a:solidFill>
                  <a:schemeClr val="bg1"/>
                </a:solidFill>
                <a:effectLst/>
                <a:latin typeface="Century Gothic" panose="020B0502020202020204" pitchFamily="34" charset="0"/>
              </a:rPr>
              <a:t>, considering all relevant data, alternatives, and public comments.</a:t>
            </a:r>
            <a:r>
              <a:rPr lang="en-US" sz="1600" u="sng" dirty="0">
                <a:solidFill>
                  <a:schemeClr val="bg1"/>
                </a:solidFill>
                <a:effectLst/>
                <a:latin typeface="Century Gothic" panose="020B0502020202020204" pitchFamily="34" charset="0"/>
              </a:rPr>
              <a:t> </a:t>
            </a:r>
          </a:p>
          <a:p>
            <a:pPr lvl="1"/>
            <a:r>
              <a:rPr lang="en-US" sz="1600" b="1" dirty="0">
                <a:solidFill>
                  <a:schemeClr val="bg1"/>
                </a:solidFill>
                <a:effectLst/>
                <a:latin typeface="Century Gothic" panose="020B0502020202020204" pitchFamily="34" charset="0"/>
              </a:rPr>
              <a:t>A “hard look” by the courts at the regulatory decision</a:t>
            </a:r>
            <a:r>
              <a:rPr lang="en-US" sz="1600" dirty="0">
                <a:solidFill>
                  <a:schemeClr val="bg1"/>
                </a:solidFill>
                <a:effectLst/>
                <a:latin typeface="Century Gothic" panose="020B0502020202020204" pitchFamily="34" charset="0"/>
              </a:rPr>
              <a:t> to ensure the agency’s decision was sufficiently deliberate.</a:t>
            </a:r>
          </a:p>
          <a:p>
            <a:r>
              <a:rPr lang="en-US" sz="1600" b="1" u="sng" dirty="0">
                <a:solidFill>
                  <a:schemeClr val="bg1"/>
                </a:solidFill>
                <a:effectLst/>
                <a:latin typeface="Century Gothic" panose="020B0502020202020204" pitchFamily="34" charset="0"/>
              </a:rPr>
              <a:t>Result – Extensive FTC Engagement</a:t>
            </a:r>
            <a:r>
              <a:rPr lang="en-US" sz="1600" dirty="0">
                <a:solidFill>
                  <a:schemeClr val="bg1"/>
                </a:solidFill>
                <a:effectLst/>
                <a:latin typeface="Century Gothic" panose="020B0502020202020204" pitchFamily="34" charset="0"/>
              </a:rPr>
              <a:t>: Translated into the context of FTC superior preemption, hard look review would mean extensive FTC engagement with state legislatures and regulatory agencies over regulations significantly burdening competition.</a:t>
            </a:r>
          </a:p>
          <a:p>
            <a:r>
              <a:rPr lang="en-US" sz="1600" b="1" u="sng" dirty="0">
                <a:solidFill>
                  <a:schemeClr val="bg1"/>
                </a:solidFill>
                <a:effectLst/>
                <a:latin typeface="Century Gothic" panose="020B0502020202020204" pitchFamily="34" charset="0"/>
              </a:rPr>
              <a:t>Result – Thorough, Reasoned Explanation by State Agencies</a:t>
            </a:r>
            <a:r>
              <a:rPr lang="en-US" sz="1600" b="1" dirty="0">
                <a:solidFill>
                  <a:schemeClr val="bg1"/>
                </a:solidFill>
                <a:effectLst/>
                <a:latin typeface="Century Gothic" panose="020B0502020202020204" pitchFamily="34" charset="0"/>
              </a:rPr>
              <a:t>:</a:t>
            </a:r>
            <a:r>
              <a:rPr lang="en-US" sz="1600" dirty="0">
                <a:solidFill>
                  <a:schemeClr val="bg1"/>
                </a:solidFill>
                <a:effectLst/>
                <a:latin typeface="Century Gothic" panose="020B0502020202020204" pitchFamily="34" charset="0"/>
              </a:rPr>
              <a:t> The most general and important feature of hard look review is its insistence that regulators explain their regulatory decisions in a thorough and reasoned fashion, with reference to factual predicates available in a public record.</a:t>
            </a:r>
            <a:endParaRPr lang="en-US" sz="1600" b="1" u="sng" dirty="0">
              <a:solidFill>
                <a:schemeClr val="bg1"/>
              </a:solidFill>
              <a:effectLst/>
              <a:latin typeface="Century Gothic" panose="020B0502020202020204" pitchFamily="34" charset="0"/>
            </a:endParaRPr>
          </a:p>
          <a:p>
            <a:r>
              <a:rPr lang="en-US" sz="1400" b="1" u="sng" dirty="0">
                <a:solidFill>
                  <a:schemeClr val="bg1"/>
                </a:solidFill>
                <a:effectLst/>
                <a:latin typeface="Century Gothic" panose="020B0502020202020204" pitchFamily="34" charset="0"/>
              </a:rPr>
              <a:t>Source</a:t>
            </a:r>
            <a:r>
              <a:rPr lang="en-US" sz="1400" b="1" dirty="0">
                <a:solidFill>
                  <a:schemeClr val="bg1"/>
                </a:solidFill>
                <a:effectLst/>
                <a:latin typeface="Century Gothic" panose="020B0502020202020204" pitchFamily="34" charset="0"/>
              </a:rPr>
              <a:t>: </a:t>
            </a:r>
            <a:r>
              <a:rPr lang="en-US" sz="1400" dirty="0">
                <a:solidFill>
                  <a:srgbClr val="0070C0"/>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State-Action Immunity and Section 5 of the FTC Act</a:t>
            </a:r>
            <a:r>
              <a:rPr lang="en-US" sz="1400" dirty="0">
                <a:solidFill>
                  <a:schemeClr val="bg1"/>
                </a:solidFill>
                <a:effectLst/>
                <a:latin typeface="Century Gothic" panose="020B0502020202020204" pitchFamily="34" charset="0"/>
              </a:rPr>
              <a:t>, Michigan Law Review (2016), Volume 115 Issue 3 .</a:t>
            </a:r>
            <a:endParaRPr lang="en-US" sz="1400" u="sng" dirty="0">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4234560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635499" y="414049"/>
            <a:ext cx="10782575" cy="915986"/>
          </a:xfrm>
        </p:spPr>
        <p:txBody>
          <a:bodyPr>
            <a:noAutofit/>
          </a:bodyPr>
          <a:lstStyle/>
          <a:p>
            <a:r>
              <a:rPr lang="en-US" sz="2800" b="1" dirty="0">
                <a:solidFill>
                  <a:srgbClr val="00B050"/>
                </a:solidFill>
                <a:latin typeface="Century Gothic" panose="020B0502020202020204" pitchFamily="34" charset="0"/>
              </a:rPr>
              <a:t>“Hard Look Review”: </a:t>
            </a:r>
            <a:br>
              <a:rPr lang="en-US" sz="2800" b="1" dirty="0">
                <a:solidFill>
                  <a:srgbClr val="00B050"/>
                </a:solidFill>
                <a:latin typeface="Century Gothic" panose="020B0502020202020204" pitchFamily="34" charset="0"/>
              </a:rPr>
            </a:br>
            <a:r>
              <a:rPr lang="en-US" sz="2800" b="1" dirty="0">
                <a:solidFill>
                  <a:srgbClr val="00B050"/>
                </a:solidFill>
                <a:latin typeface="Century Gothic" panose="020B0502020202020204" pitchFamily="34" charset="0"/>
              </a:rPr>
              <a:t>The Means For Preemption</a:t>
            </a:r>
            <a:endParaRPr lang="en-US" sz="2800" dirty="0">
              <a:solidFill>
                <a:srgbClr val="00B050"/>
              </a:solidFill>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4"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
        <p:nvSpPr>
          <p:cNvPr id="4" name="Content Placeholder 3">
            <a:extLst>
              <a:ext uri="{FF2B5EF4-FFF2-40B4-BE49-F238E27FC236}">
                <a16:creationId xmlns:a16="http://schemas.microsoft.com/office/drawing/2014/main" id="{8689A4BD-E1DA-381E-151F-1DF3396D9628}"/>
              </a:ext>
            </a:extLst>
          </p:cNvPr>
          <p:cNvSpPr>
            <a:spLocks noGrp="1"/>
          </p:cNvSpPr>
          <p:nvPr>
            <p:ph idx="1"/>
          </p:nvPr>
        </p:nvSpPr>
        <p:spPr>
          <a:xfrm>
            <a:off x="919119" y="1637653"/>
            <a:ext cx="10353762" cy="4426954"/>
          </a:xfrm>
        </p:spPr>
        <p:txBody>
          <a:bodyPr>
            <a:noAutofit/>
          </a:bodyPr>
          <a:lstStyle/>
          <a:p>
            <a:r>
              <a:rPr lang="en-US" sz="1600" b="1" u="sng" dirty="0">
                <a:solidFill>
                  <a:schemeClr val="bg1"/>
                </a:solidFill>
                <a:effectLst/>
                <a:latin typeface="Century Gothic" panose="020B0502020202020204" pitchFamily="34" charset="0"/>
              </a:rPr>
              <a:t>Consideration of Alternatives Required</a:t>
            </a:r>
            <a:r>
              <a:rPr lang="en-US" sz="1600" dirty="0">
                <a:solidFill>
                  <a:schemeClr val="bg1"/>
                </a:solidFill>
                <a:effectLst/>
                <a:latin typeface="Century Gothic" panose="020B0502020202020204" pitchFamily="34" charset="0"/>
              </a:rPr>
              <a:t>: A second facet of hard look review is a requirement that agencies give explicit consideration to alternatives to the regulatory decision taken.  . . . [this] requirement merely forces the regulator to explain why obvious alternatives were inferior to the chosen solution.</a:t>
            </a:r>
          </a:p>
          <a:p>
            <a:r>
              <a:rPr lang="en-US" sz="1600" b="1" u="sng" dirty="0">
                <a:solidFill>
                  <a:schemeClr val="bg1"/>
                </a:solidFill>
                <a:effectLst/>
                <a:latin typeface="Century Gothic" panose="020B0502020202020204" pitchFamily="34" charset="0"/>
              </a:rPr>
              <a:t>Flawed Analysis Leads to Judicial Invalidation</a:t>
            </a:r>
            <a:r>
              <a:rPr lang="en-US" sz="1600" dirty="0">
                <a:solidFill>
                  <a:schemeClr val="bg1"/>
                </a:solidFill>
                <a:effectLst/>
                <a:latin typeface="Century Gothic" panose="020B0502020202020204" pitchFamily="34" charset="0"/>
              </a:rPr>
              <a:t>: Analytical or factual flaws in the agency’s explanation for the rejection of alternatives can themselves lead to judicial invalidation of the agency’s action.</a:t>
            </a:r>
          </a:p>
          <a:p>
            <a:r>
              <a:rPr lang="en-US" sz="1600" b="1" u="sng" dirty="0">
                <a:solidFill>
                  <a:schemeClr val="bg1"/>
                </a:solidFill>
                <a:effectLst/>
                <a:latin typeface="Century Gothic" panose="020B0502020202020204" pitchFamily="34" charset="0"/>
              </a:rPr>
              <a:t>Market-Based Solutions are a Priority</a:t>
            </a:r>
            <a:r>
              <a:rPr lang="en-US" sz="1600" b="1" dirty="0">
                <a:solidFill>
                  <a:schemeClr val="bg1"/>
                </a:solidFill>
                <a:effectLst/>
                <a:latin typeface="Century Gothic" panose="020B0502020202020204" pitchFamily="34" charset="0"/>
              </a:rPr>
              <a:t>:</a:t>
            </a:r>
            <a:r>
              <a:rPr lang="en-US" sz="1600" dirty="0">
                <a:solidFill>
                  <a:schemeClr val="bg1"/>
                </a:solidFill>
                <a:effectLst/>
                <a:latin typeface="Century Gothic" panose="020B0502020202020204" pitchFamily="34" charset="0"/>
              </a:rPr>
              <a:t> Where a state substitutes centralized planning for market-based determinations of production and distribution, the FTC could ensure that the state articulates reasons why market-based solutions were inadequate to meet the regulatory objective.</a:t>
            </a:r>
            <a:endParaRPr lang="en-US" sz="1600" b="1" dirty="0">
              <a:solidFill>
                <a:schemeClr val="bg1"/>
              </a:solidFill>
              <a:effectLst/>
              <a:latin typeface="Century Gothic" panose="020B0502020202020204" pitchFamily="34" charset="0"/>
            </a:endParaRPr>
          </a:p>
          <a:p>
            <a:r>
              <a:rPr lang="en-US" sz="1600" b="1" u="sng" dirty="0">
                <a:solidFill>
                  <a:schemeClr val="bg1"/>
                </a:solidFill>
                <a:effectLst/>
                <a:latin typeface="Century Gothic" panose="020B0502020202020204" pitchFamily="34" charset="0"/>
              </a:rPr>
              <a:t>Result – Increased Accountability</a:t>
            </a:r>
            <a:r>
              <a:rPr lang="en-US" sz="1600" dirty="0">
                <a:solidFill>
                  <a:schemeClr val="bg1"/>
                </a:solidFill>
                <a:effectLst/>
                <a:latin typeface="Century Gothic" panose="020B0502020202020204" pitchFamily="34" charset="0"/>
              </a:rPr>
              <a:t>: The FTC might exercise its superior-preemptive authority to bolster the accountability of state legislatures and regulators when they regulate in anticompetitive ways.</a:t>
            </a:r>
          </a:p>
          <a:p>
            <a:r>
              <a:rPr lang="en-US" sz="1400" b="1" u="sng" dirty="0">
                <a:solidFill>
                  <a:schemeClr val="bg1"/>
                </a:solidFill>
                <a:effectLst/>
                <a:latin typeface="Century Gothic" panose="020B0502020202020204" pitchFamily="34" charset="0"/>
              </a:rPr>
              <a:t>Source</a:t>
            </a:r>
            <a:r>
              <a:rPr lang="en-US" sz="1400" b="1" dirty="0">
                <a:solidFill>
                  <a:schemeClr val="bg1"/>
                </a:solidFill>
                <a:effectLst/>
                <a:latin typeface="Century Gothic" panose="020B0502020202020204" pitchFamily="34" charset="0"/>
              </a:rPr>
              <a:t>: </a:t>
            </a:r>
            <a:r>
              <a:rPr lang="en-US" sz="1400" dirty="0">
                <a:solidFill>
                  <a:srgbClr val="0070C0"/>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State-Action Immunity and Section 5 of the FTC Act</a:t>
            </a:r>
            <a:r>
              <a:rPr lang="en-US" sz="1400" dirty="0">
                <a:solidFill>
                  <a:schemeClr val="bg1"/>
                </a:solidFill>
                <a:effectLst/>
                <a:latin typeface="Century Gothic" panose="020B0502020202020204" pitchFamily="34" charset="0"/>
              </a:rPr>
              <a:t>, Michigan Law Review (2016), Volume 115 Issue 3 .</a:t>
            </a:r>
            <a:endParaRPr lang="en-US" sz="1400" u="sng" dirty="0">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184402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635499" y="414049"/>
            <a:ext cx="10782575" cy="612318"/>
          </a:xfrm>
        </p:spPr>
        <p:txBody>
          <a:bodyPr>
            <a:normAutofit/>
          </a:bodyPr>
          <a:lstStyle/>
          <a:p>
            <a:r>
              <a:rPr lang="en-US" sz="2800" b="1" dirty="0">
                <a:solidFill>
                  <a:srgbClr val="00B050"/>
                </a:solidFill>
                <a:latin typeface="Century Gothic" panose="020B0502020202020204" pitchFamily="34" charset="0"/>
              </a:rPr>
              <a:t>Our Champion: FTC Chair Lina Kahn</a:t>
            </a:r>
            <a:endParaRPr lang="en-US" sz="2800" dirty="0">
              <a:solidFill>
                <a:srgbClr val="00B050"/>
              </a:solidFill>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4"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
        <p:nvSpPr>
          <p:cNvPr id="4" name="Content Placeholder 3">
            <a:extLst>
              <a:ext uri="{FF2B5EF4-FFF2-40B4-BE49-F238E27FC236}">
                <a16:creationId xmlns:a16="http://schemas.microsoft.com/office/drawing/2014/main" id="{FD4C4EE6-75D3-AE96-032B-10C107ECD7B4}"/>
              </a:ext>
            </a:extLst>
          </p:cNvPr>
          <p:cNvSpPr>
            <a:spLocks noGrp="1"/>
          </p:cNvSpPr>
          <p:nvPr>
            <p:ph idx="1"/>
          </p:nvPr>
        </p:nvSpPr>
        <p:spPr>
          <a:xfrm>
            <a:off x="913794" y="1147665"/>
            <a:ext cx="10504279" cy="4711959"/>
          </a:xfrm>
        </p:spPr>
        <p:txBody>
          <a:bodyPr>
            <a:normAutofit lnSpcReduction="10000"/>
          </a:bodyPr>
          <a:lstStyle/>
          <a:p>
            <a:pPr>
              <a:buClrTx/>
              <a:buSzPct val="100000"/>
              <a:buFont typeface="Arial" panose="020B0604020202020204" pitchFamily="34" charset="0"/>
              <a:buChar char="•"/>
            </a:pPr>
            <a:r>
              <a:rPr lang="en-US" sz="1600" b="1" dirty="0">
                <a:solidFill>
                  <a:schemeClr val="bg1"/>
                </a:solidFill>
                <a:effectLst/>
                <a:latin typeface="Century Gothic" panose="020B0502020202020204" pitchFamily="34" charset="0"/>
              </a:rPr>
              <a:t>FTC Antitrust Evolution</a:t>
            </a:r>
            <a:r>
              <a:rPr lang="en-US" sz="1600" dirty="0">
                <a:solidFill>
                  <a:schemeClr val="bg1"/>
                </a:solidFill>
                <a:effectLst/>
                <a:latin typeface="Century Gothic" panose="020B0502020202020204" pitchFamily="34" charset="0"/>
              </a:rPr>
              <a:t>. </a:t>
            </a:r>
            <a:r>
              <a:rPr lang="en-US" sz="1600" b="1" dirty="0">
                <a:solidFill>
                  <a:schemeClr val="bg1"/>
                </a:solidFill>
                <a:effectLst/>
                <a:latin typeface="Century Gothic" panose="020B0502020202020204" pitchFamily="34" charset="0"/>
              </a:rPr>
              <a:t>In recent years, the commission has felt the need to reclaim some function for Section 5</a:t>
            </a:r>
            <a:r>
              <a:rPr lang="en-US" sz="1600" dirty="0">
                <a:solidFill>
                  <a:schemeClr val="bg1"/>
                </a:solidFill>
                <a:effectLst/>
                <a:latin typeface="Century Gothic" panose="020B0502020202020204" pitchFamily="34" charset="0"/>
              </a:rPr>
              <a:t> of the FTC Act and a distinctive institutional role on competition matters. Superior preemption of State Action Immunity would scratch both of these itches—giving the commission both an enhanced tool to promote competition and innovation in the new economy, and an avenue to find a distinctive function for Section 5.</a:t>
            </a:r>
          </a:p>
          <a:p>
            <a:pPr>
              <a:buClrTx/>
              <a:buSzPct val="100000"/>
              <a:buFont typeface="Arial" panose="020B0604020202020204" pitchFamily="34" charset="0"/>
              <a:buChar char="•"/>
            </a:pPr>
            <a:r>
              <a:rPr lang="en-US" sz="1600" b="1" dirty="0">
                <a:solidFill>
                  <a:srgbClr val="0070C0"/>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Kahn’s 2023 Statement re Section 5</a:t>
            </a:r>
            <a:r>
              <a:rPr lang="en-US" sz="1600" b="1" dirty="0">
                <a:solidFill>
                  <a:schemeClr val="bg1"/>
                </a:solidFill>
                <a:effectLst/>
                <a:latin typeface="Century Gothic" panose="020B0502020202020204" pitchFamily="34" charset="0"/>
              </a:rPr>
              <a:t>.</a:t>
            </a:r>
            <a:r>
              <a:rPr lang="en-US" sz="1600" dirty="0">
                <a:solidFill>
                  <a:schemeClr val="bg1"/>
                </a:solidFill>
                <a:effectLst/>
                <a:latin typeface="Century Gothic" panose="020B0502020202020204" pitchFamily="34" charset="0"/>
              </a:rPr>
              <a:t> “[L]</a:t>
            </a:r>
            <a:r>
              <a:rPr lang="en-US" sz="1600" dirty="0" err="1">
                <a:solidFill>
                  <a:schemeClr val="bg1"/>
                </a:solidFill>
                <a:effectLst/>
                <a:latin typeface="Century Gothic" panose="020B0502020202020204" pitchFamily="34" charset="0"/>
              </a:rPr>
              <a:t>ast</a:t>
            </a:r>
            <a:r>
              <a:rPr lang="en-US" sz="1600" dirty="0">
                <a:solidFill>
                  <a:schemeClr val="bg1"/>
                </a:solidFill>
                <a:effectLst/>
                <a:latin typeface="Century Gothic" panose="020B0502020202020204" pitchFamily="34" charset="0"/>
              </a:rPr>
              <a:t> year, the Commission released a policy statement rededicating the agency to faithfully administering Section 5 of the FTC Act. </a:t>
            </a:r>
            <a:r>
              <a:rPr lang="en-US" sz="1600" b="1" dirty="0">
                <a:solidFill>
                  <a:schemeClr val="bg1"/>
                </a:solidFill>
                <a:effectLst/>
                <a:latin typeface="Century Gothic" panose="020B0502020202020204" pitchFamily="34" charset="0"/>
              </a:rPr>
              <a:t>The statement was one of my highest priorities.</a:t>
            </a:r>
            <a:r>
              <a:rPr lang="en-US" sz="1600" dirty="0">
                <a:solidFill>
                  <a:schemeClr val="bg1"/>
                </a:solidFill>
                <a:effectLst/>
                <a:latin typeface="Century Gothic" panose="020B0502020202020204" pitchFamily="34" charset="0"/>
              </a:rPr>
              <a:t> It makes clear that our interpretation of Section 5 will be firmly rooted in statutory text, history, purpose, and judicial precedent. </a:t>
            </a:r>
            <a:r>
              <a:rPr lang="en-US" sz="1600" b="1" dirty="0">
                <a:solidFill>
                  <a:schemeClr val="bg1"/>
                </a:solidFill>
                <a:effectLst/>
                <a:latin typeface="Century Gothic" panose="020B0502020202020204" pitchFamily="34" charset="0"/>
              </a:rPr>
              <a:t>I hope and expect that reactivating Section 5 will promote not only fair competition, but also the rule of law</a:t>
            </a:r>
            <a:r>
              <a:rPr lang="en-US" sz="1600" dirty="0">
                <a:solidFill>
                  <a:schemeClr val="bg1"/>
                </a:solidFill>
                <a:effectLst/>
                <a:latin typeface="Century Gothic" panose="020B0502020202020204" pitchFamily="34" charset="0"/>
              </a:rPr>
              <a:t> and the democratic legitimacy of our work.”</a:t>
            </a:r>
            <a:endParaRPr lang="en-US" sz="1600" b="1" dirty="0">
              <a:solidFill>
                <a:schemeClr val="bg1"/>
              </a:solidFill>
              <a:effectLst/>
              <a:latin typeface="Century Gothic" panose="020B0502020202020204" pitchFamily="34" charset="0"/>
            </a:endParaRPr>
          </a:p>
          <a:p>
            <a:pPr>
              <a:buClrTx/>
              <a:buSzPct val="100000"/>
              <a:buFont typeface="Arial" panose="020B0604020202020204" pitchFamily="34" charset="0"/>
              <a:buChar char="•"/>
            </a:pPr>
            <a:r>
              <a:rPr lang="en-US" sz="1600" b="1" dirty="0">
                <a:solidFill>
                  <a:schemeClr val="bg1"/>
                </a:solidFill>
                <a:effectLst/>
                <a:latin typeface="Century Gothic" panose="020B0502020202020204" pitchFamily="34" charset="0"/>
              </a:rPr>
              <a:t>Potential “Flies in the Ointment.”</a:t>
            </a:r>
            <a:endParaRPr lang="en-US" sz="1600" dirty="0">
              <a:solidFill>
                <a:schemeClr val="bg1"/>
              </a:solidFill>
              <a:effectLst/>
              <a:latin typeface="Century Gothic" panose="020B0502020202020204" pitchFamily="34" charset="0"/>
            </a:endParaRPr>
          </a:p>
          <a:p>
            <a:pPr lvl="1">
              <a:buClrTx/>
              <a:buSzPct val="100000"/>
              <a:buFont typeface="Arial" panose="020B0604020202020204" pitchFamily="34" charset="0"/>
              <a:buChar char="•"/>
            </a:pPr>
            <a:r>
              <a:rPr lang="en-US" sz="1600" b="1" dirty="0">
                <a:solidFill>
                  <a:schemeClr val="bg1"/>
                </a:solidFill>
                <a:effectLst/>
                <a:latin typeface="Century Gothic" panose="020B0502020202020204" pitchFamily="34" charset="0"/>
              </a:rPr>
              <a:t>2024 Election.</a:t>
            </a:r>
            <a:r>
              <a:rPr lang="en-US" sz="1600" dirty="0">
                <a:solidFill>
                  <a:schemeClr val="bg1"/>
                </a:solidFill>
                <a:effectLst/>
                <a:latin typeface="Century Gothic" panose="020B0502020202020204" pitchFamily="34" charset="0"/>
              </a:rPr>
              <a:t> Should Trump be elected, Kahn will undoubtedly be fired and the FTC possibly dissolved. Large donors have also pressured Kamala Harris to change FTC leadership.</a:t>
            </a:r>
            <a:endParaRPr lang="en-US" sz="1600" b="1" dirty="0">
              <a:solidFill>
                <a:schemeClr val="bg1"/>
              </a:solidFill>
              <a:effectLst/>
              <a:latin typeface="Century Gothic" panose="020B0502020202020204" pitchFamily="34" charset="0"/>
            </a:endParaRPr>
          </a:p>
          <a:p>
            <a:pPr lvl="1">
              <a:buClrTx/>
              <a:buSzPct val="100000"/>
              <a:buFont typeface="Arial" panose="020B0604020202020204" pitchFamily="34" charset="0"/>
              <a:buChar char="•"/>
            </a:pPr>
            <a:r>
              <a:rPr lang="en-US" sz="1600" b="1" dirty="0">
                <a:solidFill>
                  <a:schemeClr val="bg1"/>
                </a:solidFill>
                <a:effectLst/>
                <a:latin typeface="Century Gothic" panose="020B0502020202020204" pitchFamily="34" charset="0"/>
              </a:rPr>
              <a:t>USSC Decision Rejecting Chevron Precedent.</a:t>
            </a:r>
            <a:r>
              <a:rPr lang="en-US" sz="1600" dirty="0">
                <a:solidFill>
                  <a:schemeClr val="bg1"/>
                </a:solidFill>
                <a:effectLst/>
                <a:latin typeface="Century Gothic" panose="020B0502020202020204" pitchFamily="34" charset="0"/>
              </a:rPr>
              <a:t> The decision’s weakening of federal regulatory authority may work to preclude future antitrust challenges.</a:t>
            </a:r>
            <a:endParaRPr lang="en-US" sz="1600" b="1" dirty="0">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2327226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CBDB-723E-40E0-AFAF-2C2CAE41B71D}"/>
              </a:ext>
            </a:extLst>
          </p:cNvPr>
          <p:cNvSpPr>
            <a:spLocks noGrp="1"/>
          </p:cNvSpPr>
          <p:nvPr>
            <p:ph type="title"/>
          </p:nvPr>
        </p:nvSpPr>
        <p:spPr>
          <a:xfrm>
            <a:off x="913795" y="401759"/>
            <a:ext cx="10534488" cy="647813"/>
          </a:xfrm>
        </p:spPr>
        <p:txBody>
          <a:bodyPr>
            <a:normAutofit/>
          </a:bodyPr>
          <a:lstStyle/>
          <a:p>
            <a:r>
              <a:rPr lang="en-US" sz="2800" b="1" dirty="0">
                <a:solidFill>
                  <a:srgbClr val="00B050"/>
                </a:solidFill>
                <a:latin typeface="Century Gothic" panose="020B0502020202020204" pitchFamily="34" charset="0"/>
              </a:rPr>
              <a:t>Takeaways</a:t>
            </a:r>
            <a:endParaRPr lang="en-US" sz="2800" dirty="0">
              <a:solidFill>
                <a:srgbClr val="00B050"/>
              </a:solidFill>
            </a:endParaRPr>
          </a:p>
        </p:txBody>
      </p:sp>
      <p:sp>
        <p:nvSpPr>
          <p:cNvPr id="3" name="Content Placeholder 2">
            <a:extLst>
              <a:ext uri="{FF2B5EF4-FFF2-40B4-BE49-F238E27FC236}">
                <a16:creationId xmlns:a16="http://schemas.microsoft.com/office/drawing/2014/main" id="{BE8B8A02-6CAB-478B-8F65-FAB9AAD8E935}"/>
              </a:ext>
            </a:extLst>
          </p:cNvPr>
          <p:cNvSpPr>
            <a:spLocks noGrp="1"/>
          </p:cNvSpPr>
          <p:nvPr>
            <p:ph idx="1"/>
          </p:nvPr>
        </p:nvSpPr>
        <p:spPr>
          <a:xfrm>
            <a:off x="743718" y="1240971"/>
            <a:ext cx="10704564" cy="4889241"/>
          </a:xfrm>
        </p:spPr>
        <p:txBody>
          <a:bodyPr>
            <a:normAutofit fontScale="92500" lnSpcReduction="20000"/>
          </a:bodyPr>
          <a:lstStyle/>
          <a:p>
            <a:r>
              <a:rPr lang="en-US" sz="1800" b="1" dirty="0">
                <a:solidFill>
                  <a:schemeClr val="bg1"/>
                </a:solidFill>
                <a:effectLst/>
                <a:latin typeface="Century Gothic" panose="020B0502020202020204" pitchFamily="34" charset="0"/>
              </a:rPr>
              <a:t>California Utilities have a vested interest in promoting grid infrastructure projects to the detriment of promoting a distributed energy market.</a:t>
            </a:r>
          </a:p>
          <a:p>
            <a:r>
              <a:rPr lang="en-US" sz="1800" b="1" u="sng" dirty="0">
                <a:solidFill>
                  <a:schemeClr val="bg1"/>
                </a:solidFill>
                <a:effectLst/>
                <a:latin typeface="Century Gothic" panose="020B0502020202020204" pitchFamily="34" charset="0"/>
              </a:rPr>
              <a:t>Prospects for Mass Grid Defection</a:t>
            </a:r>
            <a:r>
              <a:rPr lang="en-US" sz="1800" b="1" dirty="0">
                <a:solidFill>
                  <a:schemeClr val="bg1"/>
                </a:solidFill>
                <a:effectLst/>
                <a:latin typeface="Century Gothic" panose="020B0502020202020204" pitchFamily="34" charset="0"/>
              </a:rPr>
              <a:t>:</a:t>
            </a:r>
            <a:r>
              <a:rPr lang="en-US" sz="1800" dirty="0">
                <a:solidFill>
                  <a:schemeClr val="bg1"/>
                </a:solidFill>
                <a:effectLst/>
                <a:latin typeface="Century Gothic" panose="020B0502020202020204" pitchFamily="34" charset="0"/>
              </a:rPr>
              <a:t> Failure to articulate and implement policy leading to DER commercialization has resulted in customers independently seeking off-grid solutions. This market reaction evidences the clear need to develop energy resilience via DERs. </a:t>
            </a:r>
            <a:r>
              <a:rPr lang="en-US" sz="1800" u="sng" dirty="0">
                <a:solidFill>
                  <a:schemeClr val="bg1"/>
                </a:solidFill>
                <a:effectLst/>
                <a:latin typeface="Century Gothic" panose="020B0502020202020204" pitchFamily="34" charset="0"/>
              </a:rPr>
              <a:t>See</a:t>
            </a:r>
            <a:r>
              <a:rPr lang="en-US" sz="1800" dirty="0">
                <a:solidFill>
                  <a:schemeClr val="bg1"/>
                </a:solidFill>
                <a:effectLst/>
                <a:latin typeface="Century Gothic" panose="020B0502020202020204" pitchFamily="34" charset="0"/>
              </a:rPr>
              <a:t> November 2024 study, “</a:t>
            </a:r>
            <a:r>
              <a:rPr lang="en-US" sz="1800" dirty="0">
                <a:solidFill>
                  <a:srgbClr val="0070C0"/>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The threat of economic grid defection in the U.S. with solar photovoltaic, battery and generator hybrid systems</a:t>
            </a:r>
            <a:r>
              <a:rPr lang="en-US" sz="1800" dirty="0">
                <a:solidFill>
                  <a:schemeClr val="bg1"/>
                </a:solidFill>
                <a:effectLst/>
                <a:latin typeface="Century Gothic" panose="020B0502020202020204" pitchFamily="34" charset="0"/>
              </a:rPr>
              <a:t>.”</a:t>
            </a:r>
          </a:p>
          <a:p>
            <a:r>
              <a:rPr lang="en-US" sz="1800" b="1" u="sng" dirty="0">
                <a:solidFill>
                  <a:schemeClr val="bg1"/>
                </a:solidFill>
                <a:effectLst/>
                <a:latin typeface="Century Gothic" panose="020B0502020202020204" pitchFamily="34" charset="0"/>
              </a:rPr>
              <a:t>Clear Articulation Requirement</a:t>
            </a:r>
            <a:r>
              <a:rPr lang="en-US" sz="1800" b="1" dirty="0">
                <a:solidFill>
                  <a:schemeClr val="bg1"/>
                </a:solidFill>
                <a:effectLst/>
                <a:latin typeface="Century Gothic" panose="020B0502020202020204" pitchFamily="34" charset="0"/>
              </a:rPr>
              <a:t>:</a:t>
            </a:r>
            <a:r>
              <a:rPr lang="en-US" sz="1800" dirty="0">
                <a:solidFill>
                  <a:schemeClr val="bg1"/>
                </a:solidFill>
                <a:effectLst/>
                <a:latin typeface="Century Gothic" panose="020B0502020202020204" pitchFamily="34" charset="0"/>
              </a:rPr>
              <a:t> While California has a long history of supporting the utility monopoly model, the California Energy Commission’s 2017 decision ordering the Public Utility Commission to find distributed energy alternatives, and the 2018 enactment of SB 1339 requiring microgrid commercialization inject significant dissonance and tension in the state’s clear articulation of interest in utility monopolies. </a:t>
            </a:r>
            <a:endParaRPr lang="en-US" sz="1800" b="1" dirty="0">
              <a:solidFill>
                <a:schemeClr val="bg1"/>
              </a:solidFill>
              <a:effectLst/>
              <a:latin typeface="Century Gothic" panose="020B0502020202020204" pitchFamily="34" charset="0"/>
            </a:endParaRPr>
          </a:p>
          <a:p>
            <a:r>
              <a:rPr lang="en-US" sz="1800" b="1" u="sng" dirty="0">
                <a:solidFill>
                  <a:schemeClr val="bg1"/>
                </a:solidFill>
                <a:effectLst/>
                <a:latin typeface="Century Gothic" panose="020B0502020202020204" pitchFamily="34" charset="0"/>
              </a:rPr>
              <a:t>Active Supervision Requirement</a:t>
            </a:r>
            <a:r>
              <a:rPr lang="en-US" sz="1800" b="1" dirty="0">
                <a:solidFill>
                  <a:schemeClr val="bg1"/>
                </a:solidFill>
                <a:effectLst/>
                <a:latin typeface="Century Gothic" panose="020B0502020202020204" pitchFamily="34" charset="0"/>
              </a:rPr>
              <a:t>:</a:t>
            </a:r>
            <a:r>
              <a:rPr lang="en-US" sz="1800" dirty="0">
                <a:solidFill>
                  <a:schemeClr val="bg1"/>
                </a:solidFill>
                <a:effectLst/>
                <a:latin typeface="Century Gothic" panose="020B0502020202020204" pitchFamily="34" charset="0"/>
              </a:rPr>
              <a:t> Although numerous proceedings have been initiated, California agencies have yet to develop ANY substantive policy recommendations concerning the commercialization of distributed energy resources. This failure could be interpreted as an unfair method of competition under Section 5.</a:t>
            </a:r>
            <a:endParaRPr lang="en-US" sz="1800" u="sng" dirty="0">
              <a:solidFill>
                <a:schemeClr val="bg1"/>
              </a:solidFill>
              <a:effectLst/>
              <a:latin typeface="Century Gothic" panose="020B0502020202020204" pitchFamily="34" charset="0"/>
            </a:endParaRPr>
          </a:p>
          <a:p>
            <a:r>
              <a:rPr lang="en-US" sz="1800" b="1" dirty="0">
                <a:solidFill>
                  <a:schemeClr val="bg1"/>
                </a:solidFill>
                <a:effectLst/>
                <a:latin typeface="Century Gothic" panose="020B0502020202020204" pitchFamily="34" charset="0"/>
              </a:rPr>
              <a:t>A Definitive FTC Ruling would Apply to All 50 States</a:t>
            </a:r>
            <a:r>
              <a:rPr lang="en-US" sz="1800" dirty="0">
                <a:solidFill>
                  <a:schemeClr val="bg1"/>
                </a:solidFill>
                <a:effectLst/>
                <a:latin typeface="Century Gothic" panose="020B0502020202020204" pitchFamily="34" charset="0"/>
              </a:rPr>
              <a:t>. </a:t>
            </a:r>
            <a:r>
              <a:rPr lang="en-US" sz="1800" b="1" dirty="0">
                <a:solidFill>
                  <a:schemeClr val="bg1"/>
                </a:solidFill>
                <a:effectLst/>
                <a:latin typeface="Century Gothic" panose="020B0502020202020204" pitchFamily="34" charset="0"/>
              </a:rPr>
              <a:t>At a minimum, an FTC investigation would require state agencies to explain themselves fully before a federal authority.</a:t>
            </a:r>
          </a:p>
          <a:p>
            <a:endParaRPr lang="en-US" sz="1800" dirty="0">
              <a:solidFill>
                <a:schemeClr val="bg1"/>
              </a:solidFill>
              <a:effectLst/>
              <a:latin typeface="Century Gothic" panose="020B0502020202020204" pitchFamily="34" charset="0"/>
            </a:endParaRPr>
          </a:p>
          <a:p>
            <a:endParaRPr lang="en-US" sz="1800" b="1" dirty="0">
              <a:solidFill>
                <a:schemeClr val="bg1"/>
              </a:solidFill>
              <a:effectLst/>
              <a:latin typeface="Century Gothic" panose="020B0502020202020204" pitchFamily="34" charset="0"/>
            </a:endParaRPr>
          </a:p>
          <a:p>
            <a:pPr marL="0" marR="0" lvl="0" indent="0">
              <a:lnSpc>
                <a:spcPct val="107000"/>
              </a:lnSpc>
              <a:spcBef>
                <a:spcPts val="0"/>
              </a:spcBef>
              <a:spcAft>
                <a:spcPts val="1200"/>
              </a:spcAft>
              <a:buNone/>
            </a:pPr>
            <a:endPar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392FA3A5-AF52-4282-9169-3817BDBCE954}"/>
              </a:ext>
            </a:extLst>
          </p:cNvPr>
          <p:cNvSpPr>
            <a:spLocks noGrp="1"/>
          </p:cNvSpPr>
          <p:nvPr>
            <p:ph type="sldNum" sz="quarter" idx="12"/>
          </p:nvPr>
        </p:nvSpPr>
        <p:spPr>
          <a:xfrm>
            <a:off x="11196748" y="6391273"/>
            <a:ext cx="75354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ooter Placeholder 4">
            <a:extLst>
              <a:ext uri="{FF2B5EF4-FFF2-40B4-BE49-F238E27FC236}">
                <a16:creationId xmlns:a16="http://schemas.microsoft.com/office/drawing/2014/main" id="{98908EF1-9DF0-4B62-8C1B-ECF79D3F58A8}"/>
              </a:ext>
            </a:extLst>
          </p:cNvPr>
          <p:cNvSpPr>
            <a:spLocks noGrp="1"/>
          </p:cNvSpPr>
          <p:nvPr>
            <p:ph type="ftr" sz="quarter" idx="11"/>
          </p:nvPr>
        </p:nvSpPr>
        <p:spPr>
          <a:xfrm>
            <a:off x="913795" y="6381749"/>
            <a:ext cx="667286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Perry/Synergistic Solutions</a:t>
            </a:r>
          </a:p>
        </p:txBody>
      </p:sp>
    </p:spTree>
    <p:extLst>
      <p:ext uri="{BB962C8B-B14F-4D97-AF65-F5344CB8AC3E}">
        <p14:creationId xmlns:p14="http://schemas.microsoft.com/office/powerpoint/2010/main" val="3247917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26811-F5DD-4C37-813E-AEC814614095}"/>
              </a:ext>
            </a:extLst>
          </p:cNvPr>
          <p:cNvSpPr>
            <a:spLocks noGrp="1"/>
          </p:cNvSpPr>
          <p:nvPr>
            <p:ph type="ctrTitle"/>
          </p:nvPr>
        </p:nvSpPr>
        <p:spPr>
          <a:xfrm>
            <a:off x="692204" y="429724"/>
            <a:ext cx="10972800" cy="2313475"/>
          </a:xfrm>
        </p:spPr>
        <p:txBody>
          <a:bodyPr>
            <a:normAutofit/>
          </a:bodyPr>
          <a:lstStyle/>
          <a:p>
            <a:r>
              <a:rPr lang="en-US" sz="5300" b="1" dirty="0">
                <a:solidFill>
                  <a:srgbClr val="00B050"/>
                </a:solidFill>
                <a:latin typeface="Century Gothic" panose="020B0502020202020204" pitchFamily="34" charset="0"/>
                <a:cs typeface="Calibri" panose="020F0502020204030204" pitchFamily="34" charset="0"/>
              </a:rPr>
              <a:t>Thank You!</a:t>
            </a:r>
            <a:br>
              <a:rPr lang="en-US" sz="5300" b="1" dirty="0">
                <a:solidFill>
                  <a:srgbClr val="7030A0"/>
                </a:solidFill>
                <a:latin typeface="Century Gothic" panose="020B0502020202020204" pitchFamily="34" charset="0"/>
                <a:cs typeface="Calibri" panose="020F0502020204030204" pitchFamily="34" charset="0"/>
              </a:rPr>
            </a:br>
            <a:endParaRPr lang="en-US" sz="4000" b="1" dirty="0"/>
          </a:p>
        </p:txBody>
      </p:sp>
      <p:sp>
        <p:nvSpPr>
          <p:cNvPr id="3" name="Subtitle 2">
            <a:extLst>
              <a:ext uri="{FF2B5EF4-FFF2-40B4-BE49-F238E27FC236}">
                <a16:creationId xmlns:a16="http://schemas.microsoft.com/office/drawing/2014/main" id="{B3E22E1E-481C-4760-BED8-06CF4B745837}"/>
              </a:ext>
            </a:extLst>
          </p:cNvPr>
          <p:cNvSpPr>
            <a:spLocks noGrp="1"/>
          </p:cNvSpPr>
          <p:nvPr>
            <p:ph type="subTitle" idx="1"/>
          </p:nvPr>
        </p:nvSpPr>
        <p:spPr>
          <a:xfrm>
            <a:off x="1105231" y="3202784"/>
            <a:ext cx="4990769" cy="1673221"/>
          </a:xfrm>
        </p:spPr>
        <p:txBody>
          <a:bodyPr>
            <a:noAutofit/>
          </a:bodyPr>
          <a:lstStyle/>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Robert Perry, Principal Analyst</a:t>
            </a:r>
          </a:p>
          <a:p>
            <a:pPr>
              <a:lnSpc>
                <a:spcPct val="100000"/>
              </a:lnSpc>
              <a:spcBef>
                <a:spcPts val="0"/>
              </a:spcBef>
            </a:pPr>
            <a:r>
              <a:rPr lang="en-US" sz="2000" b="1" dirty="0">
                <a:solidFill>
                  <a:srgbClr val="0070C0"/>
                </a:solidFill>
                <a:effectLst/>
                <a:latin typeface="Century Gothic" panose="020B0502020202020204" pitchFamily="34" charset="0"/>
                <a:ea typeface="HGMaruGothicMPRO" panose="020B0400000000000000" pitchFamily="34" charset="-128"/>
                <a:hlinkClick r:id="rId5">
                  <a:extLst>
                    <a:ext uri="{A12FA001-AC4F-418D-AE19-62706E023703}">
                      <ahyp:hlinkClr xmlns:ahyp="http://schemas.microsoft.com/office/drawing/2018/hyperlinkcolor" val="tx"/>
                    </a:ext>
                  </a:extLst>
                </a:hlinkClick>
              </a:rPr>
              <a:t>Robert.Perry108@gmail.com</a:t>
            </a:r>
            <a:endParaRPr lang="en-US" sz="2000" b="1" dirty="0">
              <a:solidFill>
                <a:srgbClr val="0070C0"/>
              </a:solidFill>
              <a:effectLst/>
              <a:latin typeface="Century Gothic" panose="020B0502020202020204" pitchFamily="34" charset="0"/>
              <a:ea typeface="HGMaruGothicMPRO" panose="020B0400000000000000" pitchFamily="34" charset="-128"/>
            </a:endParaRPr>
          </a:p>
          <a:p>
            <a:pPr>
              <a:lnSpc>
                <a:spcPct val="100000"/>
              </a:lnSpc>
              <a:spcBef>
                <a:spcPts val="0"/>
              </a:spcBef>
            </a:pPr>
            <a:r>
              <a:rPr lang="en-US" sz="2000" b="1" dirty="0">
                <a:solidFill>
                  <a:schemeClr val="bg1"/>
                </a:solidFill>
                <a:effectLst/>
                <a:latin typeface="Century Gothic" panose="020B0502020202020204" pitchFamily="34" charset="0"/>
                <a:ea typeface="HGMaruGothicMPRO" panose="020B0400000000000000" pitchFamily="34" charset="-128"/>
              </a:rPr>
              <a:t>(818) 384-4557</a:t>
            </a:r>
          </a:p>
        </p:txBody>
      </p:sp>
      <p:pic>
        <p:nvPicPr>
          <p:cNvPr id="6" name="Picture 5" descr="Logo, icon&#10;&#10;Description automatically generated">
            <a:extLst>
              <a:ext uri="{FF2B5EF4-FFF2-40B4-BE49-F238E27FC236}">
                <a16:creationId xmlns:a16="http://schemas.microsoft.com/office/drawing/2014/main" id="{8D2381AA-F607-433C-BFA8-69375D7417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604" y="2743199"/>
            <a:ext cx="2594239" cy="2592390"/>
          </a:xfrm>
          <a:prstGeom prst="rect">
            <a:avLst/>
          </a:prstGeom>
        </p:spPr>
      </p:pic>
    </p:spTree>
    <p:extLst>
      <p:ext uri="{BB962C8B-B14F-4D97-AF65-F5344CB8AC3E}">
        <p14:creationId xmlns:p14="http://schemas.microsoft.com/office/powerpoint/2010/main" val="201207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383620"/>
      </a:dk2>
      <a:lt2>
        <a:srgbClr val="E2E2E8"/>
      </a:lt2>
      <a:accent1>
        <a:srgbClr val="C38A4D"/>
      </a:accent1>
      <a:accent2>
        <a:srgbClr val="ABA439"/>
      </a:accent2>
      <a:accent3>
        <a:srgbClr val="88AD44"/>
      </a:accent3>
      <a:accent4>
        <a:srgbClr val="60B13B"/>
      </a:accent4>
      <a:accent5>
        <a:srgbClr val="47B452"/>
      </a:accent5>
      <a:accent6>
        <a:srgbClr val="3BB178"/>
      </a:accent6>
      <a:hlink>
        <a:srgbClr val="30905A"/>
      </a:hlink>
      <a:folHlink>
        <a:srgbClr val="7F7F7F"/>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16610</TotalTime>
  <Words>1642</Words>
  <Application>Microsoft Office PowerPoint</Application>
  <PresentationFormat>Widescreen</PresentationFormat>
  <Paragraphs>77</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Georgia Pro Cond Light</vt:lpstr>
      <vt:lpstr>Speak Pro</vt:lpstr>
      <vt:lpstr>Wingdings 2</vt:lpstr>
      <vt:lpstr>SlateVTI</vt:lpstr>
      <vt:lpstr>Utility Monopoly Reform via  FTC Preemption of The State Action Immunity Doctrine</vt:lpstr>
      <vt:lpstr>The Energy Transition Show:  Ending the Monopoly Utility (September 18, 2024)</vt:lpstr>
      <vt:lpstr>Section 5 of the FTC Act: Unfair Methods of Competition</vt:lpstr>
      <vt:lpstr>Legal Precedent: Parker v. Brown</vt:lpstr>
      <vt:lpstr>“Hard Look Review”:  The Means For Preemption</vt:lpstr>
      <vt:lpstr>“Hard Look Review”:  The Means For Preemption</vt:lpstr>
      <vt:lpstr>Our Champion: FTC Chair Lina Kahn</vt:lpstr>
      <vt:lpstr>Takeaways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 Integration: An Energy Transition Prerequisite</dc:title>
  <dc:creator>Robert Perry</dc:creator>
  <cp:lastModifiedBy>Sierra Dall</cp:lastModifiedBy>
  <cp:revision>144</cp:revision>
  <dcterms:created xsi:type="dcterms:W3CDTF">2021-07-26T23:54:34Z</dcterms:created>
  <dcterms:modified xsi:type="dcterms:W3CDTF">2024-10-27T22:25:10Z</dcterms:modified>
</cp:coreProperties>
</file>