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4" r:id="rId6"/>
    <p:sldId id="262" r:id="rId7"/>
    <p:sldId id="265" r:id="rId8"/>
    <p:sldId id="266" r:id="rId9"/>
    <p:sldId id="260" r:id="rId10"/>
    <p:sldId id="275" r:id="rId11"/>
    <p:sldId id="261" r:id="rId12"/>
    <p:sldId id="267" r:id="rId13"/>
    <p:sldId id="284" r:id="rId14"/>
    <p:sldId id="270" r:id="rId15"/>
    <p:sldId id="271" r:id="rId16"/>
    <p:sldId id="277" r:id="rId17"/>
    <p:sldId id="279" r:id="rId18"/>
    <p:sldId id="283" r:id="rId19"/>
    <p:sldId id="280" r:id="rId20"/>
    <p:sldId id="269" r:id="rId21"/>
    <p:sldId id="281" r:id="rId22"/>
  </p:sldIdLst>
  <p:sldSz cx="9144000" cy="6858000" type="screen4x3"/>
  <p:notesSz cx="7102475" cy="9388475"/>
  <p:embeddedFontLst>
    <p:embeddedFont>
      <p:font typeface="Calistoga" panose="020B0604020202020204" charset="0"/>
      <p:regular r:id="rId24"/>
    </p:embeddedFont>
    <p:embeddedFont>
      <p:font typeface="Helvetica Neue" panose="020B0604020202020204" charset="0"/>
      <p:regular r:id="rId25"/>
      <p:bold r:id="rId26"/>
      <p:italic r:id="rId27"/>
      <p:boldItalic r:id="rId28"/>
    </p:embeddedFont>
    <p:embeddedFont>
      <p:font typeface="Poppins" panose="020B0604020202020204" charset="0"/>
      <p:regular r:id="rId29"/>
      <p:bold r:id="rId30"/>
      <p:italic r:id="rId31"/>
      <p:boldItalic r:id="rId32"/>
    </p:embeddedFont>
    <p:embeddedFont>
      <p:font typeface="Poppins Medium"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173"/>
  </p:normalViewPr>
  <p:slideViewPr>
    <p:cSldViewPr snapToGrid="0">
      <p:cViewPr varScale="1">
        <p:scale>
          <a:sx n="61" d="100"/>
          <a:sy n="61" d="100"/>
        </p:scale>
        <p:origin x="1833"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4913" y="704850"/>
            <a:ext cx="46942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u="non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Group participation where presenter writes what folks put in chat and elsewhere</a:t>
            </a:r>
            <a:endParaRPr dirty="0"/>
          </a:p>
          <a:p>
            <a:pPr marL="0" lvl="0" indent="0" algn="l" rtl="0">
              <a:lnSpc>
                <a:spcPct val="100000"/>
              </a:lnSpc>
              <a:spcBef>
                <a:spcPts val="0"/>
              </a:spcBef>
              <a:spcAft>
                <a:spcPts val="0"/>
              </a:spcAft>
              <a:buSzPts val="1100"/>
              <a:buNone/>
            </a:pPr>
            <a:r>
              <a:rPr lang="en-US" dirty="0"/>
              <a:t>– Which of these challenges you face in your area? </a:t>
            </a:r>
            <a:endParaRPr dirty="0"/>
          </a:p>
          <a:p>
            <a:pPr marL="0" lvl="0" indent="0" algn="l" rtl="0">
              <a:lnSpc>
                <a:spcPct val="100000"/>
              </a:lnSpc>
              <a:spcBef>
                <a:spcPts val="0"/>
              </a:spcBef>
              <a:spcAft>
                <a:spcPts val="0"/>
              </a:spcAft>
              <a:buSzPts val="1100"/>
              <a:buNone/>
            </a:pPr>
            <a:r>
              <a:rPr lang="en-US" dirty="0"/>
              <a:t>– Leave space for people to share stories – dialogue (back pockets questions)</a:t>
            </a:r>
            <a:endParaRPr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Vignette:</a:t>
            </a:r>
          </a:p>
          <a:p>
            <a:pPr marL="0" lvl="0" indent="0" algn="l" rtl="0">
              <a:lnSpc>
                <a:spcPct val="100000"/>
              </a:lnSpc>
              <a:spcBef>
                <a:spcPts val="0"/>
              </a:spcBef>
              <a:spcAft>
                <a:spcPts val="0"/>
              </a:spcAft>
              <a:buSzPts val="1100"/>
              <a:buNone/>
            </a:pPr>
            <a:r>
              <a:rPr lang="en-US" dirty="0"/>
              <a:t>Earlier this week we had a national webinar for our list on consumer protection. 148 people showed up. Tons of questions. Top Q’s</a:t>
            </a:r>
          </a:p>
          <a:p>
            <a:pPr marL="171450" lvl="0" indent="-171450" algn="l" rtl="0">
              <a:lnSpc>
                <a:spcPct val="100000"/>
              </a:lnSpc>
              <a:spcBef>
                <a:spcPts val="0"/>
              </a:spcBef>
              <a:spcAft>
                <a:spcPts val="0"/>
              </a:spcAft>
              <a:buSzPts val="1100"/>
              <a:buFont typeface="Arial" panose="020B0604020202020204" pitchFamily="34" charset="0"/>
              <a:buChar char="•"/>
            </a:pPr>
            <a:r>
              <a:rPr lang="en-US" dirty="0"/>
              <a:t>Taxes</a:t>
            </a:r>
          </a:p>
          <a:p>
            <a:pPr marL="171450" lvl="0" indent="-171450" algn="l" rtl="0">
              <a:lnSpc>
                <a:spcPct val="100000"/>
              </a:lnSpc>
              <a:spcBef>
                <a:spcPts val="0"/>
              </a:spcBef>
              <a:spcAft>
                <a:spcPts val="0"/>
              </a:spcAft>
              <a:buSzPts val="1100"/>
              <a:buFont typeface="Arial" panose="020B0604020202020204" pitchFamily="34" charset="0"/>
              <a:buChar char="•"/>
            </a:pPr>
            <a:r>
              <a:rPr lang="en-US" dirty="0"/>
              <a:t>PPAs</a:t>
            </a:r>
          </a:p>
          <a:p>
            <a:pPr marL="171450" lvl="0" indent="-171450" algn="l" rtl="0">
              <a:lnSpc>
                <a:spcPct val="100000"/>
              </a:lnSpc>
              <a:spcBef>
                <a:spcPts val="0"/>
              </a:spcBef>
              <a:spcAft>
                <a:spcPts val="0"/>
              </a:spcAft>
              <a:buSzPts val="1100"/>
              <a:buFont typeface="Arial" panose="020B0604020202020204" pitchFamily="34" charset="0"/>
              <a:buChar char="•"/>
            </a:pPr>
            <a:r>
              <a:rPr lang="en-US" dirty="0"/>
              <a:t>Battery backup (incl if you can use EV)</a:t>
            </a:r>
          </a:p>
          <a:p>
            <a:pPr marL="171450" lvl="0" indent="-171450" algn="l" rtl="0">
              <a:lnSpc>
                <a:spcPct val="100000"/>
              </a:lnSpc>
              <a:spcBef>
                <a:spcPts val="0"/>
              </a:spcBef>
              <a:spcAft>
                <a:spcPts val="0"/>
              </a:spcAft>
              <a:buSzPts val="1100"/>
              <a:buFont typeface="Arial" panose="020B0604020202020204" pitchFamily="34" charset="0"/>
              <a:buChar char="•"/>
            </a:pPr>
            <a:r>
              <a:rPr lang="en-US" dirty="0"/>
              <a:t>Bankrupt/out of business installers</a:t>
            </a:r>
          </a:p>
          <a:p>
            <a:pPr marL="171450" lvl="0" indent="-171450" algn="l" rtl="0">
              <a:lnSpc>
                <a:spcPct val="100000"/>
              </a:lnSpc>
              <a:spcBef>
                <a:spcPts val="0"/>
              </a:spcBef>
              <a:spcAft>
                <a:spcPts val="0"/>
              </a:spcAft>
              <a:buSzPts val="1100"/>
              <a:buFont typeface="Arial" panose="020B0604020202020204" pitchFamily="34" charset="0"/>
              <a:buChar char="•"/>
            </a:pPr>
            <a:r>
              <a:rPr lang="en-US" dirty="0"/>
              <a:t>Chinese tech and safety</a:t>
            </a:r>
          </a:p>
          <a:p>
            <a:pPr marL="171450" lvl="0" indent="-171450" algn="l" rtl="0">
              <a:lnSpc>
                <a:spcPct val="100000"/>
              </a:lnSpc>
              <a:spcBef>
                <a:spcPts val="0"/>
              </a:spcBef>
              <a:spcAft>
                <a:spcPts val="0"/>
              </a:spcAft>
              <a:buSzPts val="1100"/>
              <a:buFont typeface="Arial" panose="020B0604020202020204" pitchFamily="34" charset="0"/>
              <a:buChar char="•"/>
            </a:pPr>
            <a:r>
              <a:rPr lang="en-US" dirty="0"/>
              <a:t>Warranties!!!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4: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sz="1600" dirty="0"/>
              <a:t>Especially on inbound call, where we have no background information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93ff971929_0_23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93ff971929_0_230: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6: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sz="1600" dirty="0"/>
              <a:t>One of our most popular complaints is installer OOB. Consumer seldom get back to us about the outcome.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32: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171450" lvl="0" indent="-171450" algn="l" rtl="0">
              <a:lnSpc>
                <a:spcPct val="100000"/>
              </a:lnSpc>
              <a:spcBef>
                <a:spcPts val="0"/>
              </a:spcBef>
              <a:spcAft>
                <a:spcPts val="0"/>
              </a:spcAft>
              <a:buSzPts val="1100"/>
              <a:buFont typeface="Arial" panose="020B0604020202020204" pitchFamily="34" charset="0"/>
              <a:buChar char="•"/>
            </a:pPr>
            <a:r>
              <a:rPr lang="en-US" sz="1100" b="0" i="0" u="none" strike="noStrike" cap="none" dirty="0">
                <a:solidFill>
                  <a:schemeClr val="dk1"/>
                </a:solidFill>
                <a:latin typeface="Poppins"/>
                <a:ea typeface="Poppins"/>
                <a:cs typeface="Poppins"/>
                <a:sym typeface="Poppins"/>
              </a:rPr>
              <a:t>with their state AG, share our resources and encourage them to share their story on forums like BBB and Solar Reviews to inform &amp; warn others.</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0" u="none" strike="noStrike" cap="none" dirty="0">
                <a:solidFill>
                  <a:schemeClr val="dk1"/>
                </a:solidFill>
                <a:latin typeface="Poppins"/>
                <a:ea typeface="Poppins"/>
                <a:cs typeface="Poppins"/>
                <a:sym typeface="Poppins"/>
              </a:rPr>
              <a:t>understanding of their system’s energy production, utility bill savings, warranties, &amp; incentives</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0" u="none" strike="noStrike" cap="none" dirty="0">
                <a:solidFill>
                  <a:schemeClr val="dk1"/>
                </a:solidFill>
                <a:latin typeface="Poppins"/>
                <a:ea typeface="Poppins"/>
                <a:cs typeface="Poppins"/>
                <a:sym typeface="Poppins"/>
              </a:rPr>
              <a:t>Providers that could give services to solar homeowners who are seeking repair when we know of providers in their area. We regularly work to expand this list.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171450" lvl="0" indent="-171450" algn="l" rtl="0">
              <a:lnSpc>
                <a:spcPct val="100000"/>
              </a:lnSpc>
              <a:spcBef>
                <a:spcPts val="0"/>
              </a:spcBef>
              <a:spcAft>
                <a:spcPts val="0"/>
              </a:spcAft>
              <a:buSzPts val="1100"/>
              <a:buFont typeface="Arial" panose="020B0604020202020204" pitchFamily="34" charset="0"/>
              <a:buChar char="•"/>
            </a:pPr>
            <a:r>
              <a:rPr lang="en-US" dirty="0"/>
              <a:t>Enforce existing laws</a:t>
            </a:r>
          </a:p>
          <a:p>
            <a:pPr marL="171450" lvl="0" indent="-171450" algn="l" rtl="0">
              <a:lnSpc>
                <a:spcPct val="100000"/>
              </a:lnSpc>
              <a:spcBef>
                <a:spcPts val="0"/>
              </a:spcBef>
              <a:spcAft>
                <a:spcPts val="0"/>
              </a:spcAft>
              <a:buSzPts val="1100"/>
              <a:buFont typeface="Arial" panose="020B0604020202020204" pitchFamily="34" charset="0"/>
              <a:buChar char="•"/>
            </a:pPr>
            <a:r>
              <a:rPr lang="en-US" dirty="0"/>
              <a:t>When writing new laws make them broadly applicable to home improvement contractors whenever possible</a:t>
            </a:r>
          </a:p>
          <a:p>
            <a:pPr marL="171450" lvl="0" indent="-171450" algn="l" rtl="0">
              <a:lnSpc>
                <a:spcPct val="100000"/>
              </a:lnSpc>
              <a:spcBef>
                <a:spcPts val="0"/>
              </a:spcBef>
              <a:spcAft>
                <a:spcPts val="0"/>
              </a:spcAft>
              <a:buSzPts val="1100"/>
              <a:buFont typeface="Arial" panose="020B0604020202020204" pitchFamily="34" charset="0"/>
              <a:buChar char="•"/>
            </a:pPr>
            <a:r>
              <a:rPr lang="en-US" dirty="0"/>
              <a:t>Only write solar-specific laws when required by the nature of the topic</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81B7393A-D29F-03A2-F5A0-92D4478AE0DF}"/>
            </a:ext>
          </a:extLst>
        </p:cNvPr>
        <p:cNvGrpSpPr/>
        <p:nvPr/>
      </p:nvGrpSpPr>
      <p:grpSpPr>
        <a:xfrm>
          <a:off x="0" y="0"/>
          <a:ext cx="0" cy="0"/>
          <a:chOff x="0" y="0"/>
          <a:chExt cx="0" cy="0"/>
        </a:xfrm>
      </p:grpSpPr>
      <p:sp>
        <p:nvSpPr>
          <p:cNvPr id="264" name="Google Shape;264;p35:notes">
            <a:extLst>
              <a:ext uri="{FF2B5EF4-FFF2-40B4-BE49-F238E27FC236}">
                <a16:creationId xmlns:a16="http://schemas.microsoft.com/office/drawing/2014/main" id="{277E6B26-E7B2-F9E6-497C-DEE55B26AE88}"/>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5:notes">
            <a:extLst>
              <a:ext uri="{FF2B5EF4-FFF2-40B4-BE49-F238E27FC236}">
                <a16:creationId xmlns:a16="http://schemas.microsoft.com/office/drawing/2014/main" id="{035C9CA2-B11E-0646-7461-F37A2C13E8FD}"/>
              </a:ext>
            </a:extLst>
          </p:cNvPr>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dirty="0"/>
              <a:t>I was on the technical </a:t>
            </a:r>
            <a:r>
              <a:rPr lang="en-US" dirty="0" err="1"/>
              <a:t>cmte</a:t>
            </a:r>
            <a:r>
              <a:rPr lang="en-US" dirty="0"/>
              <a:t>. but I am not here today representing SEIA or the standard in any official capacity. More details about the standard will come out from SEIA directly when it is released.</a:t>
            </a:r>
            <a:endParaRPr dirty="0"/>
          </a:p>
        </p:txBody>
      </p:sp>
    </p:spTree>
    <p:extLst>
      <p:ext uri="{BB962C8B-B14F-4D97-AF65-F5344CB8AC3E}">
        <p14:creationId xmlns:p14="http://schemas.microsoft.com/office/powerpoint/2010/main" val="2134627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18: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19: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sz="1400" dirty="0"/>
              <a:t>There were 5,331 complaints containing the words “solar panels” in 2023 - Overpromising energy offset and installing underperforming equipment</a:t>
            </a:r>
            <a:endParaRPr dirty="0"/>
          </a:p>
          <a:p>
            <a:pPr marL="0" lvl="0" indent="0" algn="l" rtl="0">
              <a:lnSpc>
                <a:spcPct val="100000"/>
              </a:lnSpc>
              <a:spcBef>
                <a:spcPts val="0"/>
              </a:spcBef>
              <a:spcAft>
                <a:spcPts val="0"/>
              </a:spcAft>
              <a:buSzPts val="1100"/>
              <a:buNone/>
            </a:pPr>
            <a:endParaRPr sz="1400" dirty="0"/>
          </a:p>
          <a:p>
            <a:pPr marL="0" lvl="0" indent="0" algn="l" rtl="0">
              <a:lnSpc>
                <a:spcPct val="90000"/>
              </a:lnSpc>
              <a:spcBef>
                <a:spcPts val="0"/>
              </a:spcBef>
              <a:spcAft>
                <a:spcPts val="0"/>
              </a:spcAft>
              <a:buSzPts val="1100"/>
              <a:buNone/>
            </a:pPr>
            <a:r>
              <a:rPr lang="en-US" sz="1400" b="1" dirty="0">
                <a:solidFill>
                  <a:srgbClr val="B1B300"/>
                </a:solidFill>
                <a:highlight>
                  <a:srgbClr val="FFFFFF"/>
                </a:highlight>
                <a:latin typeface="Poppins"/>
                <a:ea typeface="Poppins"/>
                <a:cs typeface="Poppins"/>
                <a:sym typeface="Poppins"/>
              </a:rPr>
              <a:t>Helpdesk Complaints</a:t>
            </a:r>
            <a:endParaRPr sz="1400" dirty="0"/>
          </a:p>
          <a:p>
            <a:pPr marL="471144" lvl="0" indent="-471144" algn="l" rtl="0">
              <a:lnSpc>
                <a:spcPct val="90000"/>
              </a:lnSpc>
              <a:spcBef>
                <a:spcPts val="0"/>
              </a:spcBef>
              <a:spcAft>
                <a:spcPts val="0"/>
              </a:spcAft>
              <a:buSzPts val="1100"/>
              <a:buFont typeface="Arial"/>
              <a:buChar char="•"/>
            </a:pPr>
            <a:r>
              <a:rPr lang="en-US" sz="1400" b="1" dirty="0">
                <a:solidFill>
                  <a:srgbClr val="B1B300"/>
                </a:solidFill>
                <a:highlight>
                  <a:srgbClr val="FFFFFF"/>
                </a:highlight>
                <a:latin typeface="Poppins"/>
                <a:ea typeface="Poppins"/>
                <a:cs typeface="Poppins"/>
                <a:sym typeface="Poppins"/>
              </a:rPr>
              <a:t>2022: 54</a:t>
            </a:r>
            <a:endParaRPr sz="1400" dirty="0"/>
          </a:p>
          <a:p>
            <a:pPr marL="471144" lvl="0" indent="-471144" algn="l" rtl="0">
              <a:lnSpc>
                <a:spcPct val="90000"/>
              </a:lnSpc>
              <a:spcBef>
                <a:spcPts val="0"/>
              </a:spcBef>
              <a:spcAft>
                <a:spcPts val="0"/>
              </a:spcAft>
              <a:buSzPts val="1100"/>
              <a:buFont typeface="Arial"/>
              <a:buChar char="•"/>
            </a:pPr>
            <a:r>
              <a:rPr lang="en-US" sz="1400" b="1" dirty="0">
                <a:solidFill>
                  <a:srgbClr val="B1B300"/>
                </a:solidFill>
                <a:highlight>
                  <a:schemeClr val="lt1"/>
                </a:highlight>
                <a:latin typeface="Poppins"/>
                <a:ea typeface="Poppins"/>
                <a:cs typeface="Poppins"/>
                <a:sym typeface="Poppins"/>
              </a:rPr>
              <a:t>2023: 324*</a:t>
            </a:r>
            <a:endParaRPr sz="1400" dirty="0">
              <a:solidFill>
                <a:srgbClr val="B1B300"/>
              </a:solidFill>
              <a:highlight>
                <a:schemeClr val="lt1"/>
              </a:highlight>
              <a:latin typeface="Poppins"/>
              <a:ea typeface="Poppins"/>
              <a:cs typeface="Poppins"/>
              <a:sym typeface="Poppins"/>
            </a:endParaRPr>
          </a:p>
          <a:p>
            <a:pPr marL="470535" lvl="0" indent="-470535" algn="l" rtl="0">
              <a:lnSpc>
                <a:spcPct val="90000"/>
              </a:lnSpc>
              <a:spcBef>
                <a:spcPts val="0"/>
              </a:spcBef>
              <a:spcAft>
                <a:spcPts val="0"/>
              </a:spcAft>
              <a:buSzPts val="1100"/>
              <a:buChar char="•"/>
            </a:pPr>
            <a:r>
              <a:rPr lang="en-US" sz="1400" b="1" dirty="0">
                <a:solidFill>
                  <a:srgbClr val="B1B300"/>
                </a:solidFill>
                <a:highlight>
                  <a:srgbClr val="FFFFFF"/>
                </a:highlight>
                <a:latin typeface="Poppins"/>
                <a:ea typeface="Poppins"/>
                <a:cs typeface="Poppins"/>
                <a:sym typeface="Poppins"/>
              </a:rPr>
              <a:t>2024: 1,463</a:t>
            </a:r>
            <a:endParaRPr dirty="0"/>
          </a:p>
          <a:p>
            <a:pPr marL="471144" lvl="0" indent="-399163" algn="l" rtl="0">
              <a:lnSpc>
                <a:spcPct val="90000"/>
              </a:lnSpc>
              <a:spcBef>
                <a:spcPts val="0"/>
              </a:spcBef>
              <a:spcAft>
                <a:spcPts val="0"/>
              </a:spcAft>
              <a:buSzPts val="1100"/>
              <a:buNone/>
            </a:pPr>
            <a:endParaRPr sz="1400" dirty="0">
              <a:solidFill>
                <a:srgbClr val="B1B300"/>
              </a:solidFill>
              <a:highlight>
                <a:srgbClr val="FFFFFF"/>
              </a:highlight>
              <a:latin typeface="Poppins"/>
              <a:ea typeface="Poppins"/>
              <a:cs typeface="Poppins"/>
              <a:sym typeface="Poppins"/>
            </a:endParaRPr>
          </a:p>
          <a:p>
            <a:pPr marL="353358" lvl="0" indent="-281378" algn="l" rtl="0">
              <a:lnSpc>
                <a:spcPct val="90000"/>
              </a:lnSpc>
              <a:spcBef>
                <a:spcPts val="0"/>
              </a:spcBef>
              <a:spcAft>
                <a:spcPts val="0"/>
              </a:spcAft>
              <a:buSzPts val="1100"/>
              <a:buNone/>
            </a:pPr>
            <a:endParaRPr sz="1000" dirty="0">
              <a:solidFill>
                <a:srgbClr val="B1B300"/>
              </a:solidFill>
              <a:highlight>
                <a:srgbClr val="FFFFFF"/>
              </a:highlight>
              <a:latin typeface="Poppins"/>
              <a:ea typeface="Poppins"/>
              <a:cs typeface="Poppins"/>
              <a:sym typeface="Poppins"/>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dirty="0"/>
              <a:t>We're here to assist the consumer at any stage of their solar journey. </a:t>
            </a:r>
            <a:endParaRPr dirty="0"/>
          </a:p>
          <a:p>
            <a:pPr marL="0" lvl="0" indent="0" algn="l" rtl="0">
              <a:lnSpc>
                <a:spcPct val="100000"/>
              </a:lnSpc>
              <a:spcBef>
                <a:spcPts val="0"/>
              </a:spcBef>
              <a:spcAft>
                <a:spcPts val="0"/>
              </a:spcAft>
              <a:buSzPts val="1100"/>
              <a:buNone/>
            </a:pPr>
            <a:endParaRPr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 name="Google Shape;16;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8"/>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1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1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www.solarunitedneighbors.org/learn-the-issues/homeowners-associations-and-solar-access/hoa-solar-action-guide/" TargetMode="External"/><Relationship Id="rId13" Type="http://schemas.openxmlformats.org/officeDocument/2006/relationships/hyperlink" Target="https://www.solarunitedneighbors.org/gone-solar/" TargetMode="External"/><Relationship Id="rId3" Type="http://schemas.openxmlformats.org/officeDocument/2006/relationships/hyperlink" Target="https://www.solarunitedneighbors.org/learn-the-issues/consumer-protection/" TargetMode="External"/><Relationship Id="rId7" Type="http://schemas.openxmlformats.org/officeDocument/2006/relationships/hyperlink" Target="https://www.solarunitedneighbors.org/go-solar/having-problems-with-your-solar-installer/" TargetMode="External"/><Relationship Id="rId12" Type="http://schemas.openxmlformats.org/officeDocument/2006/relationships/hyperlink" Target="https://www.seia.org/research-resources/seia-consumer-protection-prime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solarunitedneighbors.org/go-solar/how-to-read-your-solar-contract/" TargetMode="External"/><Relationship Id="rId11" Type="http://schemas.openxmlformats.org/officeDocument/2006/relationships/hyperlink" Target="https://www.seia.org/initiatives/seia-solar-business-code" TargetMode="External"/><Relationship Id="rId5" Type="http://schemas.openxmlformats.org/officeDocument/2006/relationships/hyperlink" Target="https://www.solarunitedneighbors.org/go-solar/how-to-read-your-solar-proposal/" TargetMode="External"/><Relationship Id="rId10" Type="http://schemas.openxmlformats.org/officeDocument/2006/relationships/hyperlink" Target="https://www.seia.org/initiatives/consumer-protection" TargetMode="External"/><Relationship Id="rId4" Type="http://schemas.openxmlformats.org/officeDocument/2006/relationships/hyperlink" Target="https://www.solarunitedneighbors.org/news/how-to-spot-solar-scams/" TargetMode="External"/><Relationship Id="rId9" Type="http://schemas.openxmlformats.org/officeDocument/2006/relationships/hyperlink" Target="https://www.solarunitedneighbors.org/learn-the-issues/getting-your-solar-connected/"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0" y="0"/>
            <a:ext cx="9144000" cy="6858000"/>
          </a:xfrm>
          <a:prstGeom prst="rect">
            <a:avLst/>
          </a:prstGeom>
          <a:solidFill>
            <a:srgbClr val="EA81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4"/>
          <p:cNvSpPr txBox="1"/>
          <p:nvPr/>
        </p:nvSpPr>
        <p:spPr>
          <a:xfrm>
            <a:off x="0" y="1325761"/>
            <a:ext cx="9144000" cy="2123628"/>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6000"/>
              <a:buFont typeface="Arial"/>
              <a:buNone/>
            </a:pPr>
            <a:r>
              <a:rPr lang="en-US" sz="5000" b="0" i="0" u="none" strike="noStrike" cap="none" dirty="0">
                <a:solidFill>
                  <a:schemeClr val="lt1"/>
                </a:solidFill>
                <a:latin typeface="Calistoga"/>
                <a:ea typeface="Calistoga"/>
                <a:cs typeface="Calistoga"/>
                <a:sym typeface="Calistoga"/>
              </a:rPr>
              <a:t>Solar </a:t>
            </a:r>
          </a:p>
          <a:p>
            <a:pPr marL="0" marR="0" lvl="0" indent="0" algn="ctr" rtl="0">
              <a:lnSpc>
                <a:spcPct val="90000"/>
              </a:lnSpc>
              <a:spcBef>
                <a:spcPts val="0"/>
              </a:spcBef>
              <a:spcAft>
                <a:spcPts val="0"/>
              </a:spcAft>
              <a:buClr>
                <a:srgbClr val="000000"/>
              </a:buClr>
              <a:buSzPts val="6000"/>
              <a:buFont typeface="Arial"/>
              <a:buNone/>
            </a:pPr>
            <a:r>
              <a:rPr lang="en-US" sz="5000" b="0" i="0" u="none" strike="noStrike" cap="none" dirty="0">
                <a:solidFill>
                  <a:schemeClr val="lt1"/>
                </a:solidFill>
                <a:latin typeface="Calistoga"/>
                <a:ea typeface="Calistoga"/>
                <a:cs typeface="Calistoga"/>
                <a:sym typeface="Calistoga"/>
              </a:rPr>
              <a:t>Consumer Protection: </a:t>
            </a:r>
          </a:p>
          <a:p>
            <a:pPr marL="0" marR="0" lvl="0" indent="0" algn="ctr" rtl="0">
              <a:lnSpc>
                <a:spcPct val="90000"/>
              </a:lnSpc>
              <a:spcBef>
                <a:spcPts val="0"/>
              </a:spcBef>
              <a:spcAft>
                <a:spcPts val="0"/>
              </a:spcAft>
              <a:buClr>
                <a:srgbClr val="000000"/>
              </a:buClr>
              <a:buSzPts val="6000"/>
              <a:buFont typeface="Arial"/>
              <a:buNone/>
            </a:pPr>
            <a:r>
              <a:rPr lang="en-US" sz="4000" b="0" i="0" u="none" strike="noStrike" cap="none" dirty="0">
                <a:solidFill>
                  <a:schemeClr val="lt1"/>
                </a:solidFill>
                <a:latin typeface="Calistoga"/>
                <a:ea typeface="Calistoga"/>
                <a:cs typeface="Calistoga"/>
                <a:sym typeface="Calistoga"/>
              </a:rPr>
              <a:t>Stories and Solutions</a:t>
            </a:r>
            <a:endParaRPr sz="4000" b="0" i="0" u="none" strike="noStrike" cap="none" dirty="0">
              <a:solidFill>
                <a:schemeClr val="lt1"/>
              </a:solidFill>
              <a:latin typeface="Calistoga"/>
              <a:ea typeface="Calistoga"/>
              <a:cs typeface="Calistoga"/>
              <a:sym typeface="Calistoga"/>
            </a:endParaRPr>
          </a:p>
        </p:txBody>
      </p:sp>
      <p:pic>
        <p:nvPicPr>
          <p:cNvPr id="62" name="Google Shape;62;p14"/>
          <p:cNvPicPr preferRelativeResize="0"/>
          <p:nvPr/>
        </p:nvPicPr>
        <p:blipFill rotWithShape="1">
          <a:blip r:embed="rId3">
            <a:alphaModFix/>
          </a:blip>
          <a:srcRect/>
          <a:stretch/>
        </p:blipFill>
        <p:spPr>
          <a:xfrm>
            <a:off x="3427925" y="353625"/>
            <a:ext cx="2288150" cy="795150"/>
          </a:xfrm>
          <a:prstGeom prst="rect">
            <a:avLst/>
          </a:prstGeom>
          <a:noFill/>
          <a:ln>
            <a:noFill/>
          </a:ln>
        </p:spPr>
      </p:pic>
      <p:pic>
        <p:nvPicPr>
          <p:cNvPr id="63" name="Google Shape;63;p14" descr="A group of people sitting on stairs with dogs and a sign&#10;&#10;AI-generated content may be incorrect."/>
          <p:cNvPicPr preferRelativeResize="0"/>
          <p:nvPr/>
        </p:nvPicPr>
        <p:blipFill rotWithShape="1">
          <a:blip r:embed="rId4">
            <a:alphaModFix/>
          </a:blip>
          <a:srcRect/>
          <a:stretch/>
        </p:blipFill>
        <p:spPr>
          <a:xfrm>
            <a:off x="489502" y="4017894"/>
            <a:ext cx="2338182" cy="2201520"/>
          </a:xfrm>
          <a:prstGeom prst="rect">
            <a:avLst/>
          </a:prstGeom>
          <a:noFill/>
          <a:ln>
            <a:noFill/>
          </a:ln>
        </p:spPr>
      </p:pic>
      <p:pic>
        <p:nvPicPr>
          <p:cNvPr id="64" name="Google Shape;64;p14" descr="A person holding a sign&#10;&#10;AI-generated content may be incorrect."/>
          <p:cNvPicPr preferRelativeResize="0"/>
          <p:nvPr/>
        </p:nvPicPr>
        <p:blipFill rotWithShape="1">
          <a:blip r:embed="rId5">
            <a:alphaModFix/>
          </a:blip>
          <a:srcRect/>
          <a:stretch/>
        </p:blipFill>
        <p:spPr>
          <a:xfrm>
            <a:off x="3433969" y="3433970"/>
            <a:ext cx="2176670" cy="2201518"/>
          </a:xfrm>
          <a:prstGeom prst="rect">
            <a:avLst/>
          </a:prstGeom>
          <a:noFill/>
          <a:ln>
            <a:noFill/>
          </a:ln>
        </p:spPr>
      </p:pic>
      <p:pic>
        <p:nvPicPr>
          <p:cNvPr id="65" name="Google Shape;65;p14" descr="A person standing in front of solar panels&#10;&#10;AI-generated content may be incorrect."/>
          <p:cNvPicPr preferRelativeResize="0"/>
          <p:nvPr/>
        </p:nvPicPr>
        <p:blipFill rotWithShape="1">
          <a:blip r:embed="rId6">
            <a:alphaModFix/>
          </a:blip>
          <a:srcRect l="141" t="50030" r="1175" b="-302"/>
          <a:stretch/>
        </p:blipFill>
        <p:spPr>
          <a:xfrm>
            <a:off x="5980872" y="4012924"/>
            <a:ext cx="3038231" cy="20685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p:nvPr/>
        </p:nvSpPr>
        <p:spPr>
          <a:xfrm>
            <a:off x="242425" y="276175"/>
            <a:ext cx="6984900" cy="66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None/>
            </a:pPr>
            <a:r>
              <a:rPr lang="en-US" sz="3500" b="0" i="0" u="none" strike="noStrike" cap="none" dirty="0">
                <a:solidFill>
                  <a:srgbClr val="EA8123"/>
                </a:solidFill>
                <a:latin typeface="Calistoga"/>
                <a:ea typeface="Calistoga"/>
                <a:cs typeface="Calistoga"/>
                <a:sym typeface="Calistoga"/>
              </a:rPr>
              <a:t>Consumer Resources</a:t>
            </a:r>
            <a:endParaRPr sz="3500" b="0" i="0" u="none" strike="noStrike" cap="none" dirty="0">
              <a:solidFill>
                <a:srgbClr val="EA8123"/>
              </a:solidFill>
              <a:latin typeface="Calistoga"/>
              <a:ea typeface="Calistoga"/>
              <a:cs typeface="Calistoga"/>
              <a:sym typeface="Calistoga"/>
            </a:endParaRPr>
          </a:p>
        </p:txBody>
      </p:sp>
      <p:cxnSp>
        <p:nvCxnSpPr>
          <p:cNvPr id="230" name="Google Shape;230;p33"/>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231" name="Google Shape;231;p33"/>
          <p:cNvSpPr txBox="1"/>
          <p:nvPr/>
        </p:nvSpPr>
        <p:spPr>
          <a:xfrm>
            <a:off x="572708" y="1357812"/>
            <a:ext cx="7286962" cy="4644318"/>
          </a:xfrm>
          <a:prstGeom prst="rect">
            <a:avLst/>
          </a:prstGeom>
          <a:noFill/>
          <a:ln>
            <a:noFill/>
          </a:ln>
        </p:spPr>
        <p:txBody>
          <a:bodyPr spcFirstLastPara="1" wrap="square" lIns="91425" tIns="91425" rIns="91425" bIns="91425" anchor="t" anchorCtr="0">
            <a:spAutoFit/>
          </a:bodyPr>
          <a:lstStyle/>
          <a:p>
            <a:pPr marL="285750" marR="0" lvl="0" indent="-285750" algn="l" rtl="0">
              <a:lnSpc>
                <a:spcPct val="115000"/>
              </a:lnSpc>
              <a:spcBef>
                <a:spcPts val="0"/>
              </a:spcBef>
              <a:spcAft>
                <a:spcPts val="0"/>
              </a:spcAft>
              <a:buClr>
                <a:srgbClr val="000000"/>
              </a:buClr>
              <a:buSzPts val="2600"/>
              <a:buFont typeface="Arial"/>
              <a:buChar char="•"/>
            </a:pPr>
            <a:r>
              <a:rPr lang="en-US" sz="2800" b="1" i="0" u="none" strike="noStrike" cap="none" dirty="0">
                <a:solidFill>
                  <a:schemeClr val="dk2"/>
                </a:solidFill>
                <a:highlight>
                  <a:srgbClr val="FFFFFF"/>
                </a:highlight>
                <a:latin typeface="Poppins"/>
                <a:ea typeface="Poppins"/>
                <a:cs typeface="Poppins"/>
                <a:sym typeface="Poppins"/>
              </a:rPr>
              <a:t>Go Solar Guide</a:t>
            </a:r>
            <a:endParaRPr sz="2800" dirty="0"/>
          </a:p>
          <a:p>
            <a:pPr marL="285750" marR="0" lvl="0" indent="-285750" algn="l" rtl="0">
              <a:lnSpc>
                <a:spcPct val="115000"/>
              </a:lnSpc>
              <a:spcBef>
                <a:spcPts val="0"/>
              </a:spcBef>
              <a:spcAft>
                <a:spcPts val="0"/>
              </a:spcAft>
              <a:buClr>
                <a:srgbClr val="000000"/>
              </a:buClr>
              <a:buSzPts val="2600"/>
              <a:buFont typeface="Arial"/>
              <a:buChar char="•"/>
            </a:pPr>
            <a:r>
              <a:rPr lang="en-US" sz="2800" b="1" i="0" u="none" strike="noStrike" cap="none" dirty="0">
                <a:solidFill>
                  <a:schemeClr val="dk2"/>
                </a:solidFill>
                <a:highlight>
                  <a:srgbClr val="FFFFFF"/>
                </a:highlight>
                <a:latin typeface="Poppins"/>
                <a:ea typeface="Poppins"/>
                <a:cs typeface="Poppins"/>
                <a:sym typeface="Poppins"/>
              </a:rPr>
              <a:t>Ready, Set, Solar! Residential version</a:t>
            </a:r>
            <a:endParaRPr sz="2800" dirty="0"/>
          </a:p>
          <a:p>
            <a:pPr marL="285750" marR="0" lvl="0" indent="-285750" algn="l" rtl="0">
              <a:lnSpc>
                <a:spcPct val="115000"/>
              </a:lnSpc>
              <a:spcBef>
                <a:spcPts val="0"/>
              </a:spcBef>
              <a:spcAft>
                <a:spcPts val="0"/>
              </a:spcAft>
              <a:buClr>
                <a:srgbClr val="000000"/>
              </a:buClr>
              <a:buSzPts val="2600"/>
              <a:buFont typeface="Arial"/>
              <a:buChar char="•"/>
            </a:pPr>
            <a:r>
              <a:rPr lang="en-US" sz="2800" b="1" i="0" u="none" strike="noStrike" cap="none" dirty="0">
                <a:solidFill>
                  <a:schemeClr val="dk2"/>
                </a:solidFill>
                <a:highlight>
                  <a:srgbClr val="FFFFFF"/>
                </a:highlight>
                <a:latin typeface="Poppins"/>
                <a:ea typeface="Poppins"/>
                <a:cs typeface="Poppins"/>
                <a:sym typeface="Poppins"/>
              </a:rPr>
              <a:t>Solar FAQ</a:t>
            </a:r>
            <a:endParaRPr sz="2800" dirty="0"/>
          </a:p>
          <a:p>
            <a:pPr marL="285750" marR="0" lvl="0" indent="-285750" algn="l" rtl="0">
              <a:lnSpc>
                <a:spcPct val="114999"/>
              </a:lnSpc>
              <a:spcBef>
                <a:spcPts val="0"/>
              </a:spcBef>
              <a:spcAft>
                <a:spcPts val="0"/>
              </a:spcAft>
              <a:buClr>
                <a:srgbClr val="000000"/>
              </a:buClr>
              <a:buSzPts val="2600"/>
              <a:buFont typeface="Arial"/>
              <a:buChar char="•"/>
            </a:pPr>
            <a:r>
              <a:rPr lang="en-US" sz="2800" b="1" i="0" u="none" strike="noStrike" cap="none" dirty="0">
                <a:solidFill>
                  <a:schemeClr val="dk2"/>
                </a:solidFill>
                <a:highlight>
                  <a:srgbClr val="FFFFFF"/>
                </a:highlight>
                <a:latin typeface="Poppins"/>
                <a:ea typeface="Poppins"/>
                <a:cs typeface="Poppins"/>
                <a:sym typeface="Poppins"/>
              </a:rPr>
              <a:t>Solar 101 webinars</a:t>
            </a:r>
            <a:endParaRPr sz="2800" dirty="0"/>
          </a:p>
          <a:p>
            <a:pPr marL="285750" marR="0" lvl="0" indent="-285750" algn="l" rtl="0">
              <a:lnSpc>
                <a:spcPct val="114999"/>
              </a:lnSpc>
              <a:spcBef>
                <a:spcPts val="0"/>
              </a:spcBef>
              <a:spcAft>
                <a:spcPts val="0"/>
              </a:spcAft>
              <a:buClr>
                <a:srgbClr val="000000"/>
              </a:buClr>
              <a:buSzPts val="2600"/>
              <a:buFont typeface="Arial"/>
              <a:buChar char="•"/>
            </a:pPr>
            <a:r>
              <a:rPr lang="en-US" sz="2800" b="1" i="0" u="none" strike="noStrike" cap="none" dirty="0">
                <a:solidFill>
                  <a:schemeClr val="dk2"/>
                </a:solidFill>
                <a:highlight>
                  <a:srgbClr val="FFFFFF"/>
                </a:highlight>
                <a:latin typeface="Poppins"/>
                <a:ea typeface="Poppins"/>
                <a:cs typeface="Poppins"/>
                <a:sym typeface="Poppins"/>
              </a:rPr>
              <a:t>Understanding Your Proposal Guide</a:t>
            </a:r>
            <a:endParaRPr sz="2800" dirty="0"/>
          </a:p>
          <a:p>
            <a:pPr marL="285750" marR="0" lvl="0" indent="-285750" algn="l" rtl="0">
              <a:lnSpc>
                <a:spcPct val="114999"/>
              </a:lnSpc>
              <a:spcBef>
                <a:spcPts val="0"/>
              </a:spcBef>
              <a:spcAft>
                <a:spcPts val="0"/>
              </a:spcAft>
              <a:buClr>
                <a:srgbClr val="000000"/>
              </a:buClr>
              <a:buSzPts val="2600"/>
              <a:buFont typeface="Arial"/>
              <a:buChar char="•"/>
            </a:pPr>
            <a:r>
              <a:rPr lang="en-US" sz="2800" b="1" i="0" u="none" strike="noStrike" cap="none" dirty="0">
                <a:solidFill>
                  <a:schemeClr val="dk2"/>
                </a:solidFill>
                <a:highlight>
                  <a:srgbClr val="FFFFFF"/>
                </a:highlight>
                <a:latin typeface="Poppins"/>
                <a:ea typeface="Poppins"/>
                <a:cs typeface="Poppins"/>
                <a:sym typeface="Poppins"/>
              </a:rPr>
              <a:t>Utility bill review</a:t>
            </a:r>
            <a:endParaRPr sz="2800" dirty="0"/>
          </a:p>
          <a:p>
            <a:pPr marL="285750" marR="0" lvl="0" indent="-285750" algn="l" rtl="0">
              <a:lnSpc>
                <a:spcPct val="114999"/>
              </a:lnSpc>
              <a:spcBef>
                <a:spcPts val="0"/>
              </a:spcBef>
              <a:spcAft>
                <a:spcPts val="0"/>
              </a:spcAft>
              <a:buClr>
                <a:srgbClr val="000000"/>
              </a:buClr>
              <a:buSzPts val="2600"/>
              <a:buFont typeface="Arial"/>
              <a:buChar char="•"/>
            </a:pPr>
            <a:r>
              <a:rPr lang="en-US" sz="2800" b="1" i="0" u="none" strike="noStrike" cap="none" dirty="0">
                <a:solidFill>
                  <a:schemeClr val="dk2"/>
                </a:solidFill>
                <a:highlight>
                  <a:srgbClr val="FFFFFF"/>
                </a:highlight>
                <a:latin typeface="Poppins"/>
                <a:ea typeface="Poppins"/>
                <a:cs typeface="Poppins"/>
                <a:sym typeface="Poppins"/>
              </a:rPr>
              <a:t>Production app assessment</a:t>
            </a:r>
            <a:endParaRPr sz="2800" dirty="0"/>
          </a:p>
          <a:p>
            <a:pPr marL="285750" marR="0" lvl="0" indent="-285750" algn="l" rtl="0">
              <a:lnSpc>
                <a:spcPct val="114999"/>
              </a:lnSpc>
              <a:spcBef>
                <a:spcPts val="0"/>
              </a:spcBef>
              <a:spcAft>
                <a:spcPts val="0"/>
              </a:spcAft>
              <a:buClr>
                <a:srgbClr val="000000"/>
              </a:buClr>
              <a:buSzPts val="2600"/>
              <a:buFont typeface="Arial"/>
              <a:buChar char="•"/>
            </a:pPr>
            <a:r>
              <a:rPr lang="en-US" sz="2800" b="1" i="0" u="none" strike="noStrike" cap="none" dirty="0">
                <a:solidFill>
                  <a:schemeClr val="dk2"/>
                </a:solidFill>
                <a:highlight>
                  <a:srgbClr val="FFFFFF"/>
                </a:highlight>
                <a:latin typeface="Poppins"/>
                <a:ea typeface="Poppins"/>
                <a:cs typeface="Poppins"/>
                <a:sym typeface="Poppins"/>
              </a:rPr>
              <a:t>Contract Summary Sheet </a:t>
            </a:r>
            <a:endParaRPr sz="2800" b="1" i="0" u="none" strike="noStrike" cap="none" dirty="0">
              <a:solidFill>
                <a:schemeClr val="dk2"/>
              </a:solidFill>
              <a:highlight>
                <a:srgbClr val="FFFFFF"/>
              </a:highlight>
              <a:latin typeface="Poppins"/>
              <a:ea typeface="Poppins"/>
              <a:cs typeface="Poppins"/>
              <a:sym typeface="Poppins"/>
            </a:endParaRPr>
          </a:p>
          <a:p>
            <a:pPr marL="0" marR="0" lvl="0" indent="0" algn="l" rtl="0">
              <a:lnSpc>
                <a:spcPct val="114999"/>
              </a:lnSpc>
              <a:spcBef>
                <a:spcPts val="0"/>
              </a:spcBef>
              <a:spcAft>
                <a:spcPts val="0"/>
              </a:spcAft>
              <a:buNone/>
            </a:pPr>
            <a:endParaRPr sz="2800" b="0" i="0" u="none" strike="noStrike" cap="none" dirty="0">
              <a:solidFill>
                <a:schemeClr val="dk2"/>
              </a:solidFill>
              <a:highlight>
                <a:srgbClr val="FFFFFF"/>
              </a:highlight>
              <a:latin typeface="Poppins"/>
              <a:ea typeface="Poppins"/>
              <a:cs typeface="Poppins"/>
              <a:sym typeface="Poppins"/>
            </a:endParaRPr>
          </a:p>
        </p:txBody>
      </p:sp>
      <p:pic>
        <p:nvPicPr>
          <p:cNvPr id="232" name="Google Shape;232;p33" descr="Eight Steps for Evaluating Contract Risks"/>
          <p:cNvPicPr preferRelativeResize="0"/>
          <p:nvPr/>
        </p:nvPicPr>
        <p:blipFill rotWithShape="1">
          <a:blip r:embed="rId3">
            <a:alphaModFix/>
          </a:blip>
          <a:srcRect/>
          <a:stretch/>
        </p:blipFill>
        <p:spPr>
          <a:xfrm>
            <a:off x="6259985" y="5074113"/>
            <a:ext cx="1934680" cy="1334467"/>
          </a:xfrm>
          <a:prstGeom prst="rect">
            <a:avLst/>
          </a:prstGeom>
          <a:noFill/>
          <a:ln>
            <a:noFill/>
          </a:ln>
        </p:spPr>
      </p:pic>
      <p:pic>
        <p:nvPicPr>
          <p:cNvPr id="233" name="Google Shape;233;p33" descr="User guide - Free education icons"/>
          <p:cNvPicPr preferRelativeResize="0"/>
          <p:nvPr/>
        </p:nvPicPr>
        <p:blipFill rotWithShape="1">
          <a:blip r:embed="rId4">
            <a:alphaModFix/>
          </a:blip>
          <a:srcRect/>
          <a:stretch/>
        </p:blipFill>
        <p:spPr>
          <a:xfrm rot="660000">
            <a:off x="3906745" y="1262951"/>
            <a:ext cx="609600" cy="647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p:nvPr/>
        </p:nvSpPr>
        <p:spPr>
          <a:xfrm>
            <a:off x="242425" y="276175"/>
            <a:ext cx="7820920" cy="66938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a:solidFill>
                  <a:srgbClr val="EA8123"/>
                </a:solidFill>
                <a:latin typeface="Calistoga"/>
                <a:ea typeface="Calistoga"/>
                <a:cs typeface="Calistoga"/>
                <a:sym typeface="Calistoga"/>
              </a:rPr>
              <a:t>Common consumer topics</a:t>
            </a:r>
            <a:endParaRPr sz="3500" b="0" i="0" u="none" strike="noStrike" cap="none">
              <a:solidFill>
                <a:srgbClr val="EA8123"/>
              </a:solidFill>
              <a:latin typeface="Calistoga"/>
              <a:ea typeface="Calistoga"/>
              <a:cs typeface="Calistoga"/>
              <a:sym typeface="Calistoga"/>
            </a:endParaRPr>
          </a:p>
        </p:txBody>
      </p:sp>
      <p:cxnSp>
        <p:nvCxnSpPr>
          <p:cNvPr id="105" name="Google Shape;105;p19"/>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106" name="Google Shape;106;p19"/>
          <p:cNvSpPr txBox="1"/>
          <p:nvPr/>
        </p:nvSpPr>
        <p:spPr>
          <a:xfrm>
            <a:off x="352445" y="1085259"/>
            <a:ext cx="5197977" cy="5599964"/>
          </a:xfrm>
          <a:prstGeom prst="rect">
            <a:avLst/>
          </a:prstGeom>
          <a:noFill/>
          <a:ln>
            <a:noFill/>
          </a:ln>
        </p:spPr>
        <p:txBody>
          <a:bodyPr spcFirstLastPara="1" wrap="square" lIns="91425" tIns="91425" rIns="91425" bIns="91425" anchor="t" anchorCtr="0">
            <a:spAutoFit/>
          </a:bodyPr>
          <a:lstStyle/>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Going solar questions</a:t>
            </a:r>
            <a:endParaRPr dirty="0"/>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Proposal comparison requests</a:t>
            </a:r>
            <a:endParaRPr dirty="0"/>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highlight>
                  <a:srgbClr val="00FF00"/>
                </a:highlight>
                <a:latin typeface="Poppins"/>
                <a:ea typeface="Poppins"/>
                <a:cs typeface="Poppins"/>
                <a:sym typeface="Poppins"/>
              </a:rPr>
              <a:t>Financing &amp; tax credits</a:t>
            </a:r>
            <a:endParaRPr dirty="0">
              <a:highlight>
                <a:srgbClr val="00FF00"/>
              </a:highlight>
            </a:endParaRPr>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highlight>
                  <a:srgbClr val="00FF00"/>
                </a:highlight>
                <a:latin typeface="Poppins"/>
                <a:ea typeface="Poppins"/>
                <a:cs typeface="Poppins"/>
                <a:sym typeface="Poppins"/>
              </a:rPr>
              <a:t>Abandoned systems</a:t>
            </a:r>
            <a:endParaRPr dirty="0">
              <a:highlight>
                <a:srgbClr val="00FF00"/>
              </a:highlight>
            </a:endParaRPr>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highlight>
                  <a:srgbClr val="00FF00"/>
                </a:highlight>
                <a:latin typeface="Poppins"/>
                <a:ea typeface="Poppins"/>
                <a:cs typeface="Poppins"/>
                <a:sym typeface="Poppins"/>
              </a:rPr>
              <a:t>Under-producing/over-estimate on kWh</a:t>
            </a:r>
            <a:endParaRPr dirty="0">
              <a:highlight>
                <a:srgbClr val="00FF00"/>
              </a:highlight>
            </a:endParaRPr>
          </a:p>
          <a:p>
            <a:pPr marL="285750" marR="0" lvl="0" indent="-285750" algn="l" rtl="0">
              <a:lnSpc>
                <a:spcPct val="115000"/>
              </a:lnSpc>
              <a:spcBef>
                <a:spcPts val="0"/>
              </a:spcBef>
              <a:spcAft>
                <a:spcPts val="0"/>
              </a:spcAft>
              <a:buClr>
                <a:srgbClr val="000000"/>
              </a:buClr>
              <a:buSzPts val="1800"/>
              <a:buFont typeface="Arial"/>
              <a:buChar char="•"/>
            </a:pPr>
            <a:r>
              <a:rPr lang="en-US" sz="1800" b="0" i="0" u="none" strike="noStrike" cap="none" dirty="0">
                <a:solidFill>
                  <a:srgbClr val="3F3F3F"/>
                </a:solidFill>
                <a:highlight>
                  <a:srgbClr val="00FF00"/>
                </a:highlight>
                <a:latin typeface="Poppins"/>
                <a:ea typeface="Poppins"/>
                <a:cs typeface="Poppins"/>
                <a:sym typeface="Poppins"/>
              </a:rPr>
              <a:t>Solar scams</a:t>
            </a:r>
            <a:endParaRPr dirty="0">
              <a:highlight>
                <a:srgbClr val="00FF00"/>
              </a:highlight>
            </a:endParaRPr>
          </a:p>
          <a:p>
            <a:pPr marL="285750" marR="0" lvl="0" indent="-285750" algn="l" rtl="0">
              <a:lnSpc>
                <a:spcPct val="115000"/>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Interconnection/permitting</a:t>
            </a:r>
            <a:endParaRPr dirty="0"/>
          </a:p>
          <a:p>
            <a:pPr marL="285750" marR="0" lvl="0" indent="-285750" algn="l" rtl="0">
              <a:lnSpc>
                <a:spcPct val="115000"/>
              </a:lnSpc>
              <a:spcBef>
                <a:spcPts val="0"/>
              </a:spcBef>
              <a:spcAft>
                <a:spcPts val="0"/>
              </a:spcAft>
              <a:buClr>
                <a:srgbClr val="000000"/>
              </a:buClr>
              <a:buSzPts val="1800"/>
              <a:buFont typeface="Arial"/>
              <a:buChar char="•"/>
            </a:pPr>
            <a:r>
              <a:rPr lang="en-US" sz="1800" b="0" i="0" u="none" strike="noStrike" cap="none" dirty="0">
                <a:solidFill>
                  <a:srgbClr val="3F3F3F"/>
                </a:solidFill>
                <a:highlight>
                  <a:srgbClr val="00FF00"/>
                </a:highlight>
                <a:latin typeface="Poppins"/>
                <a:ea typeface="Poppins"/>
                <a:cs typeface="Poppins"/>
                <a:sym typeface="Poppins"/>
              </a:rPr>
              <a:t>Bad contracts</a:t>
            </a:r>
            <a:endParaRPr dirty="0">
              <a:highlight>
                <a:srgbClr val="00FF00"/>
              </a:highlight>
            </a:endParaRPr>
          </a:p>
          <a:p>
            <a:pPr marL="285750" marR="0" lvl="0" indent="-285750" algn="l" rtl="0">
              <a:lnSpc>
                <a:spcPct val="115000"/>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Liens</a:t>
            </a:r>
            <a:endParaRPr dirty="0"/>
          </a:p>
          <a:p>
            <a:pPr marL="285750" marR="0" lvl="0" indent="-285750" algn="l" rtl="0">
              <a:lnSpc>
                <a:spcPct val="115000"/>
              </a:lnSpc>
              <a:spcBef>
                <a:spcPts val="0"/>
              </a:spcBef>
              <a:spcAft>
                <a:spcPts val="0"/>
              </a:spcAft>
              <a:buClr>
                <a:srgbClr val="000000"/>
              </a:buClr>
              <a:buSzPts val="1800"/>
              <a:buFont typeface="Arial"/>
              <a:buChar char="•"/>
            </a:pPr>
            <a:r>
              <a:rPr lang="en-US" sz="1800" b="0" i="0" u="none" strike="noStrike" cap="none" dirty="0">
                <a:solidFill>
                  <a:srgbClr val="3F3F3F"/>
                </a:solidFill>
                <a:highlight>
                  <a:srgbClr val="00FF00"/>
                </a:highlight>
                <a:latin typeface="Poppins"/>
                <a:ea typeface="Poppins"/>
                <a:cs typeface="Poppins"/>
                <a:sym typeface="Poppins"/>
              </a:rPr>
              <a:t>Warranty wars</a:t>
            </a:r>
            <a:endParaRPr dirty="0">
              <a:highlight>
                <a:srgbClr val="00FF00"/>
              </a:highlight>
            </a:endParaRPr>
          </a:p>
          <a:p>
            <a:pPr marL="285750" marR="0" lvl="0" indent="-285750" algn="l" rtl="0">
              <a:lnSpc>
                <a:spcPct val="115000"/>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Equipment issues / maintenance</a:t>
            </a:r>
            <a:endParaRPr sz="1800" b="0" i="0" u="none" strike="noStrike" cap="none" dirty="0">
              <a:solidFill>
                <a:srgbClr val="3F3F3F"/>
              </a:solidFill>
              <a:latin typeface="Poppins"/>
              <a:ea typeface="Poppins"/>
              <a:cs typeface="Poppins"/>
              <a:sym typeface="Poppins"/>
            </a:endParaRPr>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Property damage</a:t>
            </a:r>
            <a:endParaRPr dirty="0"/>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Insurance inquiries</a:t>
            </a:r>
            <a:endParaRPr dirty="0"/>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Utility hearings</a:t>
            </a:r>
            <a:endParaRPr dirty="0"/>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Recycling/removal </a:t>
            </a:r>
            <a:endParaRPr dirty="0"/>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Upgrade/addition</a:t>
            </a:r>
            <a:endParaRPr dirty="0"/>
          </a:p>
          <a:p>
            <a:pPr marL="285750" marR="0" lvl="0" indent="-285750" algn="l" rtl="0">
              <a:lnSpc>
                <a:spcPct val="114999"/>
              </a:lnSpc>
              <a:spcBef>
                <a:spcPts val="0"/>
              </a:spcBef>
              <a:spcAft>
                <a:spcPts val="0"/>
              </a:spcAft>
              <a:buClr>
                <a:srgbClr val="000000"/>
              </a:buClr>
              <a:buSzPts val="1800"/>
              <a:buFont typeface="Arial"/>
              <a:buChar char="•"/>
            </a:pPr>
            <a:r>
              <a:rPr lang="en-US" sz="1800" b="0" i="0" u="none" strike="noStrike" cap="none" dirty="0">
                <a:solidFill>
                  <a:srgbClr val="3F3F3F"/>
                </a:solidFill>
                <a:latin typeface="Poppins"/>
                <a:ea typeface="Poppins"/>
                <a:cs typeface="Poppins"/>
                <a:sym typeface="Poppins"/>
              </a:rPr>
              <a:t>Battery storage, EVs, smart panels, etc</a:t>
            </a:r>
            <a:r>
              <a:rPr lang="en-US" sz="1800" dirty="0">
                <a:solidFill>
                  <a:srgbClr val="3F3F3F"/>
                </a:solidFill>
                <a:latin typeface="Poppins"/>
                <a:ea typeface="Poppins"/>
                <a:cs typeface="Poppins"/>
                <a:sym typeface="Poppins"/>
              </a:rPr>
              <a:t>.</a:t>
            </a:r>
            <a:endParaRPr dirty="0"/>
          </a:p>
        </p:txBody>
      </p:sp>
      <p:pic>
        <p:nvPicPr>
          <p:cNvPr id="107" name="Google Shape;107;p19" descr="A person in a green cape sitting in a solar panel&#10;&#10;Description automatically generated"/>
          <p:cNvPicPr preferRelativeResize="0"/>
          <p:nvPr/>
        </p:nvPicPr>
        <p:blipFill rotWithShape="1">
          <a:blip r:embed="rId3">
            <a:alphaModFix/>
          </a:blip>
          <a:srcRect/>
          <a:stretch/>
        </p:blipFill>
        <p:spPr>
          <a:xfrm>
            <a:off x="5550422" y="1134805"/>
            <a:ext cx="3126317" cy="1853946"/>
          </a:xfrm>
          <a:prstGeom prst="rect">
            <a:avLst/>
          </a:prstGeom>
          <a:noFill/>
          <a:ln>
            <a:noFill/>
          </a:ln>
        </p:spPr>
      </p:pic>
      <p:sp>
        <p:nvSpPr>
          <p:cNvPr id="108" name="Google Shape;108;p19"/>
          <p:cNvSpPr txBox="1"/>
          <p:nvPr/>
        </p:nvSpPr>
        <p:spPr>
          <a:xfrm>
            <a:off x="5584994" y="3156180"/>
            <a:ext cx="3320467" cy="3416279"/>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3F3F3F"/>
                </a:solidFill>
                <a:latin typeface="Poppins"/>
                <a:ea typeface="Poppins"/>
                <a:cs typeface="Poppins"/>
                <a:sym typeface="Poppins"/>
              </a:rPr>
              <a:t>Note: </a:t>
            </a:r>
            <a:r>
              <a:rPr lang="en-US" sz="1800" b="0" i="0" u="none" strike="noStrike" cap="none" dirty="0">
                <a:solidFill>
                  <a:srgbClr val="3F3F3F"/>
                </a:solidFill>
                <a:latin typeface="Poppins"/>
                <a:ea typeface="Poppins"/>
                <a:cs typeface="Poppins"/>
                <a:sym typeface="Poppins"/>
              </a:rPr>
              <a:t>There are bad apples that have used deceptive tactics to take advantage of customers and gain from solar. </a:t>
            </a:r>
            <a:r>
              <a:rPr lang="en-US" sz="1800" b="1" i="0" u="sng" strike="noStrike" cap="none" dirty="0">
                <a:solidFill>
                  <a:srgbClr val="3F3F3F"/>
                </a:solidFill>
                <a:latin typeface="Poppins"/>
                <a:ea typeface="Poppins"/>
                <a:cs typeface="Poppins"/>
                <a:sym typeface="Poppins"/>
              </a:rPr>
              <a:t>BUT</a:t>
            </a:r>
            <a:r>
              <a:rPr lang="en-US" sz="1800" b="0" i="0" u="none" strike="noStrike" cap="none" dirty="0">
                <a:solidFill>
                  <a:srgbClr val="3F3F3F"/>
                </a:solidFill>
                <a:latin typeface="Poppins"/>
                <a:ea typeface="Poppins"/>
                <a:cs typeface="Poppins"/>
                <a:sym typeface="Poppins"/>
              </a:rPr>
              <a:t> most installers do not intend to be unscrupulous yet may be perceived as so by the homeowner due to their mismanagement of resources and growing pains of the industry. </a:t>
            </a:r>
            <a:endParaRPr sz="1800" b="0" i="0" u="none" strike="noStrike" cap="none" dirty="0">
              <a:solidFill>
                <a:srgbClr val="3F3F3F"/>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cxnSp>
        <p:nvCxnSpPr>
          <p:cNvPr id="151" name="Google Shape;151;p25"/>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pic>
        <p:nvPicPr>
          <p:cNvPr id="152" name="Google Shape;152;p25"/>
          <p:cNvPicPr preferRelativeResize="0"/>
          <p:nvPr/>
        </p:nvPicPr>
        <p:blipFill rotWithShape="1">
          <a:blip r:embed="rId3">
            <a:alphaModFix/>
          </a:blip>
          <a:srcRect/>
          <a:stretch/>
        </p:blipFill>
        <p:spPr>
          <a:xfrm>
            <a:off x="7454849" y="6136500"/>
            <a:ext cx="1481576" cy="514850"/>
          </a:xfrm>
          <a:prstGeom prst="rect">
            <a:avLst/>
          </a:prstGeom>
          <a:noFill/>
          <a:ln>
            <a:noFill/>
          </a:ln>
        </p:spPr>
      </p:pic>
      <p:sp>
        <p:nvSpPr>
          <p:cNvPr id="153" name="Google Shape;153;p25"/>
          <p:cNvSpPr txBox="1"/>
          <p:nvPr/>
        </p:nvSpPr>
        <p:spPr>
          <a:xfrm>
            <a:off x="484869" y="1260933"/>
            <a:ext cx="8174261"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Poppins"/>
                <a:ea typeface="Poppins"/>
                <a:cs typeface="Poppins"/>
                <a:sym typeface="Poppins"/>
              </a:rPr>
              <a:t>Customer questions and concerns come in many shapes and sizes with a wide variety of customer knowledge background. We support them in both English and Spanish.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00000"/>
                </a:solidFill>
                <a:latin typeface="Poppins"/>
                <a:ea typeface="Poppins"/>
                <a:cs typeface="Poppins"/>
                <a:sym typeface="Poppins"/>
              </a:rPr>
              <a:t>For each contact we: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EF8600"/>
              </a:buClr>
              <a:buSzPts val="2400"/>
              <a:buFont typeface="Arial"/>
              <a:buChar char="•"/>
            </a:pPr>
            <a:r>
              <a:rPr lang="en-US" sz="2000" b="0" i="0" u="none" strike="noStrike" cap="none">
                <a:solidFill>
                  <a:srgbClr val="000000"/>
                </a:solidFill>
                <a:latin typeface="Poppins"/>
                <a:ea typeface="Poppins"/>
                <a:cs typeface="Poppins"/>
                <a:sym typeface="Poppins"/>
              </a:rPr>
              <a:t>Listen &amp; empathize to understand root causes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EF8600"/>
              </a:buClr>
              <a:buSzPts val="2400"/>
              <a:buFont typeface="Arial"/>
              <a:buChar char="•"/>
            </a:pPr>
            <a:r>
              <a:rPr lang="en-US" sz="2000" b="0" i="0" u="none" strike="noStrike" cap="none">
                <a:solidFill>
                  <a:srgbClr val="000000"/>
                </a:solidFill>
                <a:latin typeface="Poppins"/>
                <a:ea typeface="Poppins"/>
                <a:cs typeface="Poppins"/>
                <a:sym typeface="Poppins"/>
              </a:rPr>
              <a:t>Ask questions to assess impact and confirm expectations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EF8600"/>
              </a:buClr>
              <a:buSzPts val="2400"/>
              <a:buFont typeface="Arial"/>
              <a:buChar char="•"/>
            </a:pPr>
            <a:r>
              <a:rPr lang="en-US" sz="2000" b="0" i="0" u="none" strike="noStrike" cap="none">
                <a:solidFill>
                  <a:srgbClr val="000000"/>
                </a:solidFill>
                <a:latin typeface="Poppins"/>
                <a:ea typeface="Poppins"/>
                <a:cs typeface="Poppins"/>
                <a:sym typeface="Poppins"/>
              </a:rPr>
              <a:t>Clarify their concerns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EF8600"/>
              </a:buClr>
              <a:buSzPts val="2400"/>
              <a:buFont typeface="Arial"/>
              <a:buChar char="•"/>
            </a:pPr>
            <a:r>
              <a:rPr lang="en-US" sz="2000" b="0" i="0" u="none" strike="noStrike" cap="none">
                <a:solidFill>
                  <a:srgbClr val="000000"/>
                </a:solidFill>
                <a:latin typeface="Poppins"/>
                <a:ea typeface="Poppins"/>
                <a:cs typeface="Poppins"/>
                <a:sym typeface="Poppins"/>
              </a:rPr>
              <a:t>Reflect back emotions: “We understand how frustrating this must be…”;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EF8600"/>
              </a:buClr>
              <a:buSzPts val="2400"/>
              <a:buFont typeface="Arial"/>
              <a:buChar char="•"/>
            </a:pPr>
            <a:r>
              <a:rPr lang="en-US" sz="2000" b="0" i="0" u="none" strike="noStrike" cap="none">
                <a:solidFill>
                  <a:srgbClr val="000000"/>
                </a:solidFill>
                <a:latin typeface="Poppins"/>
                <a:ea typeface="Poppins"/>
                <a:cs typeface="Poppins"/>
                <a:sym typeface="Poppins"/>
              </a:rPr>
              <a:t>Set a positive frame for communications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EF8600"/>
              </a:buClr>
              <a:buSzPts val="2400"/>
              <a:buFont typeface="Arial"/>
              <a:buChar char="•"/>
            </a:pPr>
            <a:r>
              <a:rPr lang="en-US" sz="2000" b="0" i="0" u="none" strike="noStrike" cap="none">
                <a:solidFill>
                  <a:srgbClr val="000000"/>
                </a:solidFill>
                <a:latin typeface="Poppins"/>
                <a:ea typeface="Poppins"/>
                <a:cs typeface="Poppins"/>
                <a:sym typeface="Poppins"/>
              </a:rPr>
              <a:t>Offer guidance and solutions</a:t>
            </a:r>
            <a:endParaRPr sz="2000" b="0" i="0" u="none" strike="noStrike" cap="none">
              <a:solidFill>
                <a:srgbClr val="000000"/>
              </a:solidFill>
              <a:latin typeface="Poppins"/>
              <a:ea typeface="Poppins"/>
              <a:cs typeface="Poppins"/>
              <a:sym typeface="Poppins"/>
            </a:endParaRPr>
          </a:p>
        </p:txBody>
      </p:sp>
      <p:sp>
        <p:nvSpPr>
          <p:cNvPr id="154" name="Google Shape;154;p25"/>
          <p:cNvSpPr txBox="1"/>
          <p:nvPr/>
        </p:nvSpPr>
        <p:spPr>
          <a:xfrm>
            <a:off x="242425" y="276175"/>
            <a:ext cx="8694000" cy="66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a:solidFill>
                  <a:srgbClr val="EA8123"/>
                </a:solidFill>
                <a:latin typeface="Calistoga"/>
                <a:ea typeface="Calistoga"/>
                <a:cs typeface="Calistoga"/>
                <a:sym typeface="Calistoga"/>
              </a:rPr>
              <a:t>How we help people?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93ff971929_0_230"/>
          <p:cNvSpPr txBox="1"/>
          <p:nvPr/>
        </p:nvSpPr>
        <p:spPr>
          <a:xfrm>
            <a:off x="242425" y="276175"/>
            <a:ext cx="8694000" cy="66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dirty="0">
                <a:solidFill>
                  <a:srgbClr val="EA8123"/>
                </a:solidFill>
                <a:latin typeface="Calistoga"/>
                <a:ea typeface="Calistoga"/>
                <a:cs typeface="Calistoga"/>
                <a:sym typeface="Calistoga"/>
              </a:rPr>
              <a:t>Example: Incomplete + Financing</a:t>
            </a:r>
            <a:endParaRPr sz="1400" b="0" i="0" u="none" strike="noStrike" cap="none" dirty="0">
              <a:solidFill>
                <a:srgbClr val="000000"/>
              </a:solidFill>
              <a:latin typeface="Arial"/>
              <a:ea typeface="Arial"/>
              <a:cs typeface="Arial"/>
              <a:sym typeface="Arial"/>
            </a:endParaRPr>
          </a:p>
        </p:txBody>
      </p:sp>
      <p:cxnSp>
        <p:nvCxnSpPr>
          <p:cNvPr id="164" name="Google Shape;164;g293ff971929_0_230"/>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166" name="Google Shape;166;g293ff971929_0_230"/>
          <p:cNvSpPr/>
          <p:nvPr/>
        </p:nvSpPr>
        <p:spPr>
          <a:xfrm>
            <a:off x="865145" y="3265483"/>
            <a:ext cx="7440893" cy="2266076"/>
          </a:xfrm>
          <a:prstGeom prst="wedgeRoundRectCallout">
            <a:avLst>
              <a:gd name="adj1" fmla="val -29026"/>
              <a:gd name="adj2" fmla="val 63143"/>
              <a:gd name="adj3" fmla="val 0"/>
            </a:avLst>
          </a:prstGeom>
          <a:solidFill>
            <a:schemeClr val="lt1"/>
          </a:solidFill>
          <a:ln w="25400" cap="flat" cmpd="sng">
            <a:solidFill>
              <a:srgbClr val="EF8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b="0" i="0" u="none" strike="noStrike" cap="none">
              <a:solidFill>
                <a:schemeClr val="lt1"/>
              </a:solidFill>
              <a:latin typeface="Arial"/>
              <a:ea typeface="Arial"/>
              <a:cs typeface="Arial"/>
              <a:sym typeface="Arial"/>
            </a:endParaRPr>
          </a:p>
        </p:txBody>
      </p:sp>
      <p:sp>
        <p:nvSpPr>
          <p:cNvPr id="167" name="Google Shape;167;g293ff971929_0_230"/>
          <p:cNvSpPr txBox="1"/>
          <p:nvPr/>
        </p:nvSpPr>
        <p:spPr>
          <a:xfrm>
            <a:off x="989095" y="3271509"/>
            <a:ext cx="716581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253642"/>
                </a:solidFill>
                <a:latin typeface="Arial"/>
                <a:ea typeface="Arial"/>
                <a:cs typeface="Arial"/>
                <a:sym typeface="Arial"/>
              </a:rPr>
              <a:t>"It has been over a year and we have been paying our lender </a:t>
            </a:r>
            <a:r>
              <a:rPr lang="en-US" sz="2000" dirty="0">
                <a:solidFill>
                  <a:srgbClr val="253642"/>
                </a:solidFill>
              </a:rPr>
              <a:t> </a:t>
            </a:r>
            <a:r>
              <a:rPr lang="en-US" sz="2000" b="0" i="0" u="none" strike="noStrike" cap="none" dirty="0">
                <a:solidFill>
                  <a:srgbClr val="253642"/>
                </a:solidFill>
                <a:latin typeface="Arial"/>
                <a:ea typeface="Arial"/>
                <a:cs typeface="Arial"/>
                <a:sym typeface="Arial"/>
              </a:rPr>
              <a:t>the monthly payment but the solar system is still not on. They installed on the roof without permit and now we discovered the system was installed oversized and panels need to be removed. We can’t get them to get this system to work and we are stuck paying for a solar system that does not work. I need help please!" </a:t>
            </a:r>
            <a:endParaRPr sz="2000" b="0" i="0" u="none" strike="noStrike" cap="none" dirty="0">
              <a:solidFill>
                <a:srgbClr val="000000"/>
              </a:solidFill>
              <a:latin typeface="Arial"/>
              <a:ea typeface="Arial"/>
              <a:cs typeface="Arial"/>
              <a:sym typeface="Arial"/>
            </a:endParaRPr>
          </a:p>
        </p:txBody>
      </p:sp>
      <p:pic>
        <p:nvPicPr>
          <p:cNvPr id="168" name="Google Shape;168;g293ff971929_0_230" descr="A close up of a mouth&#10;&#10;Description automatically generated"/>
          <p:cNvPicPr preferRelativeResize="0"/>
          <p:nvPr/>
        </p:nvPicPr>
        <p:blipFill rotWithShape="1">
          <a:blip r:embed="rId3">
            <a:alphaModFix/>
          </a:blip>
          <a:srcRect/>
          <a:stretch/>
        </p:blipFill>
        <p:spPr>
          <a:xfrm rot="-480000">
            <a:off x="1041023" y="5811726"/>
            <a:ext cx="1285200" cy="836095"/>
          </a:xfrm>
          <a:prstGeom prst="rect">
            <a:avLst/>
          </a:prstGeom>
          <a:noFill/>
          <a:ln>
            <a:noFill/>
          </a:ln>
        </p:spPr>
      </p:pic>
      <p:sp>
        <p:nvSpPr>
          <p:cNvPr id="171" name="Google Shape;171;g293ff971929_0_230"/>
          <p:cNvSpPr/>
          <p:nvPr/>
        </p:nvSpPr>
        <p:spPr>
          <a:xfrm rot="10800000">
            <a:off x="475882" y="1143368"/>
            <a:ext cx="5079790" cy="1487060"/>
          </a:xfrm>
          <a:prstGeom prst="wedgeRoundRectCallout">
            <a:avLst>
              <a:gd name="adj1" fmla="val -19489"/>
              <a:gd name="adj2" fmla="val -49000"/>
              <a:gd name="adj3" fmla="val 0"/>
            </a:avLst>
          </a:prstGeom>
          <a:solidFill>
            <a:schemeClr val="lt1"/>
          </a:solidFill>
          <a:ln w="25400" cap="flat" cmpd="sng">
            <a:solidFill>
              <a:srgbClr val="EF8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g293ff971929_0_230"/>
          <p:cNvSpPr txBox="1"/>
          <p:nvPr/>
        </p:nvSpPr>
        <p:spPr>
          <a:xfrm>
            <a:off x="534298" y="1215284"/>
            <a:ext cx="4924393"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3C4043"/>
                </a:solidFill>
                <a:latin typeface="Arial"/>
                <a:ea typeface="Arial"/>
                <a:cs typeface="Arial"/>
                <a:sym typeface="Arial"/>
              </a:rPr>
              <a:t>"Ended up in a bad situation with a solar company. It’s been a year since we signed. We still are not connected. Wanted to pick someone’s brain about it."</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p:nvPr/>
        </p:nvSpPr>
        <p:spPr>
          <a:xfrm>
            <a:off x="242425" y="276175"/>
            <a:ext cx="8113784" cy="66938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dirty="0">
                <a:solidFill>
                  <a:srgbClr val="EA8123"/>
                </a:solidFill>
                <a:latin typeface="Calistoga"/>
                <a:ea typeface="Calistoga"/>
                <a:cs typeface="Calistoga"/>
                <a:sym typeface="Calistoga"/>
              </a:rPr>
              <a:t>Example: Abandoned system</a:t>
            </a:r>
            <a:endParaRPr sz="3500" b="0" i="0" u="none" strike="noStrike" cap="none" dirty="0">
              <a:solidFill>
                <a:srgbClr val="EA8123"/>
              </a:solidFill>
              <a:latin typeface="Calistoga"/>
              <a:ea typeface="Calistoga"/>
              <a:cs typeface="Calistoga"/>
              <a:sym typeface="Calistoga"/>
            </a:endParaRPr>
          </a:p>
        </p:txBody>
      </p:sp>
      <p:cxnSp>
        <p:nvCxnSpPr>
          <p:cNvPr id="182" name="Google Shape;182;p28"/>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pic>
        <p:nvPicPr>
          <p:cNvPr id="183" name="Google Shape;183;p28"/>
          <p:cNvPicPr preferRelativeResize="0"/>
          <p:nvPr/>
        </p:nvPicPr>
        <p:blipFill rotWithShape="1">
          <a:blip r:embed="rId3">
            <a:alphaModFix/>
          </a:blip>
          <a:srcRect/>
          <a:stretch/>
        </p:blipFill>
        <p:spPr>
          <a:xfrm>
            <a:off x="7317862" y="6018059"/>
            <a:ext cx="1481576" cy="514850"/>
          </a:xfrm>
          <a:prstGeom prst="rect">
            <a:avLst/>
          </a:prstGeom>
          <a:noFill/>
          <a:ln>
            <a:noFill/>
          </a:ln>
        </p:spPr>
      </p:pic>
      <p:pic>
        <p:nvPicPr>
          <p:cNvPr id="184" name="Google Shape;184;p28"/>
          <p:cNvPicPr preferRelativeResize="0"/>
          <p:nvPr/>
        </p:nvPicPr>
        <p:blipFill rotWithShape="1">
          <a:blip r:embed="rId4">
            <a:alphaModFix/>
          </a:blip>
          <a:srcRect/>
          <a:stretch/>
        </p:blipFill>
        <p:spPr>
          <a:xfrm>
            <a:off x="178381" y="1201045"/>
            <a:ext cx="5031486" cy="5380780"/>
          </a:xfrm>
          <a:prstGeom prst="rect">
            <a:avLst/>
          </a:prstGeom>
          <a:noFill/>
          <a:ln>
            <a:noFill/>
          </a:ln>
        </p:spPr>
      </p:pic>
      <p:sp>
        <p:nvSpPr>
          <p:cNvPr id="185" name="Google Shape;185;p28"/>
          <p:cNvSpPr/>
          <p:nvPr/>
        </p:nvSpPr>
        <p:spPr>
          <a:xfrm>
            <a:off x="1852005" y="1383234"/>
            <a:ext cx="2883877" cy="1688123"/>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 name="Google Shape;186;p28"/>
          <p:cNvSpPr txBox="1"/>
          <p:nvPr/>
        </p:nvSpPr>
        <p:spPr>
          <a:xfrm>
            <a:off x="2134610" y="1446948"/>
            <a:ext cx="2586984" cy="170587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US" sz="1400" b="0" i="0" u="none" strike="noStrike" cap="none" dirty="0">
                <a:solidFill>
                  <a:srgbClr val="000000"/>
                </a:solidFill>
                <a:latin typeface="Times New Roman"/>
                <a:ea typeface="Times New Roman"/>
                <a:cs typeface="Times New Roman"/>
                <a:sym typeface="Times New Roman"/>
              </a:rPr>
              <a:t>”</a:t>
            </a:r>
            <a:r>
              <a:rPr lang="en-US" sz="1400" b="0" i="1" u="none" strike="noStrike" cap="none" dirty="0">
                <a:solidFill>
                  <a:srgbClr val="253642"/>
                </a:solidFill>
                <a:latin typeface="Helvetica Neue"/>
                <a:ea typeface="Helvetica Neue"/>
                <a:cs typeface="Helvetica Neue"/>
                <a:sym typeface="Helvetica Neue"/>
              </a:rPr>
              <a:t>{Solar company} located in Honolulu Hawaii, went out of business. Solar panels not working, high electric bill. In addition, paying monthly payments to {loan company}. What recourse do we have?”</a:t>
            </a:r>
            <a:endParaRPr sz="1400" b="0" i="0" u="none" strike="noStrike" cap="none" dirty="0">
              <a:solidFill>
                <a:srgbClr val="000000"/>
              </a:solidFill>
              <a:latin typeface="Times New Roman"/>
              <a:ea typeface="Times New Roman"/>
              <a:cs typeface="Times New Roman"/>
              <a:sym typeface="Times New Roman"/>
            </a:endParaRPr>
          </a:p>
        </p:txBody>
      </p:sp>
      <p:sp>
        <p:nvSpPr>
          <p:cNvPr id="187" name="Google Shape;187;p28"/>
          <p:cNvSpPr txBox="1"/>
          <p:nvPr/>
        </p:nvSpPr>
        <p:spPr>
          <a:xfrm>
            <a:off x="5189943" y="1387297"/>
            <a:ext cx="3715518" cy="4293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0" i="0" u="sng" strike="noStrike" cap="none" dirty="0">
                <a:solidFill>
                  <a:srgbClr val="253642"/>
                </a:solidFill>
                <a:latin typeface="Poppins"/>
                <a:ea typeface="Poppins"/>
                <a:cs typeface="Poppins"/>
                <a:sym typeface="Poppins"/>
              </a:rPr>
              <a:t>What we did:</a:t>
            </a:r>
            <a:r>
              <a:rPr lang="en-US" sz="2100" b="0" i="0" u="none" strike="noStrike" cap="none" dirty="0">
                <a:solidFill>
                  <a:srgbClr val="000000"/>
                </a:solidFill>
                <a:latin typeface="Poppins"/>
                <a:ea typeface="Poppins"/>
                <a:cs typeface="Poppins"/>
                <a:sym typeface="Poppins"/>
              </a:rPr>
              <a:t>​</a:t>
            </a:r>
            <a:endParaRPr sz="2100" dirty="0"/>
          </a:p>
          <a:p>
            <a:pPr marL="285750" marR="0" lvl="0" indent="-285750" algn="l" rtl="0">
              <a:lnSpc>
                <a:spcPct val="100000"/>
              </a:lnSpc>
              <a:spcBef>
                <a:spcPts val="0"/>
              </a:spcBef>
              <a:spcAft>
                <a:spcPts val="0"/>
              </a:spcAft>
              <a:buClr>
                <a:srgbClr val="000000"/>
              </a:buClr>
              <a:buSzPts val="1900"/>
              <a:buFont typeface="Arial "/>
              <a:buChar char="•"/>
            </a:pPr>
            <a:r>
              <a:rPr lang="en-US" sz="2100" b="0" i="0" u="none" strike="noStrike" cap="none" dirty="0">
                <a:solidFill>
                  <a:srgbClr val="253642"/>
                </a:solidFill>
                <a:latin typeface="Poppins"/>
                <a:ea typeface="Poppins"/>
                <a:cs typeface="Poppins"/>
                <a:sym typeface="Poppins"/>
              </a:rPr>
              <a:t>Respond with empathy</a:t>
            </a:r>
            <a:r>
              <a:rPr lang="en-US" sz="2100" b="0" i="0" u="none" strike="noStrike" cap="none" dirty="0">
                <a:solidFill>
                  <a:srgbClr val="000000"/>
                </a:solidFill>
                <a:latin typeface="Poppins"/>
                <a:ea typeface="Poppins"/>
                <a:cs typeface="Poppins"/>
                <a:sym typeface="Poppins"/>
              </a:rPr>
              <a:t>​</a:t>
            </a:r>
            <a:endParaRPr sz="2100" dirty="0"/>
          </a:p>
          <a:p>
            <a:pPr marL="285750" marR="0" lvl="0" indent="-285750" algn="l" rtl="0">
              <a:lnSpc>
                <a:spcPct val="100000"/>
              </a:lnSpc>
              <a:spcBef>
                <a:spcPts val="0"/>
              </a:spcBef>
              <a:spcAft>
                <a:spcPts val="0"/>
              </a:spcAft>
              <a:buClr>
                <a:srgbClr val="000000"/>
              </a:buClr>
              <a:buSzPts val="1900"/>
              <a:buFont typeface="Arial "/>
              <a:buChar char="•"/>
            </a:pPr>
            <a:r>
              <a:rPr lang="en-US" sz="2100" b="0" i="0" u="none" strike="noStrike" cap="none" dirty="0">
                <a:solidFill>
                  <a:srgbClr val="253642"/>
                </a:solidFill>
                <a:latin typeface="Poppins"/>
                <a:ea typeface="Poppins"/>
                <a:cs typeface="Poppins"/>
                <a:sym typeface="Poppins"/>
              </a:rPr>
              <a:t>Ask clarifying questions</a:t>
            </a:r>
            <a:r>
              <a:rPr lang="en-US" sz="2100" b="0" i="0" u="none" strike="noStrike" cap="none" dirty="0">
                <a:solidFill>
                  <a:srgbClr val="000000"/>
                </a:solidFill>
                <a:latin typeface="Poppins"/>
                <a:ea typeface="Poppins"/>
                <a:cs typeface="Poppins"/>
                <a:sym typeface="Poppins"/>
              </a:rPr>
              <a:t>​</a:t>
            </a:r>
            <a:endParaRPr sz="2100" dirty="0"/>
          </a:p>
          <a:p>
            <a:pPr marL="285750" marR="0" lvl="0" indent="-285750" algn="l" rtl="0">
              <a:lnSpc>
                <a:spcPct val="100000"/>
              </a:lnSpc>
              <a:spcBef>
                <a:spcPts val="0"/>
              </a:spcBef>
              <a:spcAft>
                <a:spcPts val="0"/>
              </a:spcAft>
              <a:buClr>
                <a:srgbClr val="000000"/>
              </a:buClr>
              <a:buSzPts val="1900"/>
              <a:buFont typeface="Arial "/>
              <a:buChar char="•"/>
            </a:pPr>
            <a:r>
              <a:rPr lang="en-US" sz="2100" b="0" i="0" u="none" strike="noStrike" cap="none" dirty="0">
                <a:solidFill>
                  <a:srgbClr val="253642"/>
                </a:solidFill>
                <a:latin typeface="Poppins"/>
                <a:ea typeface="Poppins"/>
                <a:cs typeface="Poppins"/>
                <a:sym typeface="Poppins"/>
              </a:rPr>
              <a:t>Affirm for customer that equipment warranties are still valid even if installer gone</a:t>
            </a:r>
            <a:endParaRPr sz="2100" dirty="0"/>
          </a:p>
          <a:p>
            <a:pPr marL="285750" marR="0" lvl="0" indent="-285750" algn="l" rtl="0">
              <a:lnSpc>
                <a:spcPct val="100000"/>
              </a:lnSpc>
              <a:spcBef>
                <a:spcPts val="0"/>
              </a:spcBef>
              <a:spcAft>
                <a:spcPts val="0"/>
              </a:spcAft>
              <a:buClr>
                <a:srgbClr val="000000"/>
              </a:buClr>
              <a:buSzPts val="1900"/>
              <a:buFont typeface="Arial "/>
              <a:buChar char="•"/>
            </a:pPr>
            <a:r>
              <a:rPr lang="en-US" sz="2100" b="0" i="0" u="none" strike="noStrike" cap="none" dirty="0">
                <a:solidFill>
                  <a:srgbClr val="253642"/>
                </a:solidFill>
                <a:latin typeface="Poppins"/>
                <a:ea typeface="Poppins"/>
                <a:cs typeface="Poppins"/>
                <a:sym typeface="Poppins"/>
              </a:rPr>
              <a:t>Provide guidance on finding another installer</a:t>
            </a:r>
            <a:r>
              <a:rPr lang="en-US" sz="2100" b="0" i="0" u="none" strike="noStrike" cap="none" dirty="0">
                <a:solidFill>
                  <a:srgbClr val="000000"/>
                </a:solidFill>
                <a:latin typeface="Poppins"/>
                <a:ea typeface="Poppins"/>
                <a:cs typeface="Poppins"/>
                <a:sym typeface="Poppins"/>
              </a:rPr>
              <a:t>​</a:t>
            </a:r>
            <a:endParaRPr sz="2100" dirty="0"/>
          </a:p>
          <a:p>
            <a:pPr marL="285750" marR="0" lvl="0" indent="-285750" algn="l" rtl="0">
              <a:lnSpc>
                <a:spcPct val="100000"/>
              </a:lnSpc>
              <a:spcBef>
                <a:spcPts val="0"/>
              </a:spcBef>
              <a:spcAft>
                <a:spcPts val="0"/>
              </a:spcAft>
              <a:buClr>
                <a:srgbClr val="000000"/>
              </a:buClr>
              <a:buSzPts val="1900"/>
              <a:buFont typeface="Arial "/>
              <a:buChar char="•"/>
            </a:pPr>
            <a:r>
              <a:rPr lang="en-US" sz="2100" b="0" i="0" u="none" strike="noStrike" cap="none" dirty="0">
                <a:solidFill>
                  <a:srgbClr val="253642"/>
                </a:solidFill>
                <a:latin typeface="Poppins"/>
                <a:ea typeface="Poppins"/>
                <a:cs typeface="Poppins"/>
                <a:sym typeface="Poppins"/>
              </a:rPr>
              <a:t>As a last resort, provide guidance on how to file a complaint in various venues</a:t>
            </a:r>
            <a:endParaRPr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p:nvPr/>
        </p:nvSpPr>
        <p:spPr>
          <a:xfrm>
            <a:off x="242425" y="276175"/>
            <a:ext cx="8694000" cy="66938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a:solidFill>
                  <a:srgbClr val="EA8123"/>
                </a:solidFill>
                <a:latin typeface="Calistoga"/>
                <a:ea typeface="Calistoga"/>
                <a:cs typeface="Calistoga"/>
                <a:sym typeface="Calistoga"/>
              </a:rPr>
              <a:t>Abandoned solar customers</a:t>
            </a:r>
            <a:endParaRPr sz="1400" b="0" i="0" u="none" strike="noStrike" cap="none">
              <a:solidFill>
                <a:srgbClr val="000000"/>
              </a:solidFill>
              <a:latin typeface="Arial"/>
              <a:ea typeface="Arial"/>
              <a:cs typeface="Arial"/>
              <a:sym typeface="Arial"/>
            </a:endParaRPr>
          </a:p>
        </p:txBody>
      </p:sp>
      <p:cxnSp>
        <p:nvCxnSpPr>
          <p:cNvPr id="193" name="Google Shape;193;p29"/>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194" name="Google Shape;194;p29"/>
          <p:cNvSpPr txBox="1"/>
          <p:nvPr/>
        </p:nvSpPr>
        <p:spPr>
          <a:xfrm>
            <a:off x="229533" y="1103854"/>
            <a:ext cx="8693999" cy="528141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2400" b="0" i="0" u="none" strike="noStrike" cap="none" dirty="0">
                <a:solidFill>
                  <a:schemeClr val="dk1"/>
                </a:solidFill>
                <a:latin typeface="Poppins"/>
                <a:ea typeface="Poppins"/>
                <a:cs typeface="Poppins"/>
                <a:sym typeface="Poppins"/>
              </a:rPr>
              <a:t>We have responded to over </a:t>
            </a:r>
            <a:r>
              <a:rPr lang="en-US" sz="2400" b="1" i="0" u="none" strike="noStrike" cap="none" dirty="0">
                <a:solidFill>
                  <a:schemeClr val="dk1"/>
                </a:solidFill>
                <a:latin typeface="Poppins"/>
                <a:ea typeface="Poppins"/>
                <a:cs typeface="Poppins"/>
                <a:sym typeface="Poppins"/>
              </a:rPr>
              <a:t>hundreds</a:t>
            </a:r>
            <a:r>
              <a:rPr lang="en-US" sz="2400" i="0" u="none" strike="noStrike" cap="none" dirty="0">
                <a:solidFill>
                  <a:schemeClr val="dk1"/>
                </a:solidFill>
                <a:latin typeface="Poppins"/>
                <a:ea typeface="Poppins"/>
                <a:cs typeface="Poppins"/>
                <a:sym typeface="Poppins"/>
              </a:rPr>
              <a:t> of</a:t>
            </a:r>
            <a:r>
              <a:rPr lang="en-US" sz="2400" b="1" i="0" u="none" strike="noStrike" cap="none" dirty="0">
                <a:solidFill>
                  <a:schemeClr val="dk1"/>
                </a:solidFill>
                <a:latin typeface="Poppins"/>
                <a:ea typeface="Poppins"/>
                <a:cs typeface="Poppins"/>
                <a:sym typeface="Poppins"/>
              </a:rPr>
              <a:t> </a:t>
            </a:r>
            <a:r>
              <a:rPr lang="en-US" sz="2400" b="0" i="0" u="none" strike="noStrike" cap="none" dirty="0">
                <a:solidFill>
                  <a:schemeClr val="dk1"/>
                </a:solidFill>
                <a:latin typeface="Poppins"/>
                <a:ea typeface="Poppins"/>
                <a:cs typeface="Poppins"/>
                <a:sym typeface="Poppins"/>
              </a:rPr>
              <a:t>abandonment complaints in the past year. In one case, </a:t>
            </a:r>
            <a:r>
              <a:rPr lang="en-US" sz="2400" dirty="0">
                <a:solidFill>
                  <a:schemeClr val="dk1"/>
                </a:solidFill>
                <a:latin typeface="Poppins"/>
                <a:ea typeface="Poppins"/>
                <a:cs typeface="Poppins"/>
                <a:sym typeface="Poppins"/>
              </a:rPr>
              <a:t>a company wa</a:t>
            </a:r>
            <a:r>
              <a:rPr lang="en-US" sz="2400" b="0" i="0" u="none" strike="noStrike" cap="none" dirty="0">
                <a:solidFill>
                  <a:schemeClr val="dk1"/>
                </a:solidFill>
                <a:latin typeface="Poppins"/>
                <a:ea typeface="Poppins"/>
                <a:cs typeface="Poppins"/>
                <a:sym typeface="Poppins"/>
              </a:rPr>
              <a:t>s being sued by </a:t>
            </a:r>
            <a:r>
              <a:rPr lang="en-US" sz="2400" b="1" i="0" u="none" strike="noStrike" cap="none" dirty="0">
                <a:solidFill>
                  <a:schemeClr val="dk1"/>
                </a:solidFill>
                <a:latin typeface="Poppins"/>
                <a:ea typeface="Poppins"/>
                <a:cs typeface="Poppins"/>
                <a:sym typeface="Poppins"/>
              </a:rPr>
              <a:t>2 </a:t>
            </a:r>
            <a:r>
              <a:rPr lang="en-US" sz="2400" b="0" i="0" u="none" strike="noStrike" cap="none" dirty="0">
                <a:solidFill>
                  <a:schemeClr val="dk1"/>
                </a:solidFill>
                <a:latin typeface="Poppins"/>
                <a:ea typeface="Poppins"/>
                <a:cs typeface="Poppins"/>
                <a:sym typeface="Poppins"/>
              </a:rPr>
              <a:t>state attorney general offices in FL and CT. Unfortunately for the consumer, SUN can not provide legal counsel for those who may need to hire an attorney or accounting advice for those who need help filing tax credits and rebates. </a:t>
            </a:r>
          </a:p>
          <a:p>
            <a:pPr marL="0" marR="0" lvl="0" indent="0" algn="l" rtl="0">
              <a:lnSpc>
                <a:spcPct val="115000"/>
              </a:lnSpc>
              <a:spcBef>
                <a:spcPts val="0"/>
              </a:spcBef>
              <a:spcAft>
                <a:spcPts val="0"/>
              </a:spcAft>
              <a:buClr>
                <a:srgbClr val="000000"/>
              </a:buClr>
              <a:buSzPts val="1800"/>
              <a:buFont typeface="Arial"/>
              <a:buNone/>
            </a:pPr>
            <a:endParaRPr lang="en-US" sz="2400" dirty="0">
              <a:solidFill>
                <a:schemeClr val="dk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800"/>
              <a:buFont typeface="Arial"/>
              <a:buNone/>
            </a:pPr>
            <a:r>
              <a:rPr lang="en-US" sz="2400" b="1" i="0" u="none" strike="noStrike" cap="none" dirty="0">
                <a:solidFill>
                  <a:schemeClr val="dk1"/>
                </a:solidFill>
                <a:latin typeface="Poppins"/>
                <a:ea typeface="Poppins"/>
                <a:cs typeface="Poppins"/>
                <a:sym typeface="Poppins"/>
              </a:rPr>
              <a:t>What we can do:</a:t>
            </a:r>
            <a:endParaRPr sz="2400" b="1" i="0" u="none" strike="noStrike" cap="none" dirty="0">
              <a:solidFill>
                <a:schemeClr val="dk1"/>
              </a:solidFill>
              <a:latin typeface="Poppins"/>
              <a:ea typeface="Poppins"/>
              <a:cs typeface="Poppins"/>
              <a:sym typeface="Poppins"/>
            </a:endParaRPr>
          </a:p>
          <a:p>
            <a:pPr marL="457200" marR="0" lvl="0" indent="-342900" algn="l" rtl="0">
              <a:lnSpc>
                <a:spcPct val="115000"/>
              </a:lnSpc>
              <a:spcBef>
                <a:spcPts val="0"/>
              </a:spcBef>
              <a:spcAft>
                <a:spcPts val="0"/>
              </a:spcAft>
              <a:buClr>
                <a:srgbClr val="EF8600"/>
              </a:buClr>
              <a:buSzPts val="1800"/>
              <a:buFont typeface="Arial"/>
              <a:buChar char="●"/>
            </a:pPr>
            <a:r>
              <a:rPr lang="en-US" sz="2400" b="0" i="0" u="none" strike="noStrike" cap="none" dirty="0">
                <a:solidFill>
                  <a:schemeClr val="dk1"/>
                </a:solidFill>
                <a:latin typeface="Poppins"/>
                <a:ea typeface="Poppins"/>
                <a:cs typeface="Poppins"/>
                <a:sym typeface="Poppins"/>
              </a:rPr>
              <a:t>Advise consumers on how to submit grievances</a:t>
            </a:r>
            <a:endParaRPr sz="2400" b="0" i="0" u="none" strike="noStrike" cap="none" dirty="0">
              <a:solidFill>
                <a:schemeClr val="dk1"/>
              </a:solidFill>
              <a:latin typeface="Poppins"/>
              <a:ea typeface="Poppins"/>
              <a:cs typeface="Poppins"/>
              <a:sym typeface="Poppins"/>
            </a:endParaRPr>
          </a:p>
          <a:p>
            <a:pPr marL="457200" marR="0" lvl="0" indent="-342900" algn="l" rtl="0">
              <a:lnSpc>
                <a:spcPct val="115000"/>
              </a:lnSpc>
              <a:spcBef>
                <a:spcPts val="0"/>
              </a:spcBef>
              <a:spcAft>
                <a:spcPts val="0"/>
              </a:spcAft>
              <a:buClr>
                <a:srgbClr val="EF8600"/>
              </a:buClr>
              <a:buSzPts val="1800"/>
              <a:buFont typeface="Arial"/>
              <a:buChar char="●"/>
            </a:pPr>
            <a:r>
              <a:rPr lang="en-US" sz="2400" b="0" i="0" u="none" strike="noStrike" cap="none" dirty="0">
                <a:solidFill>
                  <a:schemeClr val="dk1"/>
                </a:solidFill>
                <a:latin typeface="Poppins"/>
                <a:ea typeface="Poppins"/>
                <a:cs typeface="Poppins"/>
                <a:sym typeface="Poppins"/>
              </a:rPr>
              <a:t>Provide a basic solar education</a:t>
            </a:r>
            <a:endParaRPr sz="2400" b="0" i="0" u="none" strike="noStrike" cap="none" dirty="0">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EF8600"/>
              </a:buClr>
              <a:buSzPts val="1800"/>
              <a:buFont typeface="Arial"/>
              <a:buChar char="●"/>
            </a:pPr>
            <a:r>
              <a:rPr lang="en-US" sz="2400" b="0" i="0" u="none" strike="noStrike" cap="none" dirty="0">
                <a:solidFill>
                  <a:schemeClr val="dk1"/>
                </a:solidFill>
                <a:latin typeface="Poppins"/>
                <a:ea typeface="Poppins"/>
                <a:cs typeface="Poppins"/>
                <a:sym typeface="Poppins"/>
              </a:rPr>
              <a:t>Provide a listing of maintenance providers</a:t>
            </a:r>
            <a:endParaRPr sz="2400" b="0" i="0" u="none" strike="noStrike" cap="none" dirty="0">
              <a:solidFill>
                <a:srgbClr val="000000"/>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p:nvPr/>
        </p:nvSpPr>
        <p:spPr>
          <a:xfrm>
            <a:off x="242425" y="276175"/>
            <a:ext cx="8694000" cy="62783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None/>
            </a:pPr>
            <a:r>
              <a:rPr lang="en-US" sz="3200" b="0" i="0" u="none" strike="noStrike" cap="none" dirty="0">
                <a:solidFill>
                  <a:srgbClr val="EA8123"/>
                </a:solidFill>
                <a:latin typeface="Calistoga"/>
                <a:ea typeface="Calistoga"/>
                <a:cs typeface="Calistoga"/>
                <a:sym typeface="Calistoga"/>
              </a:rPr>
              <a:t>Program spotlight: Inspection &amp; Remediation</a:t>
            </a:r>
            <a:endParaRPr sz="3200" b="0" i="0" u="none" strike="noStrike" cap="none" dirty="0">
              <a:solidFill>
                <a:srgbClr val="EA8123"/>
              </a:solidFill>
              <a:latin typeface="Calistoga"/>
              <a:ea typeface="Calistoga"/>
              <a:cs typeface="Calistoga"/>
              <a:sym typeface="Calistoga"/>
            </a:endParaRPr>
          </a:p>
        </p:txBody>
      </p:sp>
      <p:cxnSp>
        <p:nvCxnSpPr>
          <p:cNvPr id="249" name="Google Shape;249;p35"/>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250" name="Google Shape;250;p35"/>
          <p:cNvSpPr txBox="1"/>
          <p:nvPr/>
        </p:nvSpPr>
        <p:spPr>
          <a:xfrm>
            <a:off x="331523" y="1239115"/>
            <a:ext cx="8476927" cy="2246729"/>
          </a:xfrm>
          <a:prstGeom prst="rect">
            <a:avLst/>
          </a:prstGeom>
          <a:noFill/>
          <a:ln>
            <a:noFill/>
          </a:ln>
        </p:spPr>
        <p:txBody>
          <a:bodyPr spcFirstLastPara="1" wrap="square" lIns="91425" tIns="45700" rIns="91425" bIns="45700" anchor="t" anchorCtr="0">
            <a:spAutoFit/>
          </a:bodyPr>
          <a:lstStyle/>
          <a:p>
            <a:pPr lvl="0"/>
            <a:r>
              <a:rPr lang="en-US" sz="2000" b="1" i="0" u="sng" strike="noStrike" cap="none" dirty="0">
                <a:solidFill>
                  <a:srgbClr val="3F3F3F"/>
                </a:solidFill>
                <a:latin typeface="Poppins"/>
                <a:ea typeface="Poppins"/>
                <a:cs typeface="Poppins"/>
                <a:sym typeface="Poppins"/>
              </a:rPr>
              <a:t>Help Desk Inspection &amp; Remediation Program:</a:t>
            </a:r>
            <a:endParaRPr lang="en-US" sz="2000" dirty="0">
              <a:solidFill>
                <a:srgbClr val="3F3F3F"/>
              </a:solidFill>
              <a:latin typeface="Poppins"/>
              <a:ea typeface="Poppins"/>
              <a:cs typeface="Poppins"/>
              <a:sym typeface="Poppins"/>
            </a:endParaRPr>
          </a:p>
          <a:p>
            <a:pPr marL="285750" lvl="0" indent="-285750">
              <a:buFont typeface="Wingdings" pitchFamily="2" charset="2"/>
              <a:buChar char="Ø"/>
            </a:pPr>
            <a:r>
              <a:rPr lang="en-US" sz="2000" b="0" i="0" u="none" strike="noStrike" cap="none" dirty="0">
                <a:solidFill>
                  <a:srgbClr val="3F3F3F"/>
                </a:solidFill>
                <a:latin typeface="Poppins"/>
                <a:ea typeface="Poppins"/>
                <a:cs typeface="Poppins"/>
                <a:sym typeface="Poppins"/>
              </a:rPr>
              <a:t>A</a:t>
            </a:r>
            <a:r>
              <a:rPr lang="en-US" sz="2000" dirty="0">
                <a:solidFill>
                  <a:srgbClr val="3F3F3F"/>
                </a:solidFill>
                <a:latin typeface="Poppins"/>
                <a:ea typeface="Poppins"/>
                <a:cs typeface="Poppins"/>
                <a:sym typeface="Poppins"/>
              </a:rPr>
              <a:t>ssist unsupported homeowners </a:t>
            </a:r>
          </a:p>
          <a:p>
            <a:pPr marL="285750" lvl="0" indent="-285750">
              <a:buFont typeface="Wingdings" pitchFamily="2" charset="2"/>
              <a:buChar char="Ø"/>
            </a:pPr>
            <a:r>
              <a:rPr lang="en-US" sz="2000" dirty="0">
                <a:solidFill>
                  <a:srgbClr val="3F3F3F"/>
                </a:solidFill>
                <a:latin typeface="Poppins"/>
                <a:ea typeface="Poppins"/>
                <a:cs typeface="Poppins"/>
                <a:sym typeface="Poppins"/>
              </a:rPr>
              <a:t>Inspections conducted by licensed local companies </a:t>
            </a:r>
          </a:p>
          <a:p>
            <a:pPr marL="285750" lvl="0" indent="-285750">
              <a:buFont typeface="Wingdings" pitchFamily="2" charset="2"/>
              <a:buChar char="Ø"/>
            </a:pPr>
            <a:r>
              <a:rPr lang="en-US" sz="2000" dirty="0">
                <a:solidFill>
                  <a:srgbClr val="3F3F3F"/>
                </a:solidFill>
                <a:latin typeface="Poppins"/>
                <a:ea typeface="Poppins"/>
                <a:cs typeface="Poppins"/>
                <a:sym typeface="Poppins"/>
              </a:rPr>
              <a:t>SUN </a:t>
            </a:r>
            <a:r>
              <a:rPr lang="en-US" sz="2000" b="0" i="0" u="none" strike="noStrike" cap="none" dirty="0">
                <a:solidFill>
                  <a:srgbClr val="3F3F3F"/>
                </a:solidFill>
                <a:latin typeface="Poppins"/>
                <a:ea typeface="Poppins"/>
                <a:cs typeface="Poppins"/>
                <a:sym typeface="Poppins"/>
              </a:rPr>
              <a:t>pays for qualified households</a:t>
            </a:r>
            <a:r>
              <a:rPr lang="en-US" sz="2000" dirty="0">
                <a:solidFill>
                  <a:srgbClr val="3F3F3F"/>
                </a:solidFill>
                <a:latin typeface="Poppins"/>
                <a:ea typeface="Poppins"/>
                <a:cs typeface="Poppins"/>
                <a:sym typeface="Poppins"/>
              </a:rPr>
              <a:t> </a:t>
            </a:r>
          </a:p>
          <a:p>
            <a:pPr marL="285750" lvl="0" indent="-285750">
              <a:buFont typeface="Wingdings" pitchFamily="2" charset="2"/>
              <a:buChar char="Ø"/>
            </a:pPr>
            <a:r>
              <a:rPr lang="en-US" sz="2000" dirty="0">
                <a:solidFill>
                  <a:srgbClr val="3F3F3F"/>
                </a:solidFill>
                <a:latin typeface="Poppins"/>
                <a:ea typeface="Poppins"/>
                <a:cs typeface="Poppins"/>
                <a:sym typeface="Poppins"/>
              </a:rPr>
              <a:t>Identify issues &amp; </a:t>
            </a:r>
            <a:r>
              <a:rPr lang="en-US" sz="2000" b="0" i="0" u="none" strike="noStrike" cap="none" dirty="0">
                <a:solidFill>
                  <a:srgbClr val="3F3F3F"/>
                </a:solidFill>
                <a:latin typeface="Poppins"/>
                <a:ea typeface="Poppins"/>
                <a:cs typeface="Poppins"/>
                <a:sym typeface="Poppins"/>
              </a:rPr>
              <a:t>offer future maintenance recommendations</a:t>
            </a:r>
          </a:p>
          <a:p>
            <a:pPr marL="285750" lvl="0" indent="-285750">
              <a:buFont typeface="Wingdings" pitchFamily="2" charset="2"/>
              <a:buChar char="Ø"/>
            </a:pPr>
            <a:r>
              <a:rPr lang="en-US" sz="2000" b="0" i="0" u="none" strike="noStrike" cap="none" dirty="0">
                <a:solidFill>
                  <a:srgbClr val="3F3F3F"/>
                </a:solidFill>
                <a:latin typeface="Poppins"/>
                <a:ea typeface="Poppins"/>
                <a:cs typeface="Poppins"/>
                <a:sym typeface="Poppins"/>
              </a:rPr>
              <a:t>Re-build consumer confidence in solar </a:t>
            </a:r>
          </a:p>
          <a:p>
            <a:pPr marL="285750" lvl="0" indent="-285750">
              <a:buFont typeface="Wingdings" pitchFamily="2" charset="2"/>
              <a:buChar char="Ø"/>
            </a:pPr>
            <a:r>
              <a:rPr lang="en-US" sz="2000" dirty="0">
                <a:solidFill>
                  <a:srgbClr val="3F3F3F"/>
                </a:solidFill>
                <a:latin typeface="Poppins"/>
                <a:ea typeface="Poppins"/>
                <a:cs typeface="Poppins"/>
                <a:sym typeface="Poppins"/>
              </a:rPr>
              <a:t>P</a:t>
            </a:r>
            <a:r>
              <a:rPr lang="en-US" sz="2000" b="0" i="0" u="none" strike="noStrike" cap="none" dirty="0">
                <a:solidFill>
                  <a:srgbClr val="3F3F3F"/>
                </a:solidFill>
                <a:latin typeface="Poppins"/>
                <a:ea typeface="Poppins"/>
                <a:cs typeface="Poppins"/>
                <a:sym typeface="Poppins"/>
              </a:rPr>
              <a:t>rioritize safety, reliability, and ethical business practices.</a:t>
            </a:r>
            <a:endParaRPr sz="2000" b="0" i="0" u="none" strike="noStrike" cap="none" dirty="0">
              <a:solidFill>
                <a:srgbClr val="3F3F3F"/>
              </a:solidFill>
              <a:latin typeface="Poppins"/>
              <a:ea typeface="Poppins"/>
              <a:cs typeface="Poppins"/>
              <a:sym typeface="Poppins"/>
            </a:endParaRPr>
          </a:p>
        </p:txBody>
      </p:sp>
      <p:pic>
        <p:nvPicPr>
          <p:cNvPr id="251" name="Google Shape;251;p35" descr="A screenshot of a message&#10;&#10;Description automatically generated"/>
          <p:cNvPicPr preferRelativeResize="0"/>
          <p:nvPr/>
        </p:nvPicPr>
        <p:blipFill rotWithShape="1">
          <a:blip r:embed="rId3">
            <a:alphaModFix/>
          </a:blip>
          <a:srcRect/>
          <a:stretch/>
        </p:blipFill>
        <p:spPr>
          <a:xfrm>
            <a:off x="4140199" y="3909717"/>
            <a:ext cx="4851457" cy="2465683"/>
          </a:xfrm>
          <a:prstGeom prst="rect">
            <a:avLst/>
          </a:prstGeom>
          <a:noFill/>
          <a:ln>
            <a:noFill/>
          </a:ln>
          <a:effectLst>
            <a:outerShdw blurRad="190500" algn="tl" rotWithShape="0">
              <a:srgbClr val="000000">
                <a:alpha val="69803"/>
              </a:srgbClr>
            </a:outerShdw>
          </a:effectLst>
        </p:spPr>
      </p:pic>
      <p:sp>
        <p:nvSpPr>
          <p:cNvPr id="2" name="TextBox 1">
            <a:extLst>
              <a:ext uri="{FF2B5EF4-FFF2-40B4-BE49-F238E27FC236}">
                <a16:creationId xmlns:a16="http://schemas.microsoft.com/office/drawing/2014/main" id="{80A6D2F9-3ED1-99DF-AEE1-CE3C6DE7A188}"/>
              </a:ext>
            </a:extLst>
          </p:cNvPr>
          <p:cNvSpPr txBox="1"/>
          <p:nvPr/>
        </p:nvSpPr>
        <p:spPr>
          <a:xfrm>
            <a:off x="331523" y="4048897"/>
            <a:ext cx="3808677" cy="2031325"/>
          </a:xfrm>
          <a:prstGeom prst="rect">
            <a:avLst/>
          </a:prstGeom>
          <a:noFill/>
        </p:spPr>
        <p:txBody>
          <a:bodyPr wrap="square" rtlCol="0">
            <a:spAutoFit/>
          </a:bodyPr>
          <a:lstStyle/>
          <a:p>
            <a:pPr lvl="0"/>
            <a:r>
              <a:rPr lang="en-US" sz="1800" b="1" dirty="0">
                <a:solidFill>
                  <a:srgbClr val="3F3F3F"/>
                </a:solidFill>
                <a:latin typeface="Poppins"/>
                <a:ea typeface="Poppins"/>
                <a:cs typeface="Poppins"/>
                <a:sym typeface="Poppins"/>
              </a:rPr>
              <a:t>SUN’s Cost:</a:t>
            </a:r>
            <a:r>
              <a:rPr lang="en-US" sz="1800" dirty="0">
                <a:solidFill>
                  <a:srgbClr val="3F3F3F"/>
                </a:solidFill>
                <a:latin typeface="Poppins"/>
                <a:ea typeface="Poppins"/>
                <a:cs typeface="Poppins"/>
                <a:sym typeface="Poppins"/>
              </a:rPr>
              <a:t> ~$500/ inspection</a:t>
            </a:r>
            <a:endParaRPr lang="en-US" sz="1800" dirty="0"/>
          </a:p>
          <a:p>
            <a:pPr lvl="0"/>
            <a:endParaRPr lang="en-US" sz="1800" dirty="0">
              <a:solidFill>
                <a:srgbClr val="3F3F3F"/>
              </a:solidFill>
              <a:latin typeface="Poppins"/>
              <a:ea typeface="Poppins"/>
              <a:cs typeface="Poppins"/>
              <a:sym typeface="Poppins"/>
            </a:endParaRPr>
          </a:p>
          <a:p>
            <a:pPr lvl="0"/>
            <a:r>
              <a:rPr lang="en-US" sz="1800" b="1" dirty="0">
                <a:solidFill>
                  <a:srgbClr val="3F3F3F"/>
                </a:solidFill>
                <a:latin typeface="Poppins"/>
                <a:ea typeface="Poppins"/>
                <a:cs typeface="Poppins"/>
                <a:sym typeface="Poppins"/>
              </a:rPr>
              <a:t>Eligibility: </a:t>
            </a:r>
            <a:r>
              <a:rPr lang="en-US" sz="1800" dirty="0">
                <a:solidFill>
                  <a:srgbClr val="3F3F3F"/>
                </a:solidFill>
                <a:latin typeface="Poppins"/>
                <a:ea typeface="Poppins"/>
                <a:cs typeface="Poppins"/>
                <a:sym typeface="Poppins"/>
              </a:rPr>
              <a:t> </a:t>
            </a:r>
          </a:p>
          <a:p>
            <a:pPr marL="285750" lvl="0" indent="-285750">
              <a:buSzPts val="1400"/>
              <a:buFont typeface="Arial"/>
              <a:buChar char="•"/>
            </a:pPr>
            <a:r>
              <a:rPr lang="en-US" sz="1800" dirty="0">
                <a:solidFill>
                  <a:srgbClr val="3F3F3F"/>
                </a:solidFill>
                <a:latin typeface="Poppins"/>
                <a:ea typeface="Poppins"/>
                <a:cs typeface="Poppins"/>
                <a:sym typeface="Poppins"/>
              </a:rPr>
              <a:t>Installer out of business</a:t>
            </a:r>
          </a:p>
          <a:p>
            <a:pPr marL="285750" lvl="0" indent="-285750">
              <a:buSzPts val="1400"/>
              <a:buFont typeface="Arial"/>
              <a:buChar char="•"/>
            </a:pPr>
            <a:r>
              <a:rPr lang="en-US" sz="1800" dirty="0">
                <a:solidFill>
                  <a:srgbClr val="3F3F3F"/>
                </a:solidFill>
                <a:latin typeface="Poppins"/>
                <a:ea typeface="Poppins"/>
                <a:cs typeface="Poppins"/>
                <a:sym typeface="Poppins"/>
              </a:rPr>
              <a:t>Cash or loan-financed</a:t>
            </a:r>
            <a:endParaRPr lang="en-US" sz="1800" dirty="0"/>
          </a:p>
          <a:p>
            <a:pPr marL="285750" lvl="0" indent="-285750">
              <a:buSzPts val="1400"/>
              <a:buFont typeface="Arial"/>
              <a:buChar char="•"/>
            </a:pPr>
            <a:r>
              <a:rPr lang="en-US" sz="1800" dirty="0">
                <a:solidFill>
                  <a:srgbClr val="3F3F3F"/>
                </a:solidFill>
                <a:latin typeface="Poppins"/>
                <a:ea typeface="Poppins"/>
                <a:cs typeface="Poppins"/>
                <a:sym typeface="Poppins"/>
              </a:rPr>
              <a:t>Other resources exhausted</a:t>
            </a:r>
            <a:endParaRPr lang="en-US" sz="1800" dirty="0"/>
          </a:p>
          <a:p>
            <a:pPr marL="285750" lvl="0" indent="-285750">
              <a:buSzPts val="1400"/>
              <a:buFont typeface="Arial"/>
              <a:buChar char="•"/>
            </a:pPr>
            <a:r>
              <a:rPr lang="en-US" sz="1800" dirty="0">
                <a:solidFill>
                  <a:srgbClr val="3F3F3F"/>
                </a:solidFill>
                <a:latin typeface="Poppins"/>
                <a:ea typeface="Poppins"/>
                <a:cs typeface="Poppins"/>
                <a:sym typeface="Poppins"/>
              </a:rPr>
              <a:t>Performance or safety issues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p:nvPr/>
        </p:nvSpPr>
        <p:spPr>
          <a:xfrm>
            <a:off x="242425" y="276175"/>
            <a:ext cx="8694000" cy="66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dirty="0">
                <a:solidFill>
                  <a:srgbClr val="EA8123"/>
                </a:solidFill>
                <a:latin typeface="Calistoga"/>
                <a:ea typeface="Calistoga"/>
                <a:cs typeface="Calistoga"/>
                <a:sym typeface="Calistoga"/>
              </a:rPr>
              <a:t>Policy spotlight: Texas SB 1036 </a:t>
            </a:r>
            <a:endParaRPr sz="3500" b="0" i="0" u="none" strike="noStrike" cap="none" dirty="0">
              <a:solidFill>
                <a:srgbClr val="EA8123"/>
              </a:solidFill>
              <a:latin typeface="Calistoga"/>
              <a:ea typeface="Calistoga"/>
              <a:cs typeface="Calistoga"/>
              <a:sym typeface="Calistoga"/>
            </a:endParaRPr>
          </a:p>
        </p:txBody>
      </p:sp>
      <p:cxnSp>
        <p:nvCxnSpPr>
          <p:cNvPr id="268" name="Google Shape;268;p37"/>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pic>
        <p:nvPicPr>
          <p:cNvPr id="2" name="Picture 1">
            <a:extLst>
              <a:ext uri="{FF2B5EF4-FFF2-40B4-BE49-F238E27FC236}">
                <a16:creationId xmlns:a16="http://schemas.microsoft.com/office/drawing/2014/main" id="{701E879B-B0A8-F354-DF7C-EE2F1B290489}"/>
              </a:ext>
            </a:extLst>
          </p:cNvPr>
          <p:cNvPicPr>
            <a:picLocks noChangeAspect="1"/>
          </p:cNvPicPr>
          <p:nvPr/>
        </p:nvPicPr>
        <p:blipFill>
          <a:blip r:embed="rId3"/>
          <a:stretch>
            <a:fillRect/>
          </a:stretch>
        </p:blipFill>
        <p:spPr>
          <a:xfrm>
            <a:off x="703225" y="1319605"/>
            <a:ext cx="7772400" cy="2491589"/>
          </a:xfrm>
          <a:prstGeom prst="rect">
            <a:avLst/>
          </a:prstGeom>
        </p:spPr>
      </p:pic>
      <p:sp>
        <p:nvSpPr>
          <p:cNvPr id="4" name="Google Shape;250;p35">
            <a:extLst>
              <a:ext uri="{FF2B5EF4-FFF2-40B4-BE49-F238E27FC236}">
                <a16:creationId xmlns:a16="http://schemas.microsoft.com/office/drawing/2014/main" id="{B9ACD500-0725-3E6C-A3F4-9D24EB417C0E}"/>
              </a:ext>
            </a:extLst>
          </p:cNvPr>
          <p:cNvSpPr txBox="1"/>
          <p:nvPr/>
        </p:nvSpPr>
        <p:spPr>
          <a:xfrm>
            <a:off x="459498" y="4033115"/>
            <a:ext cx="8476927" cy="2123618"/>
          </a:xfrm>
          <a:prstGeom prst="rect">
            <a:avLst/>
          </a:prstGeom>
          <a:noFill/>
          <a:ln>
            <a:noFill/>
          </a:ln>
        </p:spPr>
        <p:txBody>
          <a:bodyPr spcFirstLastPara="1" wrap="square" lIns="91425" tIns="45700" rIns="91425" bIns="45700" anchor="t" anchorCtr="0">
            <a:spAutoFit/>
          </a:bodyPr>
          <a:lstStyle/>
          <a:p>
            <a:pPr lvl="0" algn="ctr"/>
            <a:r>
              <a:rPr lang="en-US" sz="2600" dirty="0">
                <a:solidFill>
                  <a:srgbClr val="3F3F3F"/>
                </a:solidFill>
                <a:latin typeface="Poppins"/>
                <a:ea typeface="Poppins"/>
                <a:cs typeface="Poppins"/>
                <a:sym typeface="Poppins"/>
              </a:rPr>
              <a:t>“Residential Solar Retailer Regulatory Act”</a:t>
            </a:r>
          </a:p>
          <a:p>
            <a:pPr lvl="0" algn="ctr"/>
            <a:endParaRPr lang="en-US" sz="2600" b="0" i="0" strike="noStrike" cap="none" dirty="0">
              <a:solidFill>
                <a:srgbClr val="3F3F3F"/>
              </a:solidFill>
              <a:latin typeface="Poppins"/>
              <a:ea typeface="Poppins"/>
              <a:cs typeface="Poppins"/>
              <a:sym typeface="Poppins"/>
            </a:endParaRPr>
          </a:p>
          <a:p>
            <a:pPr lvl="0"/>
            <a:r>
              <a:rPr lang="en-US" sz="2000" b="0" i="0" strike="noStrike" cap="none" dirty="0">
                <a:solidFill>
                  <a:srgbClr val="3F3F3F"/>
                </a:solidFill>
                <a:latin typeface="Poppins"/>
                <a:ea typeface="Poppins"/>
                <a:cs typeface="Poppins"/>
                <a:sym typeface="Poppins"/>
              </a:rPr>
              <a:t>Includes provisions like:</a:t>
            </a:r>
          </a:p>
          <a:p>
            <a:pPr marL="342900" lvl="0" indent="-342900">
              <a:buFont typeface="Arial" panose="020B0604020202020204" pitchFamily="34" charset="0"/>
              <a:buChar char="•"/>
            </a:pPr>
            <a:r>
              <a:rPr lang="en-US" sz="2000" b="0" i="0" strike="noStrike" cap="none" dirty="0">
                <a:solidFill>
                  <a:srgbClr val="3F3F3F"/>
                </a:solidFill>
                <a:latin typeface="Poppins"/>
                <a:ea typeface="Poppins"/>
                <a:cs typeface="Poppins"/>
                <a:sym typeface="Poppins"/>
              </a:rPr>
              <a:t>Salespersons register with the state</a:t>
            </a:r>
          </a:p>
          <a:p>
            <a:pPr marL="342900" lvl="0" indent="-342900">
              <a:buFont typeface="Arial" panose="020B0604020202020204" pitchFamily="34" charset="0"/>
              <a:buChar char="•"/>
            </a:pPr>
            <a:r>
              <a:rPr lang="en-US" sz="2000" dirty="0">
                <a:solidFill>
                  <a:srgbClr val="3F3F3F"/>
                </a:solidFill>
                <a:latin typeface="Poppins"/>
                <a:ea typeface="Poppins"/>
                <a:cs typeface="Poppins"/>
                <a:sym typeface="Poppins"/>
              </a:rPr>
              <a:t>Background checks</a:t>
            </a:r>
          </a:p>
          <a:p>
            <a:pPr marL="342900" lvl="0" indent="-342900">
              <a:buFont typeface="Arial" panose="020B0604020202020204" pitchFamily="34" charset="0"/>
              <a:buChar char="•"/>
            </a:pPr>
            <a:r>
              <a:rPr lang="en-US" sz="2000" b="0" i="0" strike="noStrike" cap="none" dirty="0">
                <a:solidFill>
                  <a:srgbClr val="3F3F3F"/>
                </a:solidFill>
                <a:latin typeface="Poppins"/>
                <a:ea typeface="Poppins"/>
                <a:cs typeface="Poppins"/>
                <a:sym typeface="Poppins"/>
              </a:rPr>
              <a:t>Specific disclosures to consumers</a:t>
            </a:r>
            <a:endParaRPr sz="2000" b="0" i="0" strike="noStrike" cap="none" dirty="0">
              <a:solidFill>
                <a:srgbClr val="3F3F3F"/>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21A2C5F6-BB96-F699-2FDC-1E45A7283BB0}"/>
            </a:ext>
          </a:extLst>
        </p:cNvPr>
        <p:cNvGrpSpPr/>
        <p:nvPr/>
      </p:nvGrpSpPr>
      <p:grpSpPr>
        <a:xfrm>
          <a:off x="0" y="0"/>
          <a:ext cx="0" cy="0"/>
          <a:chOff x="0" y="0"/>
          <a:chExt cx="0" cy="0"/>
        </a:xfrm>
      </p:grpSpPr>
      <p:sp>
        <p:nvSpPr>
          <p:cNvPr id="267" name="Google Shape;267;p37">
            <a:extLst>
              <a:ext uri="{FF2B5EF4-FFF2-40B4-BE49-F238E27FC236}">
                <a16:creationId xmlns:a16="http://schemas.microsoft.com/office/drawing/2014/main" id="{81783AEB-ED07-2160-1879-E01AB354CD3B}"/>
              </a:ext>
            </a:extLst>
          </p:cNvPr>
          <p:cNvSpPr txBox="1"/>
          <p:nvPr/>
        </p:nvSpPr>
        <p:spPr>
          <a:xfrm>
            <a:off x="242425" y="276175"/>
            <a:ext cx="8694000" cy="66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dirty="0">
                <a:solidFill>
                  <a:srgbClr val="EA8123"/>
                </a:solidFill>
                <a:latin typeface="Calistoga"/>
                <a:ea typeface="Calistoga"/>
                <a:cs typeface="Calistoga"/>
                <a:sym typeface="Calistoga"/>
              </a:rPr>
              <a:t>SEIA’s ANSI 401 Solar Sales Standard</a:t>
            </a:r>
            <a:endParaRPr sz="3500" b="0" i="0" u="none" strike="noStrike" cap="none" dirty="0">
              <a:solidFill>
                <a:srgbClr val="EA8123"/>
              </a:solidFill>
              <a:latin typeface="Calistoga"/>
              <a:ea typeface="Calistoga"/>
              <a:cs typeface="Calistoga"/>
              <a:sym typeface="Calistoga"/>
            </a:endParaRPr>
          </a:p>
        </p:txBody>
      </p:sp>
      <p:cxnSp>
        <p:nvCxnSpPr>
          <p:cNvPr id="268" name="Google Shape;268;p37">
            <a:extLst>
              <a:ext uri="{FF2B5EF4-FFF2-40B4-BE49-F238E27FC236}">
                <a16:creationId xmlns:a16="http://schemas.microsoft.com/office/drawing/2014/main" id="{5CB8D681-FA35-28C6-094E-69EA6C67A5F2}"/>
              </a:ext>
            </a:extLst>
          </p:cNvPr>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4" name="Google Shape;250;p35">
            <a:extLst>
              <a:ext uri="{FF2B5EF4-FFF2-40B4-BE49-F238E27FC236}">
                <a16:creationId xmlns:a16="http://schemas.microsoft.com/office/drawing/2014/main" id="{B1F33D10-7F38-E7F6-42A9-8027DBF24DB5}"/>
              </a:ext>
            </a:extLst>
          </p:cNvPr>
          <p:cNvSpPr txBox="1"/>
          <p:nvPr/>
        </p:nvSpPr>
        <p:spPr>
          <a:xfrm>
            <a:off x="331523" y="980076"/>
            <a:ext cx="8476927" cy="5816937"/>
          </a:xfrm>
          <a:prstGeom prst="rect">
            <a:avLst/>
          </a:prstGeom>
          <a:noFill/>
          <a:ln>
            <a:noFill/>
          </a:ln>
        </p:spPr>
        <p:txBody>
          <a:bodyPr spcFirstLastPara="1" wrap="square" lIns="91425" tIns="45700" rIns="91425" bIns="45700" anchor="t" anchorCtr="0">
            <a:spAutoFit/>
          </a:bodyPr>
          <a:lstStyle/>
          <a:p>
            <a:pPr lvl="0" algn="ctr"/>
            <a:r>
              <a:rPr lang="en-US" sz="2600" b="0" i="0" u="none" strike="noStrike" cap="none" dirty="0">
                <a:solidFill>
                  <a:srgbClr val="3F3F3F"/>
                </a:solidFill>
                <a:latin typeface="Poppins"/>
                <a:ea typeface="Poppins"/>
                <a:cs typeface="Poppins"/>
                <a:sym typeface="Poppins"/>
              </a:rPr>
              <a:t>Coming Summer, 2</a:t>
            </a:r>
            <a:r>
              <a:rPr lang="en-US" sz="2600" dirty="0">
                <a:solidFill>
                  <a:srgbClr val="3F3F3F"/>
                </a:solidFill>
                <a:latin typeface="Poppins"/>
                <a:ea typeface="Poppins"/>
                <a:cs typeface="Poppins"/>
                <a:sym typeface="Poppins"/>
              </a:rPr>
              <a:t>025!</a:t>
            </a:r>
          </a:p>
          <a:p>
            <a:pPr lvl="0"/>
            <a:endParaRPr lang="en-US" dirty="0">
              <a:solidFill>
                <a:srgbClr val="3F3F3F"/>
              </a:solidFill>
              <a:latin typeface="Poppins"/>
              <a:ea typeface="Poppins"/>
              <a:cs typeface="Poppins"/>
              <a:sym typeface="Poppins"/>
            </a:endParaRPr>
          </a:p>
          <a:p>
            <a:pPr marL="285750" lvl="0" indent="-285750">
              <a:buFont typeface="Wingdings" pitchFamily="2" charset="2"/>
              <a:buChar char="Ø"/>
            </a:pPr>
            <a:r>
              <a:rPr lang="en-US" sz="2600" dirty="0">
                <a:solidFill>
                  <a:srgbClr val="3F3F3F"/>
                </a:solidFill>
                <a:latin typeface="Poppins"/>
                <a:ea typeface="Poppins"/>
                <a:cs typeface="Poppins"/>
                <a:sym typeface="Poppins"/>
              </a:rPr>
              <a:t>Main topic areas:</a:t>
            </a:r>
          </a:p>
          <a:p>
            <a:pPr marL="457200" lvl="2" indent="-457200">
              <a:buFont typeface="Arial" panose="020B0604020202020204" pitchFamily="34" charset="0"/>
              <a:buChar char="•"/>
            </a:pPr>
            <a:r>
              <a:rPr lang="en-US" sz="2200" dirty="0">
                <a:solidFill>
                  <a:srgbClr val="3F3F3F"/>
                </a:solidFill>
                <a:latin typeface="Poppins"/>
                <a:ea typeface="Poppins"/>
                <a:cs typeface="Poppins"/>
                <a:sym typeface="Poppins"/>
              </a:rPr>
              <a:t>Performance</a:t>
            </a:r>
          </a:p>
          <a:p>
            <a:pPr marL="457200" lvl="2" indent="-457200">
              <a:buFont typeface="Arial" panose="020B0604020202020204" pitchFamily="34" charset="0"/>
              <a:buChar char="•"/>
            </a:pPr>
            <a:r>
              <a:rPr lang="en-US" sz="2200" dirty="0">
                <a:solidFill>
                  <a:srgbClr val="3F3F3F"/>
                </a:solidFill>
                <a:latin typeface="Poppins"/>
                <a:ea typeface="Poppins"/>
                <a:cs typeface="Poppins"/>
                <a:sym typeface="Poppins"/>
              </a:rPr>
              <a:t>Customer Acquisition</a:t>
            </a:r>
          </a:p>
          <a:p>
            <a:pPr marL="457200" lvl="2" indent="-457200">
              <a:buFont typeface="Arial" panose="020B0604020202020204" pitchFamily="34" charset="0"/>
              <a:buChar char="•"/>
            </a:pPr>
            <a:r>
              <a:rPr lang="en-US" sz="2200" dirty="0">
                <a:solidFill>
                  <a:srgbClr val="3F3F3F"/>
                </a:solidFill>
                <a:latin typeface="Poppins"/>
                <a:ea typeface="Poppins"/>
                <a:cs typeface="Poppins"/>
                <a:sym typeface="Poppins"/>
              </a:rPr>
              <a:t>Residential Sales (Training requirements)</a:t>
            </a:r>
          </a:p>
          <a:p>
            <a:pPr marL="457200" lvl="2" indent="-457200">
              <a:buFont typeface="Arial" panose="020B0604020202020204" pitchFamily="34" charset="0"/>
              <a:buChar char="•"/>
            </a:pPr>
            <a:r>
              <a:rPr lang="en-US" sz="2200" dirty="0">
                <a:solidFill>
                  <a:srgbClr val="3F3F3F"/>
                </a:solidFill>
                <a:latin typeface="Poppins"/>
                <a:ea typeface="Poppins"/>
                <a:cs typeface="Poppins"/>
                <a:sym typeface="Poppins"/>
              </a:rPr>
              <a:t>Contracting</a:t>
            </a:r>
          </a:p>
          <a:p>
            <a:pPr marL="457200" lvl="2" indent="-457200">
              <a:buFont typeface="Arial" panose="020B0604020202020204" pitchFamily="34" charset="0"/>
              <a:buChar char="•"/>
            </a:pPr>
            <a:r>
              <a:rPr lang="en-US" sz="2200" dirty="0">
                <a:solidFill>
                  <a:srgbClr val="3F3F3F"/>
                </a:solidFill>
                <a:latin typeface="Poppins"/>
                <a:ea typeface="Poppins"/>
                <a:cs typeface="Poppins"/>
                <a:sym typeface="Poppins"/>
              </a:rPr>
              <a:t>Disclosures</a:t>
            </a:r>
            <a:endParaRPr lang="en-US" sz="2600" dirty="0">
              <a:solidFill>
                <a:srgbClr val="3F3F3F"/>
              </a:solidFill>
              <a:latin typeface="Poppins"/>
              <a:ea typeface="Poppins"/>
              <a:cs typeface="Poppins"/>
              <a:sym typeface="Poppins"/>
            </a:endParaRPr>
          </a:p>
          <a:p>
            <a:pPr lvl="0"/>
            <a:endParaRPr lang="en-US" sz="2600" dirty="0">
              <a:solidFill>
                <a:srgbClr val="3F3F3F"/>
              </a:solidFill>
              <a:latin typeface="Poppins"/>
              <a:ea typeface="Poppins"/>
              <a:cs typeface="Poppins"/>
              <a:sym typeface="Poppins"/>
            </a:endParaRPr>
          </a:p>
          <a:p>
            <a:pPr marL="457200" lvl="0" indent="-457200">
              <a:buFont typeface="Wingdings" pitchFamily="2" charset="2"/>
              <a:buChar char="Ø"/>
            </a:pPr>
            <a:r>
              <a:rPr lang="en-US" sz="2600" dirty="0">
                <a:solidFill>
                  <a:srgbClr val="3F3F3F"/>
                </a:solidFill>
                <a:latin typeface="Poppins"/>
                <a:ea typeface="Poppins"/>
                <a:cs typeface="Poppins"/>
                <a:sym typeface="Poppins"/>
              </a:rPr>
              <a:t>Disclosures</a:t>
            </a:r>
          </a:p>
          <a:p>
            <a:pPr marL="457200" lvl="1" indent="-457200">
              <a:buFont typeface="Arial" panose="020B0604020202020204" pitchFamily="34" charset="0"/>
              <a:buChar char="•"/>
            </a:pPr>
            <a:r>
              <a:rPr lang="en-US" sz="2200" dirty="0">
                <a:solidFill>
                  <a:srgbClr val="3F3F3F"/>
                </a:solidFill>
                <a:latin typeface="Poppins"/>
                <a:ea typeface="Poppins"/>
                <a:cs typeface="Poppins"/>
                <a:sym typeface="Poppins"/>
              </a:rPr>
              <a:t>Who am I interacting and transacting with?</a:t>
            </a:r>
          </a:p>
          <a:p>
            <a:pPr marL="457200" lvl="1" indent="-457200">
              <a:buFont typeface="Arial" panose="020B0604020202020204" pitchFamily="34" charset="0"/>
              <a:buChar char="•"/>
            </a:pPr>
            <a:r>
              <a:rPr lang="en-US" sz="2200" dirty="0">
                <a:solidFill>
                  <a:srgbClr val="3F3F3F"/>
                </a:solidFill>
                <a:latin typeface="Poppins"/>
                <a:ea typeface="Poppins"/>
                <a:cs typeface="Poppins"/>
                <a:sym typeface="Poppins"/>
              </a:rPr>
              <a:t>What am I getting?</a:t>
            </a:r>
          </a:p>
          <a:p>
            <a:pPr marL="457200" lvl="1" indent="-457200">
              <a:buFont typeface="Arial" panose="020B0604020202020204" pitchFamily="34" charset="0"/>
              <a:buChar char="•"/>
            </a:pPr>
            <a:r>
              <a:rPr lang="en-US" sz="2200" dirty="0">
                <a:solidFill>
                  <a:srgbClr val="3F3F3F"/>
                </a:solidFill>
                <a:latin typeface="Poppins"/>
                <a:ea typeface="Poppins"/>
                <a:cs typeface="Poppins"/>
                <a:sym typeface="Poppins"/>
              </a:rPr>
              <a:t>How much does it cost?</a:t>
            </a:r>
          </a:p>
          <a:p>
            <a:pPr marL="457200" lvl="1" indent="-457200">
              <a:buFont typeface="Arial" panose="020B0604020202020204" pitchFamily="34" charset="0"/>
              <a:buChar char="•"/>
            </a:pPr>
            <a:r>
              <a:rPr lang="en-US" sz="2200" dirty="0">
                <a:solidFill>
                  <a:srgbClr val="3F3F3F"/>
                </a:solidFill>
                <a:latin typeface="Poppins"/>
                <a:ea typeface="Poppins"/>
                <a:cs typeface="Poppins"/>
                <a:sym typeface="Poppins"/>
              </a:rPr>
              <a:t>Are there warranties?</a:t>
            </a:r>
          </a:p>
          <a:p>
            <a:pPr marL="457200" lvl="1" indent="-457200">
              <a:buFont typeface="Arial" panose="020B0604020202020204" pitchFamily="34" charset="0"/>
              <a:buChar char="•"/>
            </a:pPr>
            <a:r>
              <a:rPr lang="en-US" sz="2200" dirty="0">
                <a:solidFill>
                  <a:srgbClr val="3F3F3F"/>
                </a:solidFill>
                <a:latin typeface="Poppins"/>
                <a:ea typeface="Poppins"/>
                <a:cs typeface="Poppins"/>
                <a:sym typeface="Poppins"/>
              </a:rPr>
              <a:t>What will impact the value of this to me?</a:t>
            </a:r>
          </a:p>
          <a:p>
            <a:pPr marL="457200" lvl="1" indent="-457200">
              <a:buFont typeface="Arial" panose="020B0604020202020204" pitchFamily="34" charset="0"/>
              <a:buChar char="•"/>
            </a:pPr>
            <a:r>
              <a:rPr lang="en-US" sz="2200" dirty="0">
                <a:solidFill>
                  <a:srgbClr val="3F3F3F"/>
                </a:solidFill>
                <a:latin typeface="Poppins"/>
                <a:ea typeface="Poppins"/>
                <a:cs typeface="Poppins"/>
                <a:sym typeface="Poppins"/>
              </a:rPr>
              <a:t>What else should I know and where can I find it?</a:t>
            </a:r>
          </a:p>
        </p:txBody>
      </p:sp>
    </p:spTree>
    <p:extLst>
      <p:ext uri="{BB962C8B-B14F-4D97-AF65-F5344CB8AC3E}">
        <p14:creationId xmlns:p14="http://schemas.microsoft.com/office/powerpoint/2010/main" val="651096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242425" y="276175"/>
            <a:ext cx="8694000" cy="66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a:solidFill>
                  <a:srgbClr val="EA8123"/>
                </a:solidFill>
                <a:latin typeface="Calistoga"/>
                <a:ea typeface="Calistoga"/>
                <a:cs typeface="Calistoga"/>
                <a:sym typeface="Calistoga"/>
              </a:rPr>
              <a:t>Additional Resources: </a:t>
            </a:r>
            <a:endParaRPr sz="3500" b="0" i="0" u="none" strike="noStrike" cap="none">
              <a:solidFill>
                <a:srgbClr val="EA8123"/>
              </a:solidFill>
              <a:latin typeface="Calistoga"/>
              <a:ea typeface="Calistoga"/>
              <a:cs typeface="Calistoga"/>
              <a:sym typeface="Calistoga"/>
            </a:endParaRPr>
          </a:p>
        </p:txBody>
      </p:sp>
      <p:cxnSp>
        <p:nvCxnSpPr>
          <p:cNvPr id="279" name="Google Shape;279;p38"/>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280" name="Google Shape;280;p38"/>
          <p:cNvSpPr txBox="1"/>
          <p:nvPr/>
        </p:nvSpPr>
        <p:spPr>
          <a:xfrm>
            <a:off x="242425" y="1115266"/>
            <a:ext cx="8357700" cy="5447615"/>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900" b="0" i="0" u="sng" strike="noStrike" cap="none" dirty="0">
                <a:solidFill>
                  <a:srgbClr val="3F3F3F"/>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SolarUnitedNeighbors.org/consumer-protection</a:t>
            </a:r>
            <a:endParaRPr sz="1900" b="0" i="0" u="none" strike="noStrike" cap="none" dirty="0">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900" b="0" i="0" u="sng" strike="noStrike" cap="none" dirty="0">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How to spot solar scams</a:t>
            </a:r>
            <a:endParaRPr sz="1900" b="0" i="0" u="none" strike="noStrike" cap="none" dirty="0">
              <a:solidFill>
                <a:srgbClr val="3F3F3F"/>
              </a:solidFill>
              <a:latin typeface="Poppins"/>
              <a:ea typeface="Poppins"/>
              <a:cs typeface="Poppins"/>
              <a:sym typeface="Poppins"/>
            </a:endParaRPr>
          </a:p>
          <a:p>
            <a:pPr marL="285750" marR="0" lvl="0" indent="-285750" algn="l" rtl="0">
              <a:lnSpc>
                <a:spcPct val="100000"/>
              </a:lnSpc>
              <a:spcBef>
                <a:spcPts val="0"/>
              </a:spcBef>
              <a:spcAft>
                <a:spcPts val="0"/>
              </a:spcAft>
              <a:buClr>
                <a:srgbClr val="000000"/>
              </a:buClr>
              <a:buSzPts val="1800"/>
              <a:buFont typeface="Arial"/>
              <a:buChar char="•"/>
            </a:pPr>
            <a:r>
              <a:rPr lang="en-US" sz="1900" b="0" i="0" u="sng" strike="noStrike" cap="none" dirty="0">
                <a:solidFill>
                  <a:srgbClr val="3F3F3F"/>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How to read your proposal</a:t>
            </a:r>
            <a:r>
              <a:rPr lang="en-US" sz="1900" b="0" i="0" u="none" strike="noStrike" cap="none" dirty="0">
                <a:solidFill>
                  <a:srgbClr val="3F3F3F"/>
                </a:solidFill>
                <a:latin typeface="Poppins"/>
                <a:ea typeface="Poppins"/>
                <a:cs typeface="Poppins"/>
                <a:sym typeface="Poppins"/>
              </a:rPr>
              <a:t> and </a:t>
            </a:r>
            <a:r>
              <a:rPr lang="en-US" sz="1900" b="0" i="0" u="sng" strike="noStrike" cap="none" dirty="0">
                <a:solidFill>
                  <a:srgbClr val="3F3F3F"/>
                </a:solidFill>
                <a:latin typeface="Poppins"/>
                <a:ea typeface="Poppins"/>
                <a:cs typeface="Poppins"/>
                <a:sym typeface="Poppins"/>
                <a:hlinkClick r:id="rId6">
                  <a:extLst>
                    <a:ext uri="{A12FA001-AC4F-418D-AE19-62706E023703}">
                      <ahyp:hlinkClr xmlns:ahyp="http://schemas.microsoft.com/office/drawing/2018/hyperlinkcolor" val="tx"/>
                    </a:ext>
                  </a:extLst>
                </a:hlinkClick>
              </a:rPr>
              <a:t>How to read your contract</a:t>
            </a:r>
            <a:endParaRPr sz="1900" b="0" i="0" u="none" strike="noStrike" cap="none" dirty="0">
              <a:solidFill>
                <a:srgbClr val="3F3F3F"/>
              </a:solidFill>
              <a:latin typeface="Poppins"/>
              <a:ea typeface="Poppins"/>
              <a:cs typeface="Poppins"/>
              <a:sym typeface="Poppins"/>
            </a:endParaRPr>
          </a:p>
          <a:p>
            <a:pPr marL="285750" marR="0" lvl="0" indent="-285750" algn="l" rtl="0">
              <a:lnSpc>
                <a:spcPct val="100000"/>
              </a:lnSpc>
              <a:spcBef>
                <a:spcPts val="0"/>
              </a:spcBef>
              <a:spcAft>
                <a:spcPts val="0"/>
              </a:spcAft>
              <a:buClr>
                <a:srgbClr val="000000"/>
              </a:buClr>
              <a:buSzPts val="1800"/>
              <a:buFont typeface="Arial"/>
              <a:buChar char="•"/>
            </a:pPr>
            <a:r>
              <a:rPr lang="en-US" sz="1900" b="0" i="0" u="sng" strike="noStrike" cap="none" dirty="0">
                <a:solidFill>
                  <a:srgbClr val="3F3F3F"/>
                </a:solidFill>
                <a:latin typeface="Poppins"/>
                <a:ea typeface="Poppins"/>
                <a:cs typeface="Poppins"/>
                <a:sym typeface="Poppins"/>
                <a:hlinkClick r:id="rId7">
                  <a:extLst>
                    <a:ext uri="{A12FA001-AC4F-418D-AE19-62706E023703}">
                      <ahyp:hlinkClr xmlns:ahyp="http://schemas.microsoft.com/office/drawing/2018/hyperlinkcolor" val="tx"/>
                    </a:ext>
                  </a:extLst>
                </a:hlinkClick>
              </a:rPr>
              <a:t>Having problems with your installer?</a:t>
            </a:r>
            <a:r>
              <a:rPr lang="en-US" sz="1900" b="0" i="0" u="none" strike="noStrike" cap="none" dirty="0">
                <a:solidFill>
                  <a:srgbClr val="3F3F3F"/>
                </a:solidFill>
                <a:latin typeface="Poppins"/>
                <a:ea typeface="Poppins"/>
                <a:cs typeface="Poppins"/>
                <a:sym typeface="Poppins"/>
              </a:rPr>
              <a:t> – Having a contract problem or serious complaint with your installer? Check out these steps you can take to get it resolved.</a:t>
            </a:r>
            <a:endParaRPr sz="1900" b="0" i="0" u="none" strike="noStrike" cap="none" dirty="0">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900" b="0" i="0" u="sng" strike="noStrike" cap="none" dirty="0">
                <a:solidFill>
                  <a:srgbClr val="3F3F3F"/>
                </a:solidFill>
                <a:latin typeface="Poppins"/>
                <a:ea typeface="Poppins"/>
                <a:cs typeface="Poppins"/>
                <a:sym typeface="Poppins"/>
                <a:hlinkClick r:id="rId8">
                  <a:extLst>
                    <a:ext uri="{A12FA001-AC4F-418D-AE19-62706E023703}">
                      <ahyp:hlinkClr xmlns:ahyp="http://schemas.microsoft.com/office/drawing/2018/hyperlinkcolor" val="tx"/>
                    </a:ext>
                  </a:extLst>
                </a:hlinkClick>
              </a:rPr>
              <a:t>HOA Solar Action Guide</a:t>
            </a:r>
            <a:r>
              <a:rPr lang="en-US" sz="1900" b="0" i="0" u="none" strike="noStrike" cap="none" dirty="0">
                <a:solidFill>
                  <a:srgbClr val="3F3F3F"/>
                </a:solidFill>
                <a:latin typeface="Poppins"/>
                <a:ea typeface="Poppins"/>
                <a:cs typeface="Poppins"/>
                <a:sym typeface="Poppins"/>
              </a:rPr>
              <a:t> – Thinking about solar for your property that’s part of a Homeowners Association? Learn your rights and get prepared.</a:t>
            </a:r>
            <a:endParaRPr sz="1900" b="0" i="0" u="none" strike="noStrike" cap="none" dirty="0">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900" b="0" i="0" u="sng" strike="noStrike" cap="none" dirty="0">
                <a:solidFill>
                  <a:srgbClr val="3F3F3F"/>
                </a:solidFill>
                <a:latin typeface="Poppins"/>
                <a:ea typeface="Poppins"/>
                <a:cs typeface="Poppins"/>
                <a:sym typeface="Poppins"/>
                <a:hlinkClick r:id="rId9">
                  <a:extLst>
                    <a:ext uri="{A12FA001-AC4F-418D-AE19-62706E023703}">
                      <ahyp:hlinkClr xmlns:ahyp="http://schemas.microsoft.com/office/drawing/2018/hyperlinkcolor" val="tx"/>
                    </a:ext>
                  </a:extLst>
                </a:hlinkClick>
              </a:rPr>
              <a:t>Problems getting your system connected to the utility?</a:t>
            </a:r>
            <a:r>
              <a:rPr lang="en-US" sz="1900" b="0" i="0" u="none" strike="noStrike" cap="none" dirty="0">
                <a:solidFill>
                  <a:srgbClr val="3F3F3F"/>
                </a:solidFill>
                <a:latin typeface="Poppins"/>
                <a:ea typeface="Poppins"/>
                <a:cs typeface="Poppins"/>
                <a:sym typeface="Poppins"/>
              </a:rPr>
              <a:t> – Learn more about the process of interconnection and how to file a complaint with the state agency that oversees them.</a:t>
            </a:r>
            <a:endParaRPr sz="1900" b="0" i="0" u="none" strike="noStrike" cap="none" dirty="0">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900" b="0" i="0" u="sng" strike="noStrike" cap="none" dirty="0">
                <a:solidFill>
                  <a:srgbClr val="3F3F3F"/>
                </a:solidFill>
                <a:latin typeface="Poppins"/>
                <a:ea typeface="Poppins"/>
                <a:cs typeface="Poppins"/>
                <a:sym typeface="Poppins"/>
                <a:hlinkClick r:id="rId10">
                  <a:extLst>
                    <a:ext uri="{A12FA001-AC4F-418D-AE19-62706E023703}">
                      <ahyp:hlinkClr xmlns:ahyp="http://schemas.microsoft.com/office/drawing/2018/hyperlinkcolor" val="tx"/>
                    </a:ext>
                  </a:extLst>
                </a:hlinkClick>
              </a:rPr>
              <a:t>SEIA’s Consumer Protection resources</a:t>
            </a:r>
            <a:r>
              <a:rPr lang="en-US" sz="1900" b="0" i="0" u="none" strike="noStrike" cap="none" dirty="0">
                <a:solidFill>
                  <a:srgbClr val="3F3F3F"/>
                </a:solidFill>
                <a:latin typeface="Poppins"/>
                <a:ea typeface="Poppins"/>
                <a:cs typeface="Poppins"/>
                <a:sym typeface="Poppins"/>
              </a:rPr>
              <a:t>, the </a:t>
            </a:r>
            <a:r>
              <a:rPr lang="en-US" sz="1900" b="0" i="0" u="sng" strike="noStrike" cap="none" dirty="0">
                <a:solidFill>
                  <a:srgbClr val="3F3F3F"/>
                </a:solidFill>
                <a:latin typeface="Poppins"/>
                <a:ea typeface="Poppins"/>
                <a:cs typeface="Poppins"/>
                <a:sym typeface="Poppins"/>
                <a:hlinkClick r:id="rId11">
                  <a:extLst>
                    <a:ext uri="{A12FA001-AC4F-418D-AE19-62706E023703}">
                      <ahyp:hlinkClr xmlns:ahyp="http://schemas.microsoft.com/office/drawing/2018/hyperlinkcolor" val="tx"/>
                    </a:ext>
                  </a:extLst>
                </a:hlinkClick>
              </a:rPr>
              <a:t>SEIA’s Solar Business Code</a:t>
            </a:r>
            <a:r>
              <a:rPr lang="en-US" sz="1900" b="0" i="0" u="none" strike="noStrike" cap="none" dirty="0">
                <a:solidFill>
                  <a:srgbClr val="3F3F3F"/>
                </a:solidFill>
                <a:latin typeface="Poppins"/>
                <a:ea typeface="Poppins"/>
                <a:cs typeface="Poppins"/>
                <a:sym typeface="Poppins"/>
              </a:rPr>
              <a:t>, and their </a:t>
            </a:r>
            <a:r>
              <a:rPr lang="en-US" sz="1900" b="0" i="0" u="sng" strike="noStrike" cap="none" dirty="0">
                <a:solidFill>
                  <a:srgbClr val="3F3F3F"/>
                </a:solidFill>
                <a:latin typeface="Poppins"/>
                <a:ea typeface="Poppins"/>
                <a:cs typeface="Poppins"/>
                <a:sym typeface="Poppins"/>
                <a:hlinkClick r:id="rId12">
                  <a:extLst>
                    <a:ext uri="{A12FA001-AC4F-418D-AE19-62706E023703}">
                      <ahyp:hlinkClr xmlns:ahyp="http://schemas.microsoft.com/office/drawing/2018/hyperlinkcolor" val="tx"/>
                    </a:ext>
                  </a:extLst>
                </a:hlinkClick>
              </a:rPr>
              <a:t>Consumer Protection Primer</a:t>
            </a:r>
            <a:r>
              <a:rPr lang="en-US" sz="1900" b="0" i="0" u="none" strike="noStrike" cap="none" dirty="0">
                <a:solidFill>
                  <a:srgbClr val="3F3F3F"/>
                </a:solidFill>
                <a:latin typeface="Poppins"/>
                <a:ea typeface="Poppins"/>
                <a:cs typeface="Poppins"/>
                <a:sym typeface="Poppins"/>
              </a:rPr>
              <a:t> – Learn what the Solar Energy Industry Association (SEIA) has to say about consumer protection and good solar company practices.</a:t>
            </a:r>
            <a:endParaRPr sz="1900" b="0" i="0" u="none" strike="noStrike" cap="none" dirty="0">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900" b="0" i="0" u="sng" strike="noStrike" cap="none" dirty="0">
                <a:solidFill>
                  <a:srgbClr val="3F3F3F"/>
                </a:solidFill>
                <a:latin typeface="Poppins"/>
                <a:ea typeface="Poppins"/>
                <a:cs typeface="Poppins"/>
                <a:sym typeface="Poppins"/>
                <a:hlinkClick r:id="rId13">
                  <a:extLst>
                    <a:ext uri="{A12FA001-AC4F-418D-AE19-62706E023703}">
                      <ahyp:hlinkClr xmlns:ahyp="http://schemas.microsoft.com/office/drawing/2018/hyperlinkcolor" val="tx"/>
                    </a:ext>
                  </a:extLst>
                </a:hlinkClick>
              </a:rPr>
              <a:t>Solar owner resources</a:t>
            </a:r>
            <a:r>
              <a:rPr lang="en-US" sz="1900" b="0" i="0" u="none" strike="noStrike" cap="none" dirty="0">
                <a:solidFill>
                  <a:srgbClr val="3F3F3F"/>
                </a:solidFill>
                <a:latin typeface="Poppins"/>
                <a:ea typeface="Poppins"/>
                <a:cs typeface="Poppins"/>
                <a:sym typeface="Poppins"/>
              </a:rPr>
              <a:t> – Already a solar owner and looking for resources and assistance?</a:t>
            </a:r>
            <a:endParaRPr sz="1900" b="0" i="0" u="none" strike="noStrike" cap="none" dirty="0">
              <a:solidFill>
                <a:srgbClr val="3F3F3F"/>
              </a:solidFill>
              <a:latin typeface="Arial"/>
              <a:ea typeface="Arial"/>
              <a:cs typeface="Arial"/>
              <a:sym typeface="Arial"/>
            </a:endParaRPr>
          </a:p>
        </p:txBody>
      </p:sp>
      <p:pic>
        <p:nvPicPr>
          <p:cNvPr id="281" name="Google Shape;281;p38"/>
          <p:cNvPicPr preferRelativeResize="0"/>
          <p:nvPr/>
        </p:nvPicPr>
        <p:blipFill rotWithShape="1">
          <a:blip r:embed="rId14">
            <a:alphaModFix/>
          </a:blip>
          <a:srcRect/>
          <a:stretch/>
        </p:blipFill>
        <p:spPr>
          <a:xfrm>
            <a:off x="7454849" y="6136500"/>
            <a:ext cx="1481576" cy="51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454849" y="6136500"/>
            <a:ext cx="1481576" cy="514850"/>
          </a:xfrm>
          <a:prstGeom prst="rect">
            <a:avLst/>
          </a:prstGeom>
          <a:noFill/>
          <a:ln>
            <a:noFill/>
          </a:ln>
        </p:spPr>
      </p:pic>
      <p:sp>
        <p:nvSpPr>
          <p:cNvPr id="71" name="Google Shape;71;p15"/>
          <p:cNvSpPr txBox="1"/>
          <p:nvPr/>
        </p:nvSpPr>
        <p:spPr>
          <a:xfrm>
            <a:off x="242425" y="276175"/>
            <a:ext cx="6984900" cy="66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a:solidFill>
                  <a:srgbClr val="EA8123"/>
                </a:solidFill>
                <a:latin typeface="Calistoga"/>
                <a:ea typeface="Calistoga"/>
                <a:cs typeface="Calistoga"/>
                <a:sym typeface="Calistoga"/>
              </a:rPr>
              <a:t>What we’ll cover today</a:t>
            </a:r>
            <a:endParaRPr sz="3500" b="0" i="0" u="none" strike="noStrike" cap="none">
              <a:solidFill>
                <a:srgbClr val="EA8123"/>
              </a:solidFill>
              <a:latin typeface="Calistoga"/>
              <a:ea typeface="Calistoga"/>
              <a:cs typeface="Calistoga"/>
              <a:sym typeface="Calistoga"/>
            </a:endParaRPr>
          </a:p>
        </p:txBody>
      </p:sp>
      <p:sp>
        <p:nvSpPr>
          <p:cNvPr id="72" name="Google Shape;72;p15"/>
          <p:cNvSpPr txBox="1"/>
          <p:nvPr/>
        </p:nvSpPr>
        <p:spPr>
          <a:xfrm>
            <a:off x="335550" y="1550660"/>
            <a:ext cx="4713528" cy="3570178"/>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US" sz="2200" b="0" i="0" u="none" strike="noStrike" cap="none" dirty="0">
                <a:solidFill>
                  <a:srgbClr val="3F3F3F"/>
                </a:solidFill>
                <a:latin typeface="Poppins"/>
                <a:ea typeface="Poppins"/>
                <a:cs typeface="Poppins"/>
                <a:sym typeface="Poppins"/>
              </a:rPr>
              <a:t>Importance of Consumer Protection in solar</a:t>
            </a:r>
            <a:endParaRPr sz="2200" b="0" i="0" u="none" strike="noStrike" cap="none" dirty="0">
              <a:solidFill>
                <a:srgbClr val="3F3F3F"/>
              </a:solidFill>
              <a:latin typeface="Poppins"/>
              <a:ea typeface="Poppins"/>
              <a:cs typeface="Poppins"/>
              <a:sym typeface="Poppins"/>
            </a:endParaRPr>
          </a:p>
          <a:p>
            <a:pPr marL="939800" marR="0" lvl="0" indent="-342900" algn="l" rtl="0">
              <a:lnSpc>
                <a:spcPct val="100000"/>
              </a:lnSpc>
              <a:spcBef>
                <a:spcPts val="0"/>
              </a:spcBef>
              <a:spcAft>
                <a:spcPts val="0"/>
              </a:spcAft>
              <a:buClr>
                <a:srgbClr val="000000"/>
              </a:buClr>
              <a:buSzPts val="2200"/>
              <a:buFont typeface="Arial" panose="020B0604020202020204" pitchFamily="34" charset="0"/>
              <a:buChar char="•"/>
            </a:pPr>
            <a:endParaRPr lang="en-US" sz="2200" b="0" i="0" u="none" strike="noStrike" cap="none" dirty="0">
              <a:solidFill>
                <a:srgbClr val="3F3F3F"/>
              </a:solidFill>
              <a:latin typeface="Poppins"/>
              <a:ea typeface="Poppins"/>
              <a:cs typeface="Poppins"/>
              <a:sym typeface="Poppins"/>
            </a:endParaRP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US" sz="2200" b="0" i="0" u="none" strike="noStrike" cap="none" dirty="0">
                <a:solidFill>
                  <a:srgbClr val="3F3F3F"/>
                </a:solidFill>
                <a:latin typeface="Poppins"/>
                <a:ea typeface="Poppins"/>
                <a:cs typeface="Poppins"/>
                <a:sym typeface="Poppins"/>
              </a:rPr>
              <a:t>Solar Helpdesk</a:t>
            </a:r>
          </a:p>
          <a:p>
            <a:pPr marR="0" lvl="0" algn="l" rtl="0">
              <a:lnSpc>
                <a:spcPct val="100000"/>
              </a:lnSpc>
              <a:spcBef>
                <a:spcPts val="0"/>
              </a:spcBef>
              <a:spcAft>
                <a:spcPts val="0"/>
              </a:spcAft>
              <a:buClr>
                <a:srgbClr val="000000"/>
              </a:buClr>
              <a:buSzPts val="2200"/>
            </a:pPr>
            <a:endParaRPr sz="2200" b="0" i="0" u="none" strike="noStrike" cap="none" dirty="0">
              <a:solidFill>
                <a:srgbClr val="3F3F3F"/>
              </a:solidFill>
              <a:latin typeface="Poppins"/>
              <a:ea typeface="Poppins"/>
              <a:cs typeface="Poppins"/>
              <a:sym typeface="Poppins"/>
            </a:endParaRP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US" sz="2200" b="0" i="0" u="none" strike="noStrike" cap="none" dirty="0">
                <a:solidFill>
                  <a:srgbClr val="3F3F3F"/>
                </a:solidFill>
                <a:latin typeface="Poppins"/>
                <a:ea typeface="Poppins"/>
                <a:cs typeface="Poppins"/>
                <a:sym typeface="Poppins"/>
              </a:rPr>
              <a:t>Common complaints*</a:t>
            </a: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endParaRPr lang="en-US" sz="2200" dirty="0">
              <a:solidFill>
                <a:srgbClr val="3F3F3F"/>
              </a:solidFill>
              <a:latin typeface="Poppins"/>
              <a:ea typeface="Poppins"/>
              <a:cs typeface="Poppins"/>
              <a:sym typeface="Poppins"/>
            </a:endParaRP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US" sz="2200" b="0" i="0" u="none" strike="noStrike" cap="none" dirty="0">
                <a:solidFill>
                  <a:srgbClr val="3F3F3F"/>
                </a:solidFill>
                <a:latin typeface="Poppins"/>
                <a:ea typeface="Poppins"/>
                <a:cs typeface="Poppins"/>
                <a:sym typeface="Poppins"/>
              </a:rPr>
              <a:t>Solutions</a:t>
            </a:r>
            <a:endParaRPr sz="2200" b="0" i="0" u="none" strike="noStrike" cap="none" dirty="0">
              <a:solidFill>
                <a:srgbClr val="3F3F3F"/>
              </a:solidFill>
              <a:latin typeface="Poppins"/>
              <a:ea typeface="Poppins"/>
              <a:cs typeface="Poppins"/>
              <a:sym typeface="Poppins"/>
            </a:endParaRPr>
          </a:p>
          <a:p>
            <a:pPr marL="939800" marR="0" lvl="0" indent="-342900" algn="l" rtl="0">
              <a:lnSpc>
                <a:spcPct val="100000"/>
              </a:lnSpc>
              <a:spcBef>
                <a:spcPts val="0"/>
              </a:spcBef>
              <a:spcAft>
                <a:spcPts val="0"/>
              </a:spcAft>
              <a:buClr>
                <a:srgbClr val="000000"/>
              </a:buClr>
              <a:buSzPts val="2200"/>
              <a:buFont typeface="Arial" panose="020B0604020202020204" pitchFamily="34" charset="0"/>
              <a:buChar char="•"/>
            </a:pPr>
            <a:endParaRPr sz="2200" b="0" i="0" u="none" strike="noStrike" cap="none" dirty="0">
              <a:solidFill>
                <a:srgbClr val="3F3F3F"/>
              </a:solidFill>
              <a:latin typeface="Poppins"/>
              <a:ea typeface="Poppins"/>
              <a:cs typeface="Poppins"/>
              <a:sym typeface="Poppins"/>
            </a:endParaRP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US" sz="2200" b="0" i="0" u="none" strike="noStrike" cap="none" dirty="0">
                <a:solidFill>
                  <a:srgbClr val="3F3F3F"/>
                </a:solidFill>
                <a:latin typeface="Poppins"/>
                <a:ea typeface="Poppins"/>
                <a:cs typeface="Poppins"/>
                <a:sym typeface="Poppins"/>
              </a:rPr>
              <a:t>Additional Resources</a:t>
            </a:r>
            <a:endParaRPr sz="2200" b="0" i="0" u="none" strike="noStrike" cap="none" dirty="0">
              <a:solidFill>
                <a:srgbClr val="3F3F3F"/>
              </a:solidFill>
              <a:highlight>
                <a:srgbClr val="FFFFFF"/>
              </a:highlight>
              <a:latin typeface="Poppins"/>
              <a:ea typeface="Poppins"/>
              <a:cs typeface="Poppins"/>
              <a:sym typeface="Poppins"/>
            </a:endParaRPr>
          </a:p>
        </p:txBody>
      </p:sp>
      <p:cxnSp>
        <p:nvCxnSpPr>
          <p:cNvPr id="73" name="Google Shape;73;p15"/>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pic>
        <p:nvPicPr>
          <p:cNvPr id="74" name="Google Shape;74;p15"/>
          <p:cNvPicPr preferRelativeResize="0"/>
          <p:nvPr/>
        </p:nvPicPr>
        <p:blipFill rotWithShape="1">
          <a:blip r:embed="rId4">
            <a:alphaModFix/>
          </a:blip>
          <a:srcRect/>
          <a:stretch/>
        </p:blipFill>
        <p:spPr>
          <a:xfrm>
            <a:off x="5049078" y="2633492"/>
            <a:ext cx="3851723" cy="2420175"/>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B4280792-6539-CE76-80DC-50E6D4E2E51C}"/>
              </a:ext>
            </a:extLst>
          </p:cNvPr>
          <p:cNvSpPr txBox="1"/>
          <p:nvPr/>
        </p:nvSpPr>
        <p:spPr>
          <a:xfrm>
            <a:off x="623455" y="6054436"/>
            <a:ext cx="234360" cy="307777"/>
          </a:xfrm>
          <a:prstGeom prst="rect">
            <a:avLst/>
          </a:prstGeom>
          <a:noFill/>
        </p:spPr>
        <p:txBody>
          <a:bodyPr wrap="none" rtlCol="0">
            <a:spAutoFit/>
          </a:bodyPr>
          <a:lstStyle/>
          <a:p>
            <a:r>
              <a:rPr lang="en-US"/>
              <a:t> </a:t>
            </a:r>
            <a:endParaRPr lang="en-US" dirty="0"/>
          </a:p>
        </p:txBody>
      </p:sp>
      <p:sp>
        <p:nvSpPr>
          <p:cNvPr id="3" name="TextBox 2">
            <a:extLst>
              <a:ext uri="{FF2B5EF4-FFF2-40B4-BE49-F238E27FC236}">
                <a16:creationId xmlns:a16="http://schemas.microsoft.com/office/drawing/2014/main" id="{567E2156-619F-041D-6D63-F08A3C592609}"/>
              </a:ext>
            </a:extLst>
          </p:cNvPr>
          <p:cNvSpPr txBox="1"/>
          <p:nvPr/>
        </p:nvSpPr>
        <p:spPr>
          <a:xfrm>
            <a:off x="335550" y="5955318"/>
            <a:ext cx="4028667" cy="369332"/>
          </a:xfrm>
          <a:prstGeom prst="rect">
            <a:avLst/>
          </a:prstGeom>
          <a:noFill/>
        </p:spPr>
        <p:txBody>
          <a:bodyPr wrap="none" rtlCol="0">
            <a:spAutoFit/>
          </a:bodyPr>
          <a:lstStyle/>
          <a:p>
            <a:r>
              <a:rPr lang="en-US" sz="1800" dirty="0">
                <a:solidFill>
                  <a:srgbClr val="3F3F3F"/>
                </a:solidFill>
                <a:latin typeface="Poppins"/>
                <a:ea typeface="Poppins"/>
                <a:cs typeface="Poppins"/>
                <a:sym typeface="Poppins"/>
              </a:rPr>
              <a:t>* Do you have one you’ve heard?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p:nvPr/>
        </p:nvSpPr>
        <p:spPr>
          <a:xfrm rot="-382461">
            <a:off x="-312640" y="1121755"/>
            <a:ext cx="4126134" cy="1748918"/>
          </a:xfrm>
          <a:prstGeom prst="rect">
            <a:avLst/>
          </a:prstGeom>
          <a:noFill/>
          <a:ln>
            <a:noFill/>
          </a:ln>
        </p:spPr>
        <p:txBody>
          <a:bodyPr spcFirstLastPara="1" wrap="square" lIns="68550" tIns="68550" rIns="68550" bIns="68550" anchor="t" anchorCtr="0">
            <a:spAutoFit/>
          </a:bodyPr>
          <a:lstStyle/>
          <a:p>
            <a:pPr marL="728663" marR="0" lvl="0" indent="0" algn="l" rtl="0">
              <a:lnSpc>
                <a:spcPct val="115000"/>
              </a:lnSpc>
              <a:spcBef>
                <a:spcPts val="0"/>
              </a:spcBef>
              <a:spcAft>
                <a:spcPts val="0"/>
              </a:spcAft>
              <a:buNone/>
            </a:pPr>
            <a:r>
              <a:rPr lang="en-US" sz="1300" b="0" i="0" u="none" strike="noStrike" cap="none" dirty="0">
                <a:solidFill>
                  <a:schemeClr val="dk1"/>
                </a:solidFill>
                <a:latin typeface="Poppins" pitchFamily="2" charset="77"/>
                <a:ea typeface="Georgia"/>
                <a:cs typeface="Poppins" pitchFamily="2" charset="77"/>
                <a:sym typeface="Georgia"/>
              </a:rPr>
              <a:t>“</a:t>
            </a:r>
            <a:r>
              <a:rPr lang="en-US" sz="1300" b="0" i="1" u="none" strike="noStrike" cap="none" dirty="0">
                <a:solidFill>
                  <a:schemeClr val="dk1"/>
                </a:solidFill>
                <a:highlight>
                  <a:srgbClr val="FFFFFF"/>
                </a:highlight>
                <a:latin typeface="Poppins" pitchFamily="2" charset="77"/>
                <a:ea typeface="Georgia"/>
                <a:cs typeface="Poppins" pitchFamily="2" charset="77"/>
                <a:sym typeface="Georgia"/>
              </a:rPr>
              <a:t>Love the feedback and help.  I have no words to express my gratitude. Thanks for all the info provided.  We now have a clear path and know what to do thanks to you. Blessings for that hard work and pouring into others.” - Angie Scott, The Tidwell Team</a:t>
            </a:r>
            <a:endParaRPr sz="1300" b="0" i="0" u="none" strike="noStrike" cap="none" dirty="0">
              <a:solidFill>
                <a:srgbClr val="000000"/>
              </a:solidFill>
              <a:latin typeface="Poppins" pitchFamily="2" charset="77"/>
              <a:ea typeface="Georgia"/>
              <a:cs typeface="Poppins" pitchFamily="2" charset="77"/>
              <a:sym typeface="Georgia"/>
            </a:endParaRPr>
          </a:p>
        </p:txBody>
      </p:sp>
      <p:sp>
        <p:nvSpPr>
          <p:cNvPr id="171" name="Google Shape;171;p27"/>
          <p:cNvSpPr txBox="1"/>
          <p:nvPr/>
        </p:nvSpPr>
        <p:spPr>
          <a:xfrm rot="452253">
            <a:off x="4125296" y="1339758"/>
            <a:ext cx="4476809" cy="828628"/>
          </a:xfrm>
          <a:prstGeom prst="rect">
            <a:avLst/>
          </a:prstGeom>
          <a:noFill/>
          <a:ln>
            <a:noFill/>
          </a:ln>
        </p:spPr>
        <p:txBody>
          <a:bodyPr spcFirstLastPara="1" wrap="square" lIns="68550" tIns="68550" rIns="68550" bIns="68550" anchor="t" anchorCtr="0">
            <a:spAutoFit/>
          </a:bodyPr>
          <a:lstStyle/>
          <a:p>
            <a:pPr marL="728663" marR="0" lvl="0" indent="0" algn="ctr" rtl="0">
              <a:lnSpc>
                <a:spcPct val="115000"/>
              </a:lnSpc>
              <a:spcBef>
                <a:spcPts val="0"/>
              </a:spcBef>
              <a:spcAft>
                <a:spcPts val="0"/>
              </a:spcAft>
              <a:buNone/>
            </a:pPr>
            <a:r>
              <a:rPr lang="en-US" sz="1300" b="0" i="1" u="none" strike="noStrike" cap="none">
                <a:solidFill>
                  <a:schemeClr val="dk1"/>
                </a:solidFill>
                <a:latin typeface="Poppins" pitchFamily="2" charset="77"/>
                <a:cs typeface="Poppins" pitchFamily="2" charset="77"/>
                <a:sym typeface="Arial"/>
              </a:rPr>
              <a:t>“</a:t>
            </a:r>
            <a:r>
              <a:rPr lang="en-US" sz="1300" b="0" i="1" u="none" strike="noStrike" cap="none">
                <a:solidFill>
                  <a:srgbClr val="1D1C1D"/>
                </a:solidFill>
                <a:highlight>
                  <a:srgbClr val="FFFFFF"/>
                </a:highlight>
                <a:latin typeface="Poppins" pitchFamily="2" charset="77"/>
                <a:cs typeface="Poppins" pitchFamily="2" charset="77"/>
                <a:sym typeface="Arial"/>
              </a:rPr>
              <a:t>I would rate your support as really good and perhaps a first step in getting "unscrewed" 🙂...” -L. Raines </a:t>
            </a:r>
            <a:endParaRPr sz="1300" b="0" i="0" u="none" strike="noStrike" cap="none">
              <a:solidFill>
                <a:srgbClr val="000000"/>
              </a:solidFill>
              <a:latin typeface="Poppins" pitchFamily="2" charset="77"/>
              <a:cs typeface="Poppins" pitchFamily="2" charset="77"/>
              <a:sym typeface="Arial"/>
            </a:endParaRPr>
          </a:p>
        </p:txBody>
      </p:sp>
      <p:sp>
        <p:nvSpPr>
          <p:cNvPr id="172" name="Google Shape;172;p27"/>
          <p:cNvSpPr txBox="1"/>
          <p:nvPr/>
        </p:nvSpPr>
        <p:spPr>
          <a:xfrm rot="-446">
            <a:off x="2645602" y="2358487"/>
            <a:ext cx="3465225" cy="1748880"/>
          </a:xfrm>
          <a:prstGeom prst="rect">
            <a:avLst/>
          </a:prstGeom>
          <a:noFill/>
          <a:ln>
            <a:noFill/>
          </a:ln>
        </p:spPr>
        <p:txBody>
          <a:bodyPr spcFirstLastPara="1" wrap="square" lIns="68550" tIns="68550" rIns="68550" bIns="68550" anchor="t" anchorCtr="0">
            <a:spAutoFit/>
          </a:bodyPr>
          <a:lstStyle/>
          <a:p>
            <a:pPr marL="342900" marR="0" lvl="0" indent="0" algn="l" rtl="0">
              <a:lnSpc>
                <a:spcPct val="115000"/>
              </a:lnSpc>
              <a:spcBef>
                <a:spcPts val="0"/>
              </a:spcBef>
              <a:spcAft>
                <a:spcPts val="0"/>
              </a:spcAft>
              <a:buNone/>
            </a:pPr>
            <a:r>
              <a:rPr lang="en-US" sz="1300" b="0" i="1" u="none" strike="noStrike" cap="none">
                <a:solidFill>
                  <a:schemeClr val="dk1"/>
                </a:solidFill>
                <a:latin typeface="Poppins" pitchFamily="2" charset="77"/>
                <a:ea typeface="Comic Sans MS"/>
                <a:cs typeface="Poppins" pitchFamily="2" charset="77"/>
                <a:sym typeface="Comic Sans MS"/>
              </a:rPr>
              <a:t>“</a:t>
            </a:r>
            <a:r>
              <a:rPr lang="en-US" sz="1300" b="0" i="1" u="none" strike="noStrike" cap="none">
                <a:solidFill>
                  <a:srgbClr val="1D1C1D"/>
                </a:solidFill>
                <a:latin typeface="Poppins" pitchFamily="2" charset="77"/>
                <a:ea typeface="Comic Sans MS"/>
                <a:cs typeface="Poppins" pitchFamily="2" charset="77"/>
                <a:sym typeface="Comic Sans MS"/>
              </a:rPr>
              <a:t>Thank you very much for answering my email very quickly. For now you explained everything that I want in a clear and friendly way. I am confident about your organization to answer my future questions.”</a:t>
            </a:r>
            <a:endParaRPr sz="1300" b="0" i="0" u="none" strike="noStrike" cap="none">
              <a:solidFill>
                <a:srgbClr val="000000"/>
              </a:solidFill>
              <a:latin typeface="Poppins" pitchFamily="2" charset="77"/>
              <a:ea typeface="Comic Sans MS"/>
              <a:cs typeface="Poppins" pitchFamily="2" charset="77"/>
              <a:sym typeface="Comic Sans MS"/>
            </a:endParaRPr>
          </a:p>
        </p:txBody>
      </p:sp>
      <p:sp>
        <p:nvSpPr>
          <p:cNvPr id="173" name="Google Shape;173;p27"/>
          <p:cNvSpPr txBox="1"/>
          <p:nvPr/>
        </p:nvSpPr>
        <p:spPr>
          <a:xfrm rot="-272073">
            <a:off x="5083300" y="3697426"/>
            <a:ext cx="3289898" cy="2439069"/>
          </a:xfrm>
          <a:prstGeom prst="rect">
            <a:avLst/>
          </a:prstGeom>
          <a:noFill/>
          <a:ln>
            <a:noFill/>
          </a:ln>
        </p:spPr>
        <p:txBody>
          <a:bodyPr spcFirstLastPara="1" wrap="square" lIns="68550" tIns="68550" rIns="68550" bIns="68550" anchor="t" anchorCtr="0">
            <a:spAutoFit/>
          </a:bodyPr>
          <a:lstStyle/>
          <a:p>
            <a:pPr marL="857250" marR="0" lvl="0" indent="0" algn="l" rtl="0">
              <a:lnSpc>
                <a:spcPct val="115000"/>
              </a:lnSpc>
              <a:spcBef>
                <a:spcPts val="0"/>
              </a:spcBef>
              <a:spcAft>
                <a:spcPts val="0"/>
              </a:spcAft>
              <a:buNone/>
            </a:pPr>
            <a:r>
              <a:rPr lang="en-US" sz="1300" b="0" i="1" u="none" strike="noStrike" cap="none">
                <a:solidFill>
                  <a:schemeClr val="dk1"/>
                </a:solidFill>
                <a:highlight>
                  <a:srgbClr val="FFFFFF"/>
                </a:highlight>
                <a:latin typeface="Poppins" pitchFamily="2" charset="77"/>
                <a:ea typeface="Courier New"/>
                <a:cs typeface="Poppins" pitchFamily="2" charset="77"/>
                <a:sym typeface="Courier New"/>
              </a:rPr>
              <a:t>"FINALLY, SOMEONE THAT TOOK THE TIME TO SEE THE PROBLEM FOR WHAT IT IS. I have contacted most of these people only to be told to contact somebody else. It's an eternal merry-go-round. Thank you for caring." -Nilda Baucage </a:t>
            </a:r>
            <a:r>
              <a:rPr lang="en-US" sz="1300" b="0" i="1" u="none" strike="noStrike" cap="none">
                <a:solidFill>
                  <a:schemeClr val="dk1"/>
                </a:solidFill>
                <a:latin typeface="Poppins" pitchFamily="2" charset="77"/>
                <a:ea typeface="Courier New"/>
                <a:cs typeface="Poppins" pitchFamily="2" charset="77"/>
                <a:sym typeface="Courier New"/>
              </a:rPr>
              <a:t>	</a:t>
            </a:r>
            <a:r>
              <a:rPr lang="en-US" sz="1300" b="0" i="0" u="none" strike="noStrike" cap="none">
                <a:solidFill>
                  <a:schemeClr val="dk1"/>
                </a:solidFill>
                <a:latin typeface="Poppins" pitchFamily="2" charset="77"/>
                <a:ea typeface="Courier New"/>
                <a:cs typeface="Poppins" pitchFamily="2" charset="77"/>
                <a:sym typeface="Courier New"/>
              </a:rPr>
              <a:t> </a:t>
            </a:r>
            <a:endParaRPr sz="1300" b="0" i="0" u="none" strike="noStrike" cap="none">
              <a:solidFill>
                <a:srgbClr val="000000"/>
              </a:solidFill>
              <a:latin typeface="Poppins" pitchFamily="2" charset="77"/>
              <a:ea typeface="Courier New"/>
              <a:cs typeface="Poppins" pitchFamily="2" charset="77"/>
              <a:sym typeface="Courier New"/>
            </a:endParaRPr>
          </a:p>
        </p:txBody>
      </p:sp>
      <p:sp>
        <p:nvSpPr>
          <p:cNvPr id="174" name="Google Shape;174;p27"/>
          <p:cNvSpPr txBox="1"/>
          <p:nvPr/>
        </p:nvSpPr>
        <p:spPr>
          <a:xfrm>
            <a:off x="-433206" y="3974726"/>
            <a:ext cx="3359475" cy="2439069"/>
          </a:xfrm>
          <a:prstGeom prst="rect">
            <a:avLst/>
          </a:prstGeom>
          <a:noFill/>
          <a:ln>
            <a:noFill/>
          </a:ln>
        </p:spPr>
        <p:txBody>
          <a:bodyPr spcFirstLastPara="1" wrap="square" lIns="68550" tIns="68550" rIns="68550" bIns="68550" anchor="t" anchorCtr="0">
            <a:spAutoFit/>
          </a:bodyPr>
          <a:lstStyle/>
          <a:p>
            <a:pPr marL="857250" marR="0" lvl="0" indent="0" algn="l" rtl="0">
              <a:lnSpc>
                <a:spcPct val="115000"/>
              </a:lnSpc>
              <a:spcBef>
                <a:spcPts val="0"/>
              </a:spcBef>
              <a:spcAft>
                <a:spcPts val="0"/>
              </a:spcAft>
              <a:buNone/>
            </a:pPr>
            <a:r>
              <a:rPr lang="en-US" sz="1300" b="0" i="1" u="none" strike="noStrike" cap="none">
                <a:solidFill>
                  <a:schemeClr val="dk1"/>
                </a:solidFill>
                <a:highlight>
                  <a:srgbClr val="FFFFFF"/>
                </a:highlight>
                <a:latin typeface="Poppins" pitchFamily="2" charset="77"/>
                <a:ea typeface="Oswald"/>
                <a:cs typeface="Poppins" pitchFamily="2" charset="77"/>
                <a:sym typeface="Oswald"/>
              </a:rPr>
              <a:t>"Thank you. I didn't know there was an operation such as yours. I think you are a godsend. I truly appreciate the patience and passion of Johnnie. She is most informed and I felt comforted just speaking to her. I will do everything she suggested.” -Eddie Jones</a:t>
            </a:r>
            <a:endParaRPr sz="1300" b="0" i="0" u="none" strike="noStrike" cap="none">
              <a:solidFill>
                <a:srgbClr val="000000"/>
              </a:solidFill>
              <a:latin typeface="Poppins" pitchFamily="2" charset="77"/>
              <a:ea typeface="Oswald"/>
              <a:cs typeface="Poppins" pitchFamily="2" charset="77"/>
              <a:sym typeface="Oswald"/>
            </a:endParaRPr>
          </a:p>
        </p:txBody>
      </p:sp>
      <p:sp>
        <p:nvSpPr>
          <p:cNvPr id="175" name="Google Shape;175;p27"/>
          <p:cNvSpPr txBox="1"/>
          <p:nvPr/>
        </p:nvSpPr>
        <p:spPr>
          <a:xfrm rot="450390">
            <a:off x="3020174" y="4497338"/>
            <a:ext cx="2716077" cy="173891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300" b="0" i="0" u="none" strike="noStrike" cap="none">
                <a:solidFill>
                  <a:srgbClr val="1D1C1D"/>
                </a:solidFill>
                <a:highlight>
                  <a:srgbClr val="FFFFFF"/>
                </a:highlight>
                <a:latin typeface="Poppins" pitchFamily="2" charset="77"/>
                <a:ea typeface="Verdana"/>
                <a:cs typeface="Poppins" pitchFamily="2" charset="77"/>
                <a:sym typeface="Verdana"/>
              </a:rPr>
              <a:t>Just having such a group as Solar United Neighbors is tremendous. Knowing that there is support when dealing with unscrupulous entities is a game changer. I highly recommend them and fully support their mission.</a:t>
            </a:r>
            <a:endParaRPr sz="1300" b="0" i="0" u="none" strike="noStrike" cap="none">
              <a:solidFill>
                <a:srgbClr val="000000"/>
              </a:solidFill>
              <a:latin typeface="Poppins" pitchFamily="2" charset="77"/>
              <a:ea typeface="Verdana"/>
              <a:cs typeface="Poppins" pitchFamily="2" charset="77"/>
              <a:sym typeface="Verdana"/>
            </a:endParaRPr>
          </a:p>
        </p:txBody>
      </p:sp>
      <p:sp>
        <p:nvSpPr>
          <p:cNvPr id="176" name="Google Shape;176;p27"/>
          <p:cNvSpPr txBox="1"/>
          <p:nvPr/>
        </p:nvSpPr>
        <p:spPr>
          <a:xfrm>
            <a:off x="648885" y="392913"/>
            <a:ext cx="7584975" cy="564363"/>
          </a:xfrm>
          <a:prstGeom prst="rect">
            <a:avLst/>
          </a:prstGeom>
          <a:noFill/>
          <a:ln>
            <a:noFill/>
          </a:ln>
        </p:spPr>
        <p:txBody>
          <a:bodyPr spcFirstLastPara="1" wrap="square" lIns="68550" tIns="68550" rIns="68550" bIns="68550" anchor="t" anchorCtr="0">
            <a:spAutoFit/>
          </a:bodyPr>
          <a:lstStyle/>
          <a:p>
            <a:pPr marL="0" marR="0" lvl="0" indent="0" algn="ctr" rtl="0">
              <a:lnSpc>
                <a:spcPct val="90000"/>
              </a:lnSpc>
              <a:spcBef>
                <a:spcPts val="0"/>
              </a:spcBef>
              <a:spcAft>
                <a:spcPts val="0"/>
              </a:spcAft>
              <a:buNone/>
            </a:pPr>
            <a:r>
              <a:rPr lang="en-US" sz="3075" b="0" i="0" u="none" strike="noStrike" cap="none" dirty="0">
                <a:solidFill>
                  <a:srgbClr val="EA8123"/>
                </a:solidFill>
                <a:latin typeface="Calistoga"/>
                <a:ea typeface="Calistoga"/>
                <a:cs typeface="Calistoga"/>
                <a:sym typeface="Calistoga"/>
              </a:rPr>
              <a:t>SHD Solar Success Stories!</a:t>
            </a:r>
            <a:endParaRPr sz="3075" b="0" i="0" u="none" strike="noStrike" cap="none" dirty="0">
              <a:solidFill>
                <a:srgbClr val="EA8123"/>
              </a:solidFill>
              <a:latin typeface="Calistoga"/>
              <a:ea typeface="Calistoga"/>
              <a:cs typeface="Calistoga"/>
              <a:sym typeface="Calistog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p:nvPr/>
        </p:nvSpPr>
        <p:spPr>
          <a:xfrm>
            <a:off x="0" y="0"/>
            <a:ext cx="9144000" cy="6943304"/>
          </a:xfrm>
          <a:prstGeom prst="rect">
            <a:avLst/>
          </a:prstGeom>
          <a:solidFill>
            <a:srgbClr val="EA81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9"/>
          <p:cNvSpPr txBox="1"/>
          <p:nvPr/>
        </p:nvSpPr>
        <p:spPr>
          <a:xfrm>
            <a:off x="0" y="427213"/>
            <a:ext cx="91440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6000"/>
              <a:buFont typeface="Arial"/>
              <a:buNone/>
            </a:pPr>
            <a:r>
              <a:rPr lang="en-US" sz="6000" b="0" i="0" u="none" strike="noStrike" cap="none">
                <a:solidFill>
                  <a:schemeClr val="lt1"/>
                </a:solidFill>
                <a:latin typeface="Calistoga"/>
                <a:ea typeface="Calistoga"/>
                <a:cs typeface="Calistoga"/>
                <a:sym typeface="Calistoga"/>
              </a:rPr>
              <a:t>Thank You!</a:t>
            </a:r>
            <a:endParaRPr sz="6000" b="0" i="0" u="none" strike="noStrike" cap="none">
              <a:solidFill>
                <a:schemeClr val="lt1"/>
              </a:solidFill>
              <a:latin typeface="Calistoga"/>
              <a:ea typeface="Calistoga"/>
              <a:cs typeface="Calistoga"/>
              <a:sym typeface="Calistoga"/>
            </a:endParaRPr>
          </a:p>
        </p:txBody>
      </p:sp>
      <p:sp>
        <p:nvSpPr>
          <p:cNvPr id="288" name="Google Shape;288;p39"/>
          <p:cNvSpPr txBox="1"/>
          <p:nvPr/>
        </p:nvSpPr>
        <p:spPr>
          <a:xfrm>
            <a:off x="898699" y="5343750"/>
            <a:ext cx="7673400" cy="11336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700"/>
              </a:spcBef>
              <a:spcAft>
                <a:spcPts val="0"/>
              </a:spcAft>
              <a:buClr>
                <a:schemeClr val="dk1"/>
              </a:buClr>
              <a:buSzPts val="1100"/>
              <a:buFont typeface="Arial"/>
              <a:buNone/>
            </a:pPr>
            <a:r>
              <a:rPr lang="en-US" sz="3000" b="0" i="0" u="none" strike="noStrike" cap="none">
                <a:solidFill>
                  <a:srgbClr val="FFFFFF"/>
                </a:solidFill>
                <a:latin typeface="Poppins"/>
                <a:ea typeface="Poppins"/>
                <a:cs typeface="Poppins"/>
                <a:sym typeface="Poppins"/>
              </a:rPr>
              <a:t>Solar United Neighbors</a:t>
            </a:r>
            <a:endParaRPr sz="3000" b="0" i="0" u="none" strike="noStrike" cap="none">
              <a:solidFill>
                <a:srgbClr val="FFFFFF"/>
              </a:solidFill>
              <a:latin typeface="Poppins"/>
              <a:ea typeface="Poppins"/>
              <a:cs typeface="Poppins"/>
              <a:sym typeface="Poppins"/>
            </a:endParaRPr>
          </a:p>
          <a:p>
            <a:pPr marL="0" marR="0" lvl="0" indent="0" algn="ctr" rtl="0">
              <a:lnSpc>
                <a:spcPct val="100000"/>
              </a:lnSpc>
              <a:spcBef>
                <a:spcPts val="700"/>
              </a:spcBef>
              <a:spcAft>
                <a:spcPts val="0"/>
              </a:spcAft>
              <a:buClr>
                <a:srgbClr val="000000"/>
              </a:buClr>
              <a:buSzPts val="3000"/>
              <a:buFont typeface="Arial"/>
              <a:buNone/>
            </a:pPr>
            <a:r>
              <a:rPr lang="en-US" sz="2000" b="0" i="0" u="none" strike="noStrike" cap="none">
                <a:solidFill>
                  <a:srgbClr val="FFFFFF"/>
                </a:solidFill>
                <a:latin typeface="Poppins"/>
                <a:ea typeface="Poppins"/>
                <a:cs typeface="Poppins"/>
                <a:sym typeface="Poppins"/>
              </a:rPr>
              <a:t>helpdesk@solarunitedneighbors.org</a:t>
            </a:r>
            <a:endParaRPr sz="2000" b="0" i="0" u="none" strike="noStrike" cap="none">
              <a:solidFill>
                <a:schemeClr val="lt1"/>
              </a:solidFill>
              <a:latin typeface="Poppins Medium"/>
              <a:ea typeface="Poppins Medium"/>
              <a:cs typeface="Poppins Medium"/>
              <a:sym typeface="Poppins Medium"/>
            </a:endParaRPr>
          </a:p>
        </p:txBody>
      </p:sp>
      <p:pic>
        <p:nvPicPr>
          <p:cNvPr id="289" name="Google Shape;289;p39" descr="A group of people wearing yellow shirts&#10;&#10;AI-generated content may be incorrect."/>
          <p:cNvPicPr preferRelativeResize="0"/>
          <p:nvPr/>
        </p:nvPicPr>
        <p:blipFill rotWithShape="1">
          <a:blip r:embed="rId3">
            <a:alphaModFix/>
          </a:blip>
          <a:srcRect l="8967" t="2857" r="14402" b="11019"/>
          <a:stretch/>
        </p:blipFill>
        <p:spPr>
          <a:xfrm>
            <a:off x="1962979" y="1445315"/>
            <a:ext cx="5205627" cy="3917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cxnSp>
        <p:nvCxnSpPr>
          <p:cNvPr id="79" name="Google Shape;79;p16"/>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80" name="Google Shape;80;p16"/>
          <p:cNvSpPr txBox="1"/>
          <p:nvPr/>
        </p:nvSpPr>
        <p:spPr>
          <a:xfrm>
            <a:off x="242425" y="276175"/>
            <a:ext cx="8184900" cy="66938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a:solidFill>
                  <a:srgbClr val="EA8123"/>
                </a:solidFill>
                <a:latin typeface="Calistoga"/>
                <a:ea typeface="Calistoga"/>
                <a:cs typeface="Calistoga"/>
                <a:sym typeface="Calistoga"/>
              </a:rPr>
              <a:t>Importance of Consumer Protection</a:t>
            </a:r>
            <a:endParaRPr sz="3500" b="0" i="0" u="none" strike="noStrike" cap="none">
              <a:solidFill>
                <a:srgbClr val="EA8123"/>
              </a:solidFill>
              <a:latin typeface="Calistoga"/>
              <a:ea typeface="Calistoga"/>
              <a:cs typeface="Calistoga"/>
              <a:sym typeface="Calistoga"/>
            </a:endParaRPr>
          </a:p>
        </p:txBody>
      </p:sp>
      <p:pic>
        <p:nvPicPr>
          <p:cNvPr id="81" name="Google Shape;81;p16"/>
          <p:cNvPicPr preferRelativeResize="0"/>
          <p:nvPr/>
        </p:nvPicPr>
        <p:blipFill rotWithShape="1">
          <a:blip r:embed="rId3">
            <a:alphaModFix/>
          </a:blip>
          <a:srcRect/>
          <a:stretch/>
        </p:blipFill>
        <p:spPr>
          <a:xfrm>
            <a:off x="7454849" y="6136500"/>
            <a:ext cx="1481576" cy="514850"/>
          </a:xfrm>
          <a:prstGeom prst="rect">
            <a:avLst/>
          </a:prstGeom>
          <a:noFill/>
          <a:ln>
            <a:noFill/>
          </a:ln>
        </p:spPr>
      </p:pic>
      <p:sp>
        <p:nvSpPr>
          <p:cNvPr id="82" name="Google Shape;82;p16"/>
          <p:cNvSpPr txBox="1"/>
          <p:nvPr/>
        </p:nvSpPr>
        <p:spPr>
          <a:xfrm>
            <a:off x="414514" y="1263012"/>
            <a:ext cx="4020972"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rgbClr val="000000"/>
                </a:solidFill>
                <a:latin typeface="Poppins"/>
                <a:ea typeface="Poppins"/>
                <a:cs typeface="Poppins"/>
                <a:sym typeface="Poppins"/>
              </a:rPr>
              <a:t>Solar Consumer Protection is</a:t>
            </a:r>
            <a:r>
              <a:rPr lang="en-US" sz="2000" b="0" i="0" u="none" strike="noStrike" cap="none">
                <a:solidFill>
                  <a:srgbClr val="4D5156"/>
                </a:solidFill>
                <a:latin typeface="Poppins"/>
                <a:ea typeface="Poppins"/>
                <a:cs typeface="Poppins"/>
                <a:sym typeface="Poppins"/>
              </a:rPr>
              <a:t> </a:t>
            </a:r>
            <a:r>
              <a:rPr lang="en-US" sz="2000" b="0" i="0" u="none" strike="noStrike" cap="none">
                <a:solidFill>
                  <a:srgbClr val="000000"/>
                </a:solidFill>
                <a:latin typeface="Poppins"/>
                <a:ea typeface="Poppins"/>
                <a:cs typeface="Poppins"/>
                <a:sym typeface="Poppins"/>
              </a:rPr>
              <a:t>the practice of safeguarding buyers of goods and services, and the public, against unfair practices in the marketplace</a:t>
            </a:r>
            <a:r>
              <a:rPr lang="en-US" sz="2000" b="0" i="0" u="none" strike="noStrike" cap="none">
                <a:solidFill>
                  <a:srgbClr val="4D5156"/>
                </a:solidFill>
                <a:latin typeface="Poppins"/>
                <a:ea typeface="Poppins"/>
                <a:cs typeface="Poppins"/>
                <a:sym typeface="Poppins"/>
              </a:rPr>
              <a:t>.</a:t>
            </a:r>
            <a:endParaRPr sz="20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rgbClr val="4D5156"/>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Poppins"/>
                <a:ea typeface="Poppins"/>
                <a:cs typeface="Poppins"/>
                <a:sym typeface="Poppins"/>
              </a:rPr>
              <a:t>Consumer Protection is linked to the idea of consumer rights which helps consumers make better choices. </a:t>
            </a:r>
            <a:endParaRPr sz="20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Poppins"/>
                <a:ea typeface="Poppins"/>
                <a:cs typeface="Poppins"/>
                <a:sym typeface="Poppins"/>
              </a:rPr>
              <a:t>Varying entities promote consumer protection and pursue complaints against unscrupulous businesses.</a:t>
            </a:r>
            <a:endParaRPr sz="2000" b="0" i="0" u="none" strike="noStrike" cap="none">
              <a:solidFill>
                <a:schemeClr val="dk1"/>
              </a:solidFill>
              <a:latin typeface="Poppins"/>
              <a:ea typeface="Poppins"/>
              <a:cs typeface="Poppins"/>
              <a:sym typeface="Poppins"/>
            </a:endParaRPr>
          </a:p>
        </p:txBody>
      </p:sp>
      <p:pic>
        <p:nvPicPr>
          <p:cNvPr id="83" name="Google Shape;83;p16"/>
          <p:cNvPicPr preferRelativeResize="0"/>
          <p:nvPr/>
        </p:nvPicPr>
        <p:blipFill rotWithShape="1">
          <a:blip r:embed="rId4">
            <a:alphaModFix/>
          </a:blip>
          <a:srcRect/>
          <a:stretch/>
        </p:blipFill>
        <p:spPr>
          <a:xfrm>
            <a:off x="4435486" y="1730725"/>
            <a:ext cx="4294000" cy="374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7"/>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sp>
        <p:nvSpPr>
          <p:cNvPr id="89" name="Google Shape;89;p17"/>
          <p:cNvSpPr txBox="1"/>
          <p:nvPr/>
        </p:nvSpPr>
        <p:spPr>
          <a:xfrm>
            <a:off x="242425" y="276175"/>
            <a:ext cx="8184900" cy="66938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a:solidFill>
                  <a:srgbClr val="EA8123"/>
                </a:solidFill>
                <a:latin typeface="Calistoga"/>
                <a:ea typeface="Calistoga"/>
                <a:cs typeface="Calistoga"/>
                <a:sym typeface="Calistoga"/>
              </a:rPr>
              <a:t>Importance of Consumer Protection</a:t>
            </a:r>
            <a:endParaRPr sz="3500" b="0" i="0" u="none" strike="noStrike" cap="none">
              <a:solidFill>
                <a:srgbClr val="EA8123"/>
              </a:solidFill>
              <a:latin typeface="Calistoga"/>
              <a:ea typeface="Calistoga"/>
              <a:cs typeface="Calistoga"/>
              <a:sym typeface="Calistoga"/>
            </a:endParaRPr>
          </a:p>
        </p:txBody>
      </p:sp>
      <p:pic>
        <p:nvPicPr>
          <p:cNvPr id="90" name="Google Shape;90;p17"/>
          <p:cNvPicPr preferRelativeResize="0"/>
          <p:nvPr/>
        </p:nvPicPr>
        <p:blipFill rotWithShape="1">
          <a:blip r:embed="rId3">
            <a:alphaModFix/>
          </a:blip>
          <a:srcRect/>
          <a:stretch/>
        </p:blipFill>
        <p:spPr>
          <a:xfrm>
            <a:off x="7454849" y="6136500"/>
            <a:ext cx="1481576" cy="514850"/>
          </a:xfrm>
          <a:prstGeom prst="rect">
            <a:avLst/>
          </a:prstGeom>
          <a:noFill/>
          <a:ln>
            <a:noFill/>
          </a:ln>
        </p:spPr>
      </p:pic>
      <p:pic>
        <p:nvPicPr>
          <p:cNvPr id="91" name="Google Shape;91;p17"/>
          <p:cNvPicPr preferRelativeResize="0"/>
          <p:nvPr/>
        </p:nvPicPr>
        <p:blipFill rotWithShape="1">
          <a:blip r:embed="rId4">
            <a:alphaModFix/>
          </a:blip>
          <a:srcRect/>
          <a:stretch/>
        </p:blipFill>
        <p:spPr>
          <a:xfrm>
            <a:off x="1016699" y="997325"/>
            <a:ext cx="6267679" cy="5610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p:nvPr/>
        </p:nvSpPr>
        <p:spPr>
          <a:xfrm>
            <a:off x="142943" y="538712"/>
            <a:ext cx="3532050" cy="637075"/>
          </a:xfrm>
          <a:prstGeom prst="rect">
            <a:avLst/>
          </a:prstGeom>
          <a:noFill/>
          <a:ln>
            <a:noFill/>
          </a:ln>
        </p:spPr>
        <p:txBody>
          <a:bodyPr spcFirstLastPara="1" wrap="square" lIns="68550" tIns="68550" rIns="68550" bIns="68550" anchor="t" anchorCtr="0">
            <a:spAutoFit/>
          </a:bodyPr>
          <a:lstStyle/>
          <a:p>
            <a:pPr marL="0" marR="0" lvl="0" indent="0" algn="ctr" rtl="0">
              <a:lnSpc>
                <a:spcPct val="90000"/>
              </a:lnSpc>
              <a:spcBef>
                <a:spcPts val="0"/>
              </a:spcBef>
              <a:spcAft>
                <a:spcPts val="0"/>
              </a:spcAft>
              <a:buNone/>
            </a:pPr>
            <a:r>
              <a:rPr lang="en-US" sz="3600" b="0" i="0" u="none" strike="noStrike" cap="none">
                <a:solidFill>
                  <a:srgbClr val="EA8123"/>
                </a:solidFill>
                <a:latin typeface="Calistoga"/>
                <a:ea typeface="Calistoga"/>
                <a:cs typeface="Calistoga"/>
                <a:sym typeface="Calistoga"/>
              </a:rPr>
              <a:t>Who we are</a:t>
            </a:r>
            <a:endParaRPr sz="3600" b="0" i="0" u="none" strike="noStrike" cap="none">
              <a:solidFill>
                <a:srgbClr val="EA8123"/>
              </a:solidFill>
              <a:latin typeface="Calistoga"/>
              <a:ea typeface="Calistoga"/>
              <a:cs typeface="Calistoga"/>
              <a:sym typeface="Calistoga"/>
            </a:endParaRPr>
          </a:p>
        </p:txBody>
      </p:sp>
      <p:sp>
        <p:nvSpPr>
          <p:cNvPr id="129" name="Google Shape;129;p22"/>
          <p:cNvSpPr txBox="1"/>
          <p:nvPr/>
        </p:nvSpPr>
        <p:spPr>
          <a:xfrm>
            <a:off x="728850" y="1326961"/>
            <a:ext cx="7643625" cy="4545201"/>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US" sz="3200" b="0" i="1" u="none" strike="noStrike" cap="none" dirty="0">
                <a:solidFill>
                  <a:srgbClr val="1D1C1D"/>
                </a:solidFill>
                <a:highlight>
                  <a:srgbClr val="F8F8F8"/>
                </a:highlight>
                <a:latin typeface="Times New Roman"/>
                <a:ea typeface="Times New Roman"/>
                <a:cs typeface="Times New Roman"/>
                <a:sym typeface="Times New Roman"/>
              </a:rPr>
              <a:t>The Solar Help Desk (SHD) started to provide support to folks who needed assistance going solar outside of our state-based programs. The SHD also serves as a resource for customers who are having issues with their solar companies and as our list has grown with national installer partnerships, we have started to receive requests for help from more folks.</a:t>
            </a:r>
            <a:r>
              <a:rPr lang="en-US" sz="3200" b="0" i="1" u="none" strike="noStrike" cap="none" dirty="0">
                <a:solidFill>
                  <a:srgbClr val="212529"/>
                </a:solidFill>
                <a:highlight>
                  <a:srgbClr val="FFFFFF"/>
                </a:highlight>
                <a:latin typeface="Times New Roman"/>
                <a:ea typeface="Times New Roman"/>
                <a:cs typeface="Times New Roman"/>
                <a:sym typeface="Times New Roman"/>
              </a:rPr>
              <a:t>  </a:t>
            </a:r>
            <a:endParaRPr sz="3200" b="0" i="1"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cap="none" dirty="0">
              <a:solidFill>
                <a:schemeClr val="dk1"/>
              </a:solidFill>
              <a:latin typeface="Arial"/>
              <a:ea typeface="Arial"/>
              <a:cs typeface="Arial"/>
              <a:sym typeface="Arial"/>
            </a:endParaRPr>
          </a:p>
        </p:txBody>
      </p:sp>
      <p:pic>
        <p:nvPicPr>
          <p:cNvPr id="130" name="Google Shape;130;p22"/>
          <p:cNvPicPr preferRelativeResize="0"/>
          <p:nvPr/>
        </p:nvPicPr>
        <p:blipFill rotWithShape="1">
          <a:blip r:embed="rId3">
            <a:alphaModFix/>
          </a:blip>
          <a:srcRect/>
          <a:stretch/>
        </p:blipFill>
        <p:spPr>
          <a:xfrm>
            <a:off x="7454849" y="6136500"/>
            <a:ext cx="1481576" cy="51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13" name="Google Shape;113;p20"/>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pic>
        <p:nvPicPr>
          <p:cNvPr id="114" name="Google Shape;114;p20"/>
          <p:cNvPicPr preferRelativeResize="0"/>
          <p:nvPr/>
        </p:nvPicPr>
        <p:blipFill rotWithShape="1">
          <a:blip r:embed="rId3">
            <a:alphaModFix/>
          </a:blip>
          <a:srcRect/>
          <a:stretch/>
        </p:blipFill>
        <p:spPr>
          <a:xfrm>
            <a:off x="7454849" y="6136500"/>
            <a:ext cx="1481576" cy="514850"/>
          </a:xfrm>
          <a:prstGeom prst="rect">
            <a:avLst/>
          </a:prstGeom>
          <a:noFill/>
          <a:ln>
            <a:noFill/>
          </a:ln>
        </p:spPr>
      </p:pic>
      <p:sp>
        <p:nvSpPr>
          <p:cNvPr id="115" name="Google Shape;115;p20"/>
          <p:cNvSpPr txBox="1"/>
          <p:nvPr/>
        </p:nvSpPr>
        <p:spPr>
          <a:xfrm>
            <a:off x="484869" y="1387951"/>
            <a:ext cx="8174261"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3F3F3F"/>
                </a:solidFill>
                <a:latin typeface="Poppins"/>
                <a:ea typeface="Poppins"/>
                <a:cs typeface="Poppins"/>
                <a:sym typeface="Poppins"/>
              </a:rPr>
              <a:t>Definitely not! Our purpose is to help people wherever they are on their path. We regularly assist people very early on in their investigation of solar with services like basic education and resource sharing, proposal comparisons, and free roof reviews. </a:t>
            </a:r>
            <a:endParaRPr sz="1400" b="0" i="0" u="none" strike="noStrike" cap="none">
              <a:solidFill>
                <a:srgbClr val="3F3F3F"/>
              </a:solidFill>
              <a:latin typeface="Arial"/>
              <a:ea typeface="Arial"/>
              <a:cs typeface="Arial"/>
              <a:sym typeface="Arial"/>
            </a:endParaRPr>
          </a:p>
        </p:txBody>
      </p:sp>
      <p:sp>
        <p:nvSpPr>
          <p:cNvPr id="116" name="Google Shape;116;p20"/>
          <p:cNvSpPr txBox="1"/>
          <p:nvPr/>
        </p:nvSpPr>
        <p:spPr>
          <a:xfrm>
            <a:off x="242425" y="276175"/>
            <a:ext cx="8694000" cy="66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a:solidFill>
                  <a:srgbClr val="EA8123"/>
                </a:solidFill>
                <a:latin typeface="Calistoga"/>
                <a:ea typeface="Calistoga"/>
                <a:cs typeface="Calistoga"/>
                <a:sym typeface="Calistoga"/>
              </a:rPr>
              <a:t>Is the Help Desk just complaints?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p:nvPr/>
        </p:nvSpPr>
        <p:spPr>
          <a:xfrm>
            <a:off x="478591" y="1062485"/>
            <a:ext cx="8028100" cy="4711298"/>
          </a:xfrm>
          <a:prstGeom prst="rect">
            <a:avLst/>
          </a:prstGeom>
          <a:noFill/>
          <a:ln>
            <a:noFill/>
          </a:ln>
        </p:spPr>
        <p:txBody>
          <a:bodyPr spcFirstLastPara="1" wrap="square" lIns="68550" tIns="68550" rIns="68550" bIns="68550" anchor="t" anchorCtr="0">
            <a:noAutofit/>
          </a:bodyPr>
          <a:lstStyle/>
          <a:p>
            <a:pPr marL="342900" marR="0" lvl="0" indent="-314325" algn="l" rtl="0">
              <a:lnSpc>
                <a:spcPct val="115000"/>
              </a:lnSpc>
              <a:spcBef>
                <a:spcPts val="900"/>
              </a:spcBef>
              <a:spcAft>
                <a:spcPts val="0"/>
              </a:spcAft>
              <a:buClr>
                <a:schemeClr val="dk1"/>
              </a:buClr>
              <a:buSzPts val="3000"/>
              <a:buFont typeface="Calibri"/>
              <a:buChar char="●"/>
            </a:pPr>
            <a:r>
              <a:rPr lang="en-US" sz="2600" b="0" i="0" u="none" strike="noStrike" cap="none" dirty="0">
                <a:solidFill>
                  <a:srgbClr val="3F3F3F"/>
                </a:solidFill>
                <a:latin typeface="Poppins"/>
                <a:ea typeface="Poppins"/>
                <a:cs typeface="Poppins"/>
                <a:sym typeface="Poppins"/>
              </a:rPr>
              <a:t>Bilingual support and materials</a:t>
            </a:r>
            <a:endParaRPr sz="2600" b="0" i="0" u="none" strike="noStrike" cap="none" dirty="0">
              <a:solidFill>
                <a:srgbClr val="3F3F3F"/>
              </a:solidFill>
              <a:latin typeface="Poppins"/>
              <a:ea typeface="Poppins"/>
              <a:cs typeface="Poppins"/>
              <a:sym typeface="Poppins"/>
            </a:endParaRPr>
          </a:p>
          <a:p>
            <a:pPr marL="342900" marR="0" lvl="0" indent="-314325" algn="l" rtl="0">
              <a:lnSpc>
                <a:spcPct val="115000"/>
              </a:lnSpc>
              <a:spcBef>
                <a:spcPts val="0"/>
              </a:spcBef>
              <a:spcAft>
                <a:spcPts val="0"/>
              </a:spcAft>
              <a:buClr>
                <a:schemeClr val="dk1"/>
              </a:buClr>
              <a:buSzPts val="3000"/>
              <a:buFont typeface="Calibri"/>
              <a:buChar char="●"/>
            </a:pPr>
            <a:r>
              <a:rPr lang="en-US" sz="2600" b="0" i="0" u="none" strike="noStrike" cap="none" dirty="0">
                <a:solidFill>
                  <a:srgbClr val="3F3F3F"/>
                </a:solidFill>
                <a:latin typeface="Poppins"/>
                <a:ea typeface="Poppins"/>
                <a:cs typeface="Poppins"/>
                <a:sym typeface="Poppins"/>
              </a:rPr>
              <a:t>Direct assistance to anyone in all 50 states, the District of Columbia and Puerto Rico</a:t>
            </a:r>
            <a:endParaRPr sz="2600" b="0" i="0" u="none" strike="noStrike" cap="none" dirty="0">
              <a:solidFill>
                <a:srgbClr val="3F3F3F"/>
              </a:solidFill>
              <a:latin typeface="Poppins"/>
              <a:ea typeface="Poppins"/>
              <a:cs typeface="Poppins"/>
              <a:sym typeface="Poppins"/>
            </a:endParaRPr>
          </a:p>
          <a:p>
            <a:pPr marL="342900" marR="0" lvl="0" indent="-314325" algn="l" rtl="0">
              <a:lnSpc>
                <a:spcPct val="115000"/>
              </a:lnSpc>
              <a:spcBef>
                <a:spcPts val="0"/>
              </a:spcBef>
              <a:spcAft>
                <a:spcPts val="0"/>
              </a:spcAft>
              <a:buClr>
                <a:schemeClr val="dk1"/>
              </a:buClr>
              <a:buSzPts val="3000"/>
              <a:buFont typeface="Calibri"/>
              <a:buChar char="●"/>
            </a:pPr>
            <a:r>
              <a:rPr lang="en-US" sz="2600" b="0" i="0" u="none" strike="noStrike" cap="none" dirty="0">
                <a:solidFill>
                  <a:srgbClr val="3F3F3F"/>
                </a:solidFill>
                <a:latin typeface="Poppins"/>
                <a:ea typeface="Poppins"/>
                <a:cs typeface="Poppins"/>
                <a:sym typeface="Poppins"/>
              </a:rPr>
              <a:t>Support customers who are having issues</a:t>
            </a:r>
            <a:endParaRPr sz="2600" b="0" i="0" u="none" strike="noStrike" cap="none" dirty="0">
              <a:solidFill>
                <a:srgbClr val="3F3F3F"/>
              </a:solidFill>
              <a:latin typeface="Poppins"/>
              <a:ea typeface="Poppins"/>
              <a:cs typeface="Poppins"/>
              <a:sym typeface="Poppins"/>
            </a:endParaRPr>
          </a:p>
          <a:p>
            <a:pPr marL="342900" marR="0" lvl="0" indent="-314325" algn="l" rtl="0">
              <a:lnSpc>
                <a:spcPct val="100000"/>
              </a:lnSpc>
              <a:spcBef>
                <a:spcPts val="0"/>
              </a:spcBef>
              <a:spcAft>
                <a:spcPts val="0"/>
              </a:spcAft>
              <a:buClr>
                <a:schemeClr val="dk1"/>
              </a:buClr>
              <a:buSzPts val="3000"/>
              <a:buFont typeface="Calibri"/>
              <a:buChar char="●"/>
            </a:pPr>
            <a:r>
              <a:rPr lang="en-US" sz="2600" b="0" i="0" u="none" strike="noStrike" cap="none" dirty="0">
                <a:solidFill>
                  <a:srgbClr val="3F3F3F"/>
                </a:solidFill>
                <a:latin typeface="Poppins"/>
                <a:ea typeface="Poppins"/>
                <a:cs typeface="Poppins"/>
                <a:sym typeface="Poppins"/>
              </a:rPr>
              <a:t>Answer common and complex solar questions:</a:t>
            </a:r>
          </a:p>
          <a:p>
            <a:pPr marL="28575" marR="0" lvl="0" algn="l" rtl="0">
              <a:lnSpc>
                <a:spcPct val="100000"/>
              </a:lnSpc>
              <a:spcBef>
                <a:spcPts val="0"/>
              </a:spcBef>
              <a:spcAft>
                <a:spcPts val="0"/>
              </a:spcAft>
              <a:buClr>
                <a:schemeClr val="dk1"/>
              </a:buClr>
              <a:buSzPts val="3000"/>
            </a:pPr>
            <a:endParaRPr sz="2600" b="0" i="0" u="none" strike="noStrike" cap="none" dirty="0">
              <a:solidFill>
                <a:srgbClr val="3F3F3F"/>
              </a:solidFill>
              <a:latin typeface="Poppins"/>
              <a:ea typeface="Poppins"/>
              <a:cs typeface="Poppins"/>
              <a:sym typeface="Poppins"/>
            </a:endParaRPr>
          </a:p>
          <a:p>
            <a:pPr marL="685800" marR="0" lvl="1" indent="-314325" algn="l" rtl="0">
              <a:lnSpc>
                <a:spcPct val="100000"/>
              </a:lnSpc>
              <a:spcBef>
                <a:spcPts val="0"/>
              </a:spcBef>
              <a:spcAft>
                <a:spcPts val="0"/>
              </a:spcAft>
              <a:buClr>
                <a:schemeClr val="dk1"/>
              </a:buClr>
              <a:buSzPts val="3000"/>
              <a:buFont typeface="Calibri"/>
              <a:buChar char="○"/>
            </a:pPr>
            <a:r>
              <a:rPr lang="en-US" sz="2600" b="0" i="1" u="none" strike="noStrike" cap="none" dirty="0">
                <a:solidFill>
                  <a:srgbClr val="3F3F3F"/>
                </a:solidFill>
                <a:latin typeface="Poppins"/>
                <a:ea typeface="Poppins"/>
                <a:cs typeface="Poppins"/>
                <a:sym typeface="Poppins"/>
              </a:rPr>
              <a:t>Do I need battery storage with solar?</a:t>
            </a:r>
            <a:endParaRPr sz="2600" b="0" i="1" u="none" strike="noStrike" cap="none" dirty="0">
              <a:solidFill>
                <a:srgbClr val="3F3F3F"/>
              </a:solidFill>
              <a:latin typeface="Poppins"/>
              <a:ea typeface="Poppins"/>
              <a:cs typeface="Poppins"/>
              <a:sym typeface="Poppins"/>
            </a:endParaRPr>
          </a:p>
          <a:p>
            <a:pPr marL="685800" marR="0" lvl="1" indent="-314325" algn="l" rtl="0">
              <a:lnSpc>
                <a:spcPct val="100000"/>
              </a:lnSpc>
              <a:spcBef>
                <a:spcPts val="0"/>
              </a:spcBef>
              <a:spcAft>
                <a:spcPts val="0"/>
              </a:spcAft>
              <a:buClr>
                <a:schemeClr val="dk1"/>
              </a:buClr>
              <a:buSzPts val="3000"/>
              <a:buFont typeface="Calibri"/>
              <a:buChar char="○"/>
            </a:pPr>
            <a:r>
              <a:rPr lang="en-US" sz="2600" b="0" i="1" u="none" strike="noStrike" cap="none" dirty="0">
                <a:solidFill>
                  <a:srgbClr val="3F3F3F"/>
                </a:solidFill>
                <a:latin typeface="Poppins"/>
                <a:ea typeface="Poppins"/>
                <a:cs typeface="Poppins"/>
                <a:sym typeface="Poppins"/>
              </a:rPr>
              <a:t>Why am I not saving money?</a:t>
            </a:r>
            <a:endParaRPr sz="2600" b="0" i="1" u="none" strike="noStrike" cap="none" dirty="0">
              <a:solidFill>
                <a:srgbClr val="3F3F3F"/>
              </a:solidFill>
              <a:latin typeface="Poppins"/>
              <a:ea typeface="Poppins"/>
              <a:cs typeface="Poppins"/>
              <a:sym typeface="Poppins"/>
            </a:endParaRPr>
          </a:p>
          <a:p>
            <a:pPr marL="685800" marR="0" lvl="1" indent="-314325" algn="l" rtl="0">
              <a:lnSpc>
                <a:spcPct val="100000"/>
              </a:lnSpc>
              <a:spcBef>
                <a:spcPts val="0"/>
              </a:spcBef>
              <a:spcAft>
                <a:spcPts val="0"/>
              </a:spcAft>
              <a:buClr>
                <a:schemeClr val="dk1"/>
              </a:buClr>
              <a:buSzPts val="3000"/>
              <a:buFont typeface="Calibri"/>
              <a:buChar char="○"/>
            </a:pPr>
            <a:r>
              <a:rPr lang="en-US" sz="2600" b="0" i="1" u="none" strike="noStrike" cap="none" dirty="0">
                <a:solidFill>
                  <a:srgbClr val="3F3F3F"/>
                </a:solidFill>
                <a:latin typeface="Poppins"/>
                <a:ea typeface="Poppins"/>
                <a:cs typeface="Poppins"/>
                <a:sym typeface="Poppins"/>
              </a:rPr>
              <a:t>How do I know if my roof is good for solar?</a:t>
            </a:r>
            <a:endParaRPr sz="2600" b="0" i="0" u="none" strike="noStrike" cap="none" dirty="0">
              <a:solidFill>
                <a:srgbClr val="3F3F3F"/>
              </a:solidFill>
              <a:latin typeface="Poppins"/>
              <a:ea typeface="Poppins"/>
              <a:cs typeface="Poppins"/>
              <a:sym typeface="Poppins"/>
            </a:endParaRPr>
          </a:p>
          <a:p>
            <a:pPr marL="0" marR="0" lvl="0" indent="0" algn="l" rtl="0">
              <a:lnSpc>
                <a:spcPct val="100000"/>
              </a:lnSpc>
              <a:spcBef>
                <a:spcPts val="0"/>
              </a:spcBef>
              <a:spcAft>
                <a:spcPts val="0"/>
              </a:spcAft>
              <a:buNone/>
            </a:pPr>
            <a:endParaRPr sz="2600" b="0" i="0" u="none" strike="noStrike" cap="none" dirty="0">
              <a:solidFill>
                <a:srgbClr val="3F3F3F"/>
              </a:solidFill>
              <a:latin typeface="Poppins"/>
              <a:ea typeface="Poppins"/>
              <a:cs typeface="Poppins"/>
              <a:sym typeface="Poppins"/>
            </a:endParaRPr>
          </a:p>
        </p:txBody>
      </p:sp>
      <p:sp>
        <p:nvSpPr>
          <p:cNvPr id="136" name="Google Shape;136;p23"/>
          <p:cNvSpPr txBox="1"/>
          <p:nvPr/>
        </p:nvSpPr>
        <p:spPr>
          <a:xfrm>
            <a:off x="0" y="433761"/>
            <a:ext cx="3532050" cy="637075"/>
          </a:xfrm>
          <a:prstGeom prst="rect">
            <a:avLst/>
          </a:prstGeom>
          <a:noFill/>
          <a:ln>
            <a:noFill/>
          </a:ln>
        </p:spPr>
        <p:txBody>
          <a:bodyPr spcFirstLastPara="1" wrap="square" lIns="68550" tIns="68550" rIns="68550" bIns="68550" anchor="t" anchorCtr="0">
            <a:spAutoFit/>
          </a:bodyPr>
          <a:lstStyle/>
          <a:p>
            <a:pPr marL="0" marR="0" lvl="0" indent="0" algn="ctr" rtl="0">
              <a:lnSpc>
                <a:spcPct val="90000"/>
              </a:lnSpc>
              <a:spcBef>
                <a:spcPts val="0"/>
              </a:spcBef>
              <a:spcAft>
                <a:spcPts val="0"/>
              </a:spcAft>
              <a:buNone/>
            </a:pPr>
            <a:r>
              <a:rPr lang="en-US" sz="3600" b="0" i="0" u="none" strike="noStrike" cap="none">
                <a:solidFill>
                  <a:srgbClr val="EA8123"/>
                </a:solidFill>
                <a:latin typeface="Calistoga"/>
                <a:ea typeface="Calistoga"/>
                <a:cs typeface="Calistoga"/>
                <a:sym typeface="Calistoga"/>
              </a:rPr>
              <a:t>What we do</a:t>
            </a:r>
            <a:endParaRPr sz="3600" b="0" i="0" u="none" strike="noStrike" cap="none">
              <a:solidFill>
                <a:srgbClr val="EA8123"/>
              </a:solidFill>
              <a:latin typeface="Calistoga"/>
              <a:ea typeface="Calistoga"/>
              <a:cs typeface="Calistoga"/>
              <a:sym typeface="Calistoga"/>
            </a:endParaRPr>
          </a:p>
        </p:txBody>
      </p:sp>
      <p:pic>
        <p:nvPicPr>
          <p:cNvPr id="137" name="Google Shape;137;p23"/>
          <p:cNvPicPr preferRelativeResize="0"/>
          <p:nvPr/>
        </p:nvPicPr>
        <p:blipFill rotWithShape="1">
          <a:blip r:embed="rId3">
            <a:alphaModFix/>
          </a:blip>
          <a:srcRect/>
          <a:stretch/>
        </p:blipFill>
        <p:spPr>
          <a:xfrm rot="583814">
            <a:off x="6858759" y="299775"/>
            <a:ext cx="1727447" cy="1129894"/>
          </a:xfrm>
          <a:prstGeom prst="rect">
            <a:avLst/>
          </a:prstGeom>
          <a:noFill/>
          <a:ln>
            <a:noFill/>
          </a:ln>
        </p:spPr>
      </p:pic>
      <p:pic>
        <p:nvPicPr>
          <p:cNvPr id="138" name="Google Shape;138;p23"/>
          <p:cNvPicPr preferRelativeResize="0"/>
          <p:nvPr/>
        </p:nvPicPr>
        <p:blipFill rotWithShape="1">
          <a:blip r:embed="rId4">
            <a:alphaModFix/>
          </a:blip>
          <a:srcRect l="9302" r="10011" b="10385"/>
          <a:stretch/>
        </p:blipFill>
        <p:spPr>
          <a:xfrm rot="-903146">
            <a:off x="7804013" y="3344539"/>
            <a:ext cx="714788" cy="857381"/>
          </a:xfrm>
          <a:prstGeom prst="rect">
            <a:avLst/>
          </a:prstGeom>
          <a:noFill/>
          <a:ln>
            <a:noFill/>
          </a:ln>
        </p:spPr>
      </p:pic>
      <p:pic>
        <p:nvPicPr>
          <p:cNvPr id="139" name="Google Shape;139;p23"/>
          <p:cNvPicPr preferRelativeResize="0"/>
          <p:nvPr/>
        </p:nvPicPr>
        <p:blipFill rotWithShape="1">
          <a:blip r:embed="rId5">
            <a:alphaModFix/>
          </a:blip>
          <a:srcRect/>
          <a:stretch/>
        </p:blipFill>
        <p:spPr>
          <a:xfrm>
            <a:off x="6056362" y="5541488"/>
            <a:ext cx="821550" cy="8705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body" idx="1"/>
          </p:nvPr>
        </p:nvSpPr>
        <p:spPr>
          <a:xfrm>
            <a:off x="425994" y="909808"/>
            <a:ext cx="8514081" cy="3132106"/>
          </a:xfrm>
          <a:prstGeom prst="rect">
            <a:avLst/>
          </a:prstGeom>
          <a:noFill/>
          <a:ln>
            <a:noFill/>
          </a:ln>
        </p:spPr>
        <p:txBody>
          <a:bodyPr spcFirstLastPara="1" wrap="square" lIns="68550" tIns="34275" rIns="68550" bIns="34275" anchor="t" anchorCtr="0">
            <a:noAutofit/>
          </a:bodyPr>
          <a:lstStyle/>
          <a:p>
            <a:pPr marL="342900" lvl="0" indent="-342900" algn="l" rtl="0">
              <a:lnSpc>
                <a:spcPct val="100000"/>
              </a:lnSpc>
              <a:spcBef>
                <a:spcPts val="750"/>
              </a:spcBef>
              <a:spcAft>
                <a:spcPts val="0"/>
              </a:spcAft>
              <a:buSzPts val="3600"/>
              <a:buChar char="•"/>
            </a:pPr>
            <a:r>
              <a:rPr lang="en-US" sz="3600"/>
              <a:t>Roof review</a:t>
            </a:r>
            <a:endParaRPr sz="3600"/>
          </a:p>
          <a:p>
            <a:pPr marL="342900" lvl="0" indent="-342900" algn="l" rtl="0">
              <a:lnSpc>
                <a:spcPct val="100000"/>
              </a:lnSpc>
              <a:spcBef>
                <a:spcPts val="0"/>
              </a:spcBef>
              <a:spcAft>
                <a:spcPts val="0"/>
              </a:spcAft>
              <a:buSzPts val="3600"/>
              <a:buChar char="•"/>
            </a:pPr>
            <a:r>
              <a:rPr lang="en-US" sz="3600"/>
              <a:t>Proposal comparison</a:t>
            </a:r>
            <a:endParaRPr sz="3600"/>
          </a:p>
          <a:p>
            <a:pPr marL="342900" lvl="0" indent="-342900" algn="l" rtl="0">
              <a:lnSpc>
                <a:spcPct val="100000"/>
              </a:lnSpc>
              <a:spcBef>
                <a:spcPts val="0"/>
              </a:spcBef>
              <a:spcAft>
                <a:spcPts val="0"/>
              </a:spcAft>
              <a:buSzPts val="3600"/>
              <a:buChar char="•"/>
            </a:pPr>
            <a:r>
              <a:rPr lang="en-US" sz="3600"/>
              <a:t>Utility bill / solar app data review</a:t>
            </a:r>
            <a:endParaRPr sz="3600"/>
          </a:p>
          <a:p>
            <a:pPr marL="342900" lvl="0" indent="-342900" algn="l" rtl="0">
              <a:lnSpc>
                <a:spcPct val="100000"/>
              </a:lnSpc>
              <a:spcBef>
                <a:spcPts val="0"/>
              </a:spcBef>
              <a:spcAft>
                <a:spcPts val="0"/>
              </a:spcAft>
              <a:buSzPts val="3600"/>
              <a:buChar char="•"/>
            </a:pPr>
            <a:r>
              <a:rPr lang="en-US" sz="3600"/>
              <a:t>Financial incentives resource</a:t>
            </a:r>
            <a:endParaRPr sz="3600"/>
          </a:p>
          <a:p>
            <a:pPr marL="342900" lvl="0" indent="-342900" algn="l" rtl="0">
              <a:lnSpc>
                <a:spcPct val="100000"/>
              </a:lnSpc>
              <a:spcBef>
                <a:spcPts val="0"/>
              </a:spcBef>
              <a:spcAft>
                <a:spcPts val="0"/>
              </a:spcAft>
              <a:buSzPts val="3600"/>
              <a:buChar char="•"/>
            </a:pPr>
            <a:r>
              <a:rPr lang="en-US" sz="3600"/>
              <a:t>Consumer education, protection &amp; remediation </a:t>
            </a:r>
            <a:endParaRPr sz="3600"/>
          </a:p>
        </p:txBody>
      </p:sp>
      <p:sp>
        <p:nvSpPr>
          <p:cNvPr id="145" name="Google Shape;145;p24"/>
          <p:cNvSpPr txBox="1"/>
          <p:nvPr/>
        </p:nvSpPr>
        <p:spPr>
          <a:xfrm>
            <a:off x="203925" y="378748"/>
            <a:ext cx="3532050" cy="637075"/>
          </a:xfrm>
          <a:prstGeom prst="rect">
            <a:avLst/>
          </a:prstGeom>
          <a:noFill/>
          <a:ln>
            <a:noFill/>
          </a:ln>
        </p:spPr>
        <p:txBody>
          <a:bodyPr spcFirstLastPara="1" wrap="square" lIns="68550" tIns="68550" rIns="68550" bIns="68550" anchor="t" anchorCtr="0">
            <a:spAutoFit/>
          </a:bodyPr>
          <a:lstStyle/>
          <a:p>
            <a:pPr marL="0" marR="0" lvl="0" indent="0" algn="ctr" rtl="0">
              <a:lnSpc>
                <a:spcPct val="90000"/>
              </a:lnSpc>
              <a:spcBef>
                <a:spcPts val="0"/>
              </a:spcBef>
              <a:spcAft>
                <a:spcPts val="0"/>
              </a:spcAft>
              <a:buNone/>
            </a:pPr>
            <a:r>
              <a:rPr lang="en-US" sz="3600" b="0" i="0" u="none" strike="noStrike" cap="none">
                <a:solidFill>
                  <a:srgbClr val="EA8123"/>
                </a:solidFill>
                <a:latin typeface="Calistoga"/>
                <a:ea typeface="Calistoga"/>
                <a:cs typeface="Calistoga"/>
                <a:sym typeface="Calistoga"/>
              </a:rPr>
              <a:t>What we offer</a:t>
            </a:r>
            <a:endParaRPr sz="3600" b="0" i="0" u="none" strike="noStrike" cap="none">
              <a:solidFill>
                <a:srgbClr val="EA8123"/>
              </a:solidFill>
              <a:latin typeface="Calistoga"/>
              <a:ea typeface="Calistoga"/>
              <a:cs typeface="Calistoga"/>
              <a:sym typeface="Calistoga"/>
            </a:endParaRPr>
          </a:p>
        </p:txBody>
      </p:sp>
      <p:pic>
        <p:nvPicPr>
          <p:cNvPr id="146" name="Google Shape;146;p24"/>
          <p:cNvPicPr preferRelativeResize="0"/>
          <p:nvPr/>
        </p:nvPicPr>
        <p:blipFill rotWithShape="1">
          <a:blip r:embed="rId3">
            <a:alphaModFix/>
          </a:blip>
          <a:srcRect/>
          <a:stretch/>
        </p:blipFill>
        <p:spPr>
          <a:xfrm>
            <a:off x="1643271" y="4290392"/>
            <a:ext cx="5287616" cy="25708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p:nvPr/>
        </p:nvSpPr>
        <p:spPr>
          <a:xfrm>
            <a:off x="242424" y="276175"/>
            <a:ext cx="8901576" cy="66938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dirty="0">
                <a:solidFill>
                  <a:srgbClr val="EA8123"/>
                </a:solidFill>
                <a:latin typeface="Calistoga"/>
                <a:ea typeface="Calistoga"/>
                <a:cs typeface="Calistoga"/>
                <a:sym typeface="Calistoga"/>
              </a:rPr>
              <a:t>Why the Solar Help Desk matters</a:t>
            </a:r>
            <a:endParaRPr sz="3500" b="0" i="0" u="none" strike="noStrike" cap="none" dirty="0">
              <a:solidFill>
                <a:srgbClr val="EA8123"/>
              </a:solidFill>
              <a:latin typeface="Calistoga"/>
              <a:ea typeface="Calistoga"/>
              <a:cs typeface="Calistoga"/>
              <a:sym typeface="Calistoga"/>
            </a:endParaRPr>
          </a:p>
        </p:txBody>
      </p:sp>
      <p:cxnSp>
        <p:nvCxnSpPr>
          <p:cNvPr id="97" name="Google Shape;97;p18"/>
          <p:cNvCxnSpPr/>
          <p:nvPr/>
        </p:nvCxnSpPr>
        <p:spPr>
          <a:xfrm rot="10800000" flipH="1">
            <a:off x="335550" y="945775"/>
            <a:ext cx="8472900" cy="21600"/>
          </a:xfrm>
          <a:prstGeom prst="straightConnector1">
            <a:avLst/>
          </a:prstGeom>
          <a:noFill/>
          <a:ln w="9525" cap="flat" cmpd="sng">
            <a:solidFill>
              <a:srgbClr val="B7B7B7"/>
            </a:solidFill>
            <a:prstDash val="solid"/>
            <a:round/>
            <a:headEnd type="none" w="sm" len="sm"/>
            <a:tailEnd type="none" w="sm" len="sm"/>
          </a:ln>
        </p:spPr>
      </p:cxnSp>
      <p:pic>
        <p:nvPicPr>
          <p:cNvPr id="98" name="Google Shape;98;p18"/>
          <p:cNvPicPr preferRelativeResize="0"/>
          <p:nvPr/>
        </p:nvPicPr>
        <p:blipFill rotWithShape="1">
          <a:blip r:embed="rId3">
            <a:alphaModFix/>
          </a:blip>
          <a:srcRect/>
          <a:stretch/>
        </p:blipFill>
        <p:spPr>
          <a:xfrm>
            <a:off x="7454849" y="6136500"/>
            <a:ext cx="1481576" cy="514850"/>
          </a:xfrm>
          <a:prstGeom prst="rect">
            <a:avLst/>
          </a:prstGeom>
          <a:noFill/>
          <a:ln>
            <a:noFill/>
          </a:ln>
        </p:spPr>
      </p:pic>
      <p:sp>
        <p:nvSpPr>
          <p:cNvPr id="99" name="Google Shape;99;p18"/>
          <p:cNvSpPr txBox="1"/>
          <p:nvPr/>
        </p:nvSpPr>
        <p:spPr>
          <a:xfrm>
            <a:off x="690405" y="1449881"/>
            <a:ext cx="8118045" cy="5001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0" i="0" u="none" strike="noStrike" cap="none" dirty="0">
                <a:solidFill>
                  <a:srgbClr val="3F3F3F"/>
                </a:solidFill>
                <a:latin typeface="Poppins"/>
                <a:ea typeface="Poppins"/>
                <a:cs typeface="Poppins"/>
                <a:sym typeface="Poppins"/>
              </a:rPr>
              <a:t>Backstops all the rest of our programming and advocacy work. By providing a free, neutral, customer-focused offering we:</a:t>
            </a:r>
            <a:endParaRPr sz="2600" b="0" i="0" u="none" strike="noStrike" cap="none" dirty="0">
              <a:solidFill>
                <a:srgbClr val="3F3F3F"/>
              </a:solidFill>
              <a:latin typeface="Arial"/>
              <a:ea typeface="Arial"/>
              <a:cs typeface="Arial"/>
              <a:sym typeface="Arial"/>
            </a:endParaRPr>
          </a:p>
          <a:p>
            <a:pPr marL="342900" marR="0" lvl="0" indent="-342900" algn="l" rtl="0">
              <a:lnSpc>
                <a:spcPct val="150000"/>
              </a:lnSpc>
              <a:spcBef>
                <a:spcPts val="800"/>
              </a:spcBef>
              <a:spcAft>
                <a:spcPts val="0"/>
              </a:spcAft>
              <a:buClr>
                <a:srgbClr val="EF8600"/>
              </a:buClr>
              <a:buSzPts val="2400"/>
              <a:buFont typeface="Arial"/>
              <a:buChar char="•"/>
            </a:pPr>
            <a:r>
              <a:rPr lang="en-US" sz="2600" b="0" i="0" u="none" strike="noStrike" cap="none" dirty="0">
                <a:solidFill>
                  <a:srgbClr val="3F3F3F"/>
                </a:solidFill>
                <a:latin typeface="Poppins"/>
                <a:ea typeface="Poppins"/>
                <a:cs typeface="Poppins"/>
                <a:sym typeface="Poppins"/>
              </a:rPr>
              <a:t>Support market development with practical, action-oriented education and guidance</a:t>
            </a:r>
            <a:endParaRPr sz="2600" b="0" i="0" u="none" strike="noStrike" cap="none" dirty="0">
              <a:solidFill>
                <a:srgbClr val="3F3F3F"/>
              </a:solidFill>
              <a:latin typeface="Arial"/>
              <a:ea typeface="Arial"/>
              <a:cs typeface="Arial"/>
              <a:sym typeface="Arial"/>
            </a:endParaRPr>
          </a:p>
          <a:p>
            <a:pPr marL="342900" marR="0" lvl="0" indent="-342900" algn="l" rtl="0">
              <a:lnSpc>
                <a:spcPct val="150000"/>
              </a:lnSpc>
              <a:spcBef>
                <a:spcPts val="800"/>
              </a:spcBef>
              <a:spcAft>
                <a:spcPts val="0"/>
              </a:spcAft>
              <a:buClr>
                <a:srgbClr val="EF8600"/>
              </a:buClr>
              <a:buSzPts val="2400"/>
              <a:buFont typeface="Arial"/>
              <a:buChar char="•"/>
            </a:pPr>
            <a:r>
              <a:rPr lang="en-US" sz="2600" b="0" i="0" u="none" strike="noStrike" cap="none" dirty="0">
                <a:solidFill>
                  <a:srgbClr val="3F3F3F"/>
                </a:solidFill>
                <a:latin typeface="Poppins"/>
                <a:ea typeface="Poppins"/>
                <a:cs typeface="Poppins"/>
                <a:sym typeface="Poppins"/>
              </a:rPr>
              <a:t>Gain critical market intelligence on sales practices and equipment and services trends </a:t>
            </a:r>
            <a:endParaRPr sz="2600" b="0" i="0" u="none" strike="noStrike" cap="none" dirty="0">
              <a:solidFill>
                <a:srgbClr val="3F3F3F"/>
              </a:solidFill>
              <a:latin typeface="Arial"/>
              <a:ea typeface="Arial"/>
              <a:cs typeface="Arial"/>
              <a:sym typeface="Arial"/>
            </a:endParaRPr>
          </a:p>
          <a:p>
            <a:pPr marL="342900" marR="0" lvl="0" indent="-342900" algn="l" rtl="0">
              <a:lnSpc>
                <a:spcPct val="150000"/>
              </a:lnSpc>
              <a:spcBef>
                <a:spcPts val="800"/>
              </a:spcBef>
              <a:spcAft>
                <a:spcPts val="0"/>
              </a:spcAft>
              <a:buClr>
                <a:srgbClr val="EF8600"/>
              </a:buClr>
              <a:buSzPts val="2400"/>
              <a:buFont typeface="Arial"/>
              <a:buChar char="•"/>
            </a:pPr>
            <a:r>
              <a:rPr lang="en-US" sz="2600" b="0" i="0" u="none" strike="noStrike" cap="none" dirty="0">
                <a:solidFill>
                  <a:srgbClr val="3F3F3F"/>
                </a:solidFill>
                <a:latin typeface="Poppins"/>
                <a:ea typeface="Poppins"/>
                <a:cs typeface="Poppins"/>
                <a:sym typeface="Poppins"/>
              </a:rPr>
              <a:t>Identify market barriers</a:t>
            </a:r>
            <a:endParaRPr sz="2600" b="0" i="0" u="none" strike="noStrike" cap="none" dirty="0">
              <a:solidFill>
                <a:srgbClr val="3F3F3F"/>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600" b="0" i="0" u="none" strike="noStrike" cap="none" dirty="0">
              <a:solidFill>
                <a:srgbClr val="3F3F3F"/>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4518</TotalTime>
  <Words>1795</Words>
  <Application>Microsoft Office PowerPoint</Application>
  <PresentationFormat>On-screen Show (4:3)</PresentationFormat>
  <Paragraphs>189</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Helvetica Neue</vt:lpstr>
      <vt:lpstr>Wingdings</vt:lpstr>
      <vt:lpstr>Arial</vt:lpstr>
      <vt:lpstr>Poppins Medium</vt:lpstr>
      <vt:lpstr>Times New Roman</vt:lpstr>
      <vt:lpstr>Calistoga</vt:lpstr>
      <vt:lpstr>Poppins</vt:lpstr>
      <vt:lpstr>Arial </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Sierra Dall</dc:creator>
  <cp:lastModifiedBy>Sierra Dall</cp:lastModifiedBy>
  <cp:revision>39</cp:revision>
  <dcterms:modified xsi:type="dcterms:W3CDTF">2025-06-26T17:39:23Z</dcterms:modified>
</cp:coreProperties>
</file>