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076" r:id="rId2"/>
    <p:sldId id="4346" r:id="rId3"/>
    <p:sldId id="376" r:id="rId4"/>
    <p:sldId id="4347" r:id="rId5"/>
    <p:sldId id="1324" r:id="rId6"/>
    <p:sldId id="1358" r:id="rId7"/>
    <p:sldId id="2096" r:id="rId8"/>
    <p:sldId id="1382" r:id="rId9"/>
    <p:sldId id="4348" r:id="rId10"/>
    <p:sldId id="4349" r:id="rId11"/>
    <p:sldId id="1113" r:id="rId12"/>
    <p:sldId id="1744" r:id="rId13"/>
    <p:sldId id="1381" r:id="rId14"/>
    <p:sldId id="257" r:id="rId15"/>
    <p:sldId id="4352" r:id="rId16"/>
    <p:sldId id="258" r:id="rId17"/>
    <p:sldId id="259" r:id="rId18"/>
    <p:sldId id="260" r:id="rId19"/>
    <p:sldId id="4353" r:id="rId20"/>
    <p:sldId id="4354" r:id="rId21"/>
    <p:sldId id="272" r:id="rId22"/>
    <p:sldId id="280" r:id="rId23"/>
    <p:sldId id="261" r:id="rId24"/>
    <p:sldId id="4351" r:id="rId25"/>
    <p:sldId id="1735" r:id="rId26"/>
    <p:sldId id="271" r:id="rId2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Young" initials="GY" lastIdx="2" clrIdx="0">
    <p:extLst>
      <p:ext uri="{19B8F6BF-5375-455C-9EA6-DF929625EA0E}">
        <p15:presenceInfo xmlns:p15="http://schemas.microsoft.com/office/powerpoint/2012/main" userId="325d5dd7a5f78271" providerId="Windows Live"/>
      </p:ext>
    </p:extLst>
  </p:cmAuthor>
  <p:cmAuthor id="2" name="young.e.gregory@gmail.com" initials="y" lastIdx="1" clrIdx="1">
    <p:extLst>
      <p:ext uri="{19B8F6BF-5375-455C-9EA6-DF929625EA0E}">
        <p15:presenceInfo xmlns:p15="http://schemas.microsoft.com/office/powerpoint/2012/main" userId="83fa3571154f78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E04"/>
    <a:srgbClr val="70AC2E"/>
    <a:srgbClr val="FF0000"/>
    <a:srgbClr val="FFFF00"/>
    <a:srgbClr val="DF5F5A"/>
    <a:srgbClr val="EA9999"/>
    <a:srgbClr val="76923C"/>
    <a:srgbClr val="F2C261"/>
    <a:srgbClr val="B5E159"/>
    <a:srgbClr val="D38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1" autoAdjust="0"/>
    <p:restoredTop sz="88707" autoAdjust="0"/>
  </p:normalViewPr>
  <p:slideViewPr>
    <p:cSldViewPr snapToGrid="0" snapToObjects="1">
      <p:cViewPr varScale="1">
        <p:scale>
          <a:sx n="85" d="100"/>
          <a:sy n="85" d="100"/>
        </p:scale>
        <p:origin x="813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D3ACD8-E326-2941-9B22-4E8C7D22AC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636AE-09BF-8A4D-8717-AEEF65AA72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B591D7-3886-AB40-B66D-18CE28588577}" type="datetimeFigureOut">
              <a:rPr lang="en-US" altLang="en-US"/>
              <a:pPr>
                <a:defRPr/>
              </a:pPr>
              <a:t>7/22/2025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626977-013B-2149-AA8F-233FC460B1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4835C3-8FF2-C74C-8CA0-BEE34C83F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F108-FB91-E649-8049-A7F7E40258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FCF46-F2AC-1146-AF6F-7CE4845FD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BAC258-D5A7-F949-B3BC-8E9B2CBED2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policy/transmission-access-charge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7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1a21ff81c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1a21ff81c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341a21ff81c_0_8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c0c76f1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3c0c76f1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880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c0c76f1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33c0c76f1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33c0c76f1df_0_3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116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7fd3420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6" name="Google Shape;246;g2e7fd3420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2e7fd3420c8_0_0:notes"/>
          <p:cNvSpPr txBox="1"/>
          <p:nvPr/>
        </p:nvSpPr>
        <p:spPr>
          <a:xfrm>
            <a:off x="4008708" y="8893296"/>
            <a:ext cx="30666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00" tIns="46950" rIns="93900" bIns="469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23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41a21ff81c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341a21ff81c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1a21ff81c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341a21ff81c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41a21ff81c_0_1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g341a21ff81c_0_1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41a21ff81c_0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g341a21ff81c_0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1" name="Google Shape;751;g341a21ff81c_0_14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12ea6672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312ea6672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312ea66721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r>
              <a:rPr lang="en-US" sz="1200" dirty="0"/>
              <a:t>Market distortions like the erroneous metering &amp; assessment of </a:t>
            </a:r>
            <a:r>
              <a:rPr lang="en-US" sz="1200" dirty="0">
                <a:hlinkClick r:id="rId3"/>
              </a:rPr>
              <a:t>Transmission Access Charges (TAC)</a:t>
            </a:r>
            <a:r>
              <a:rPr lang="en-US" sz="1200" dirty="0"/>
              <a:t> for California IOUs creates massive market distortions that steal value from local generation, hurt ratepayers, and preempt energy resilience.</a:t>
            </a:r>
            <a:endParaRPr lang="en-US" dirty="0"/>
          </a:p>
          <a:p>
            <a:pPr>
              <a:buFont typeface="Arial" pitchFamily="34" charset="0"/>
              <a:buNone/>
            </a:pPr>
            <a:endParaRPr lang="en-US" b="1" dirty="0"/>
          </a:p>
          <a:p>
            <a:pPr>
              <a:buFont typeface="Arial" pitchFamily="34" charset="0"/>
              <a:buNone/>
            </a:pPr>
            <a:r>
              <a:rPr lang="en-US" baseline="0" dirty="0"/>
              <a:t>Non-PTO utilities (metered sub-systems) currently operate under the system we are proposing. The Clean Coalition TAC fix would bring consistent TAC treatment to DG resources in all utility service territories.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4812C-3253-A742-B793-96C63D0D932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53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4553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reefers are not part of the microgrid.</a:t>
            </a:r>
          </a:p>
          <a:p>
            <a:pPr marL="171450" indent="-171450">
              <a:buFontTx/>
              <a:buChar char="-"/>
            </a:pPr>
            <a:r>
              <a:rPr lang="en-US" dirty="0"/>
              <a:t>Feeder operates like a normal feeder when the Grid Isolation Switch (GIS) is closed.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When the GIS is open, everything to its left becomes self-sustaining (</a:t>
            </a:r>
            <a:r>
              <a:rPr lang="en-US" dirty="0" err="1"/>
              <a:t>ie</a:t>
            </a:r>
            <a:r>
              <a:rPr lang="en-US" dirty="0"/>
              <a:t>, islanded).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873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123007534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g31230075349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g31230075349_0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023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17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02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8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0" tIns="46950" rIns="93900" bIns="46950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9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0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3205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8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0" tIns="46950" rIns="93900" bIns="46950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2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Community Microgrids have the same solar+storage ratios as individual Solar Microgrids.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Facilities in a grid area can be tiered in a similar manner to loads, based on how critical a facility is to a community.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Critical Community Facilities (CCFs), the Community Microgrid costs should be rate-based, on a cost-of-service basis, just like the cost of every other grid asset that serves the community at large.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34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975E9-4F9F-2741-A4F5-F453A59C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A163-E144-460A-A001-7700B8FDB543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211E-70FF-1243-981D-7BA715F1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F491D-CEF3-4F4B-BD27-B2047520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FBA3C-C551-A847-88BE-C8AD39BF2A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361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F966E-7469-E544-A7FA-0698D597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E7C2A-53DE-4C87-88E6-E009E4E5ABF2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9DEC-3DC4-464A-AF70-CAAA2A4F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26E1-ECB7-7641-A730-86649382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4A89-4D8C-AA4B-9F02-A821DDFD25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056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87C57-C086-4B42-B670-BDA5BC33E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A41E1-1F44-4448-8890-2CFE1AD9FEED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55431-5BCB-E74D-ADB1-889349B0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2248C-1A15-FE49-A71C-E84D92F0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8EB2A-6CA7-E342-A68F-42E85B9C67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8377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59CD30C6-57B6-8D45-9699-219F1C2A4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9144000" cy="3352800"/>
          </a:xfrm>
          <a:prstGeom prst="rect">
            <a:avLst/>
          </a:prstGeom>
          <a:solidFill>
            <a:srgbClr val="24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8B8289-9559-C848-870B-D3E0D69E377F}"/>
              </a:ext>
            </a:extLst>
          </p:cNvPr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FC259-21D0-1D4D-8F8F-AFEA3690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r>
              <a:rPr lang="en-CA" alt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Clean Local Energy Accessible Now			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300663"/>
            <a:ext cx="7161213" cy="84137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6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DFA53CE-6795-C947-947A-E8BA3D8CA19E}"/>
              </a:ext>
            </a:extLst>
          </p:cNvPr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A3046A0-4A55-1D4A-B644-E8D76CFA1F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3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CA" altLang="en-US" sz="1600" dirty="0">
                <a:solidFill>
                  <a:srgbClr val="595959"/>
                </a:solidFill>
                <a:cs typeface="Arial" panose="020B0604020202020204" pitchFamily="34" charset="0"/>
              </a:rPr>
              <a:t>Making Clean Local Energy Accessible Now</a:t>
            </a:r>
            <a:endParaRPr lang="en-CA" altLang="en-US" dirty="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F39DE6-1256-C346-9AB8-45B77E3AA6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7391400" cy="762000"/>
          </a:xfrm>
          <a:prstGeom prst="rect">
            <a:avLst/>
          </a:prstGeom>
          <a:solidFill>
            <a:srgbClr val="249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F102AE4-9E97-E04E-BF77-2074DC86B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34400" y="64928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7166A5B-3056-1D40-9051-DB5AC141CB75}" type="slidenum">
              <a:rPr lang="en-US" altLang="en-US" sz="1200" smtClean="0"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200" dirty="0">
              <a:solidFill>
                <a:srgbClr val="013D21"/>
              </a:solidFill>
              <a:latin typeface="Informatic" charset="0"/>
              <a:cs typeface="Arial" panose="020B0604020202020204" pitchFamily="34" charset="0"/>
            </a:endParaRPr>
          </a:p>
        </p:txBody>
      </p:sp>
      <p:pic>
        <p:nvPicPr>
          <p:cNvPr id="8" name="Picture 10" descr="Clean Coalition Logo_no tagline_updated_slideshowedit_zf2 yellow_final2.pdf">
            <a:extLst>
              <a:ext uri="{FF2B5EF4-FFF2-40B4-BE49-F238E27FC236}">
                <a16:creationId xmlns:a16="http://schemas.microsoft.com/office/drawing/2014/main" id="{316C0A59-26E0-8F46-B70B-85A845CCE8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100" y="46038"/>
            <a:ext cx="16129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98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73585-4FFF-4F48-B0FF-4AECA5D2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1B43-8F02-4C1A-95DC-864C4F4FECFA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201DA-F647-A240-A8FC-BAB25D3A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BF850-481A-5748-BACC-F16CCAAF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457A-51B7-5D48-BED3-A7125AA8DE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362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6BC11-48C6-8546-9434-A1A3F196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131C-D7CC-4AB7-B7AC-8D17C70AB763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9ED33-2661-F144-8C03-967912C5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0073-3400-C641-ABE0-4FBC660E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DA36-A3E7-8943-AD0F-CAAE473AC2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969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8FEEF8-6A58-0C49-BA29-9DC09A9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C2A9-3EE2-4D58-83A0-AFEF89A5563A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10E6D-4E32-2440-AA0C-D7A2AFC7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B1B4C-1787-104B-A1E3-0CEFB613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DF979-1FFA-B344-A81C-F0A9AB9BBE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82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6B69B9-826F-8244-8A6A-0CD6DD73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9938C-8F76-4DEE-A8C5-693D5E5EE450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70ED67-A230-304A-BD81-68AA113F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4C0F45-8463-BA4F-8288-144B4F26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BFC4-966A-DC4E-8401-7EC346D39E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79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0413AD-A5B6-3E47-82A6-DC212F8E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8A746-2811-4D1E-9D06-0C05B8E3FE4C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C4DF3C-F67F-824D-BCF9-CF584E35B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B9843D-60A1-CF4E-8ACB-6628817B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BDCD-F2CC-1D48-9787-0714F2C144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95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CA4EA2-9500-A64C-943D-D41953EB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539E-AFA2-472F-8FE9-A1BF9CE07DF3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28F9A6-51F7-6B46-AE80-5A0F5ED1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955289-BF67-3F4A-83D6-2E446C77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2235-F009-8E46-8B12-1D1BA3AABF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717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6C4C1D-1D2E-B842-B86E-6E98A574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FF11-91C9-4885-9DA9-D4DAA2DD9385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159143-02B9-DA4D-BDE1-AD2257C3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E6B76C-BAC2-EC46-BABE-4C4F7F30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A04F-A6CC-E342-86CD-6D2A735BF8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082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292A62-A395-E049-A626-82620BE7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106A-8036-427A-AC23-3DD3F67DAECD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BE9E1-7041-A344-AF59-CF3F7020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1A7395-15F9-BE4A-AC9C-85D54585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5C453-A81E-BE49-AA5D-B218D0C7AF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05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DA54B54-AC78-BE44-8316-CC433DF059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A1ADFB8-E6CC-1F49-AB8D-1000686DA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4A4AA-89CF-6942-8327-8EDD3D917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6E8E8A-8794-4259-AB15-BC80098EF791}" type="datetime3">
              <a:rPr lang="en-US" altLang="en-US" smtClean="0"/>
              <a:t>22 July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C3639-3FD4-6C45-B5AB-7F7A8228D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C3915-19AD-A544-8D62-414C293A9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380B357-4B70-4E49-971C-1690C95396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news/webinar-valuing-resilience-solar-microgrids-thursday-5-nov-202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lean-coalition.org/resilient-energy-subscription-re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10.JPG"/><Relationship Id="rId7" Type="http://schemas.openxmlformats.org/officeDocument/2006/relationships/image" Target="../media/image15.JP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11" Type="http://schemas.openxmlformats.org/officeDocument/2006/relationships/image" Target="../media/image28.png"/><Relationship Id="rId5" Type="http://schemas.openxmlformats.org/officeDocument/2006/relationships/image" Target="../media/image13.JPG"/><Relationship Id="rId15" Type="http://schemas.openxmlformats.org/officeDocument/2006/relationships/image" Target="../media/image31.JPG"/><Relationship Id="rId10" Type="http://schemas.openxmlformats.org/officeDocument/2006/relationships/image" Target="../media/image27.png"/><Relationship Id="rId4" Type="http://schemas.openxmlformats.org/officeDocument/2006/relationships/image" Target="../media/image11.JP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community-microgrid-initiativ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lean Coalition Logo_no tagline_updated yellow.eps">
            <a:extLst>
              <a:ext uri="{FF2B5EF4-FFF2-40B4-BE49-F238E27FC236}">
                <a16:creationId xmlns:a16="http://schemas.microsoft.com/office/drawing/2014/main" id="{791C78BD-805F-C84C-9056-27A504BA78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317" y="251927"/>
            <a:ext cx="57086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>
            <a:extLst>
              <a:ext uri="{FF2B5EF4-FFF2-40B4-BE49-F238E27FC236}">
                <a16:creationId xmlns:a16="http://schemas.microsoft.com/office/drawing/2014/main" id="{916A7257-9FC1-8D4B-8637-4D6255FF3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326" y="103397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Helvetica" pitchFamily="2" charset="0"/>
              </a:rPr>
              <a:t>Community Microgrid Initiative</a:t>
            </a: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D957BCAA-9C77-DE43-8291-D69C87BF0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235" y="5500833"/>
            <a:ext cx="2436813" cy="11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Craig Lewis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Executive Director</a:t>
            </a:r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650-796-2353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 mobile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craig@clean-coalition.org</a:t>
            </a:r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46C4F-CA69-40BE-B4A4-527E23E67E1A}"/>
              </a:ext>
            </a:extLst>
          </p:cNvPr>
          <p:cNvSpPr txBox="1"/>
          <p:nvPr/>
        </p:nvSpPr>
        <p:spPr>
          <a:xfrm>
            <a:off x="7862528" y="6518294"/>
            <a:ext cx="12779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 March 2025</a:t>
            </a:r>
          </a:p>
          <a:p>
            <a:endParaRPr lang="en-US" sz="1600" dirty="0"/>
          </a:p>
        </p:txBody>
      </p:sp>
      <p:pic>
        <p:nvPicPr>
          <p:cNvPr id="4" name="Picture 3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779D3DBC-388A-873D-D00B-0DD7465A5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589" y="1585386"/>
            <a:ext cx="3051505" cy="387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6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752968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Long history of Community Microgrids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78D81-B64E-2345-0EBE-42F9AE28AD9C}"/>
              </a:ext>
            </a:extLst>
          </p:cNvPr>
          <p:cNvSpPr txBox="1"/>
          <p:nvPr/>
        </p:nvSpPr>
        <p:spPr>
          <a:xfrm>
            <a:off x="558799" y="758881"/>
            <a:ext cx="7975601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Hunters Point Community Microgrid (San Francisco,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effectLst/>
                <a:latin typeface="Helvetica Neue" panose="02000503000000020004" pitchFamily="2" charset="0"/>
              </a:rPr>
              <a:t>Long Island Community Microgrid (East Hampton, NY)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latin typeface="Helvetica Neue" panose="02000503000000020004" pitchFamily="2" charset="0"/>
              </a:rPr>
              <a:t>Valencia Gardens Energy Storage (San Francisco, CA)</a:t>
            </a:r>
          </a:p>
          <a:p>
            <a:pPr lvl="1"/>
            <a:endParaRPr lang="en-US" sz="1600" dirty="0"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effectLst/>
                <a:latin typeface="Helvetica Neue" panose="02000503000000020004" pitchFamily="2" charset="0"/>
              </a:rPr>
              <a:t>Redwood Coast Airport Microgrid (Humboldt County,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Montecito Community Microgrid (Montecito, CA) 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effectLst/>
                <a:latin typeface="Helvetica Neue" panose="02000503000000020004" pitchFamily="2" charset="0"/>
              </a:rPr>
              <a:t>Goleta Load Pocket Community Microgrid (Santa Barbara County,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Berkeley Efficient Mixed-Use Showcase (Berkeley,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Orcas Community Microgrid (San Jaun Islands, WA) 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Sierra Blanca Community Microgrid (La Quinta,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 err="1">
                <a:latin typeface="Helvetica Neue" panose="02000503000000020004" pitchFamily="2" charset="0"/>
              </a:rPr>
              <a:t>Tomales</a:t>
            </a:r>
            <a:r>
              <a:rPr lang="en-US" sz="1600" b="1" dirty="0">
                <a:latin typeface="Helvetica Neue" panose="02000503000000020004" pitchFamily="2" charset="0"/>
              </a:rPr>
              <a:t> West Community Microgrid (Marin County, CA)</a:t>
            </a:r>
          </a:p>
          <a:p>
            <a:pPr lvl="1"/>
            <a:endParaRPr lang="en-US" sz="1600" b="1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latin typeface="Helvetica Neue" panose="02000503000000020004" pitchFamily="2" charset="0"/>
              </a:rPr>
              <a:t>East LA Community Microgrid (Los Angeles County, CA)</a:t>
            </a:r>
          </a:p>
          <a:p>
            <a:pPr lvl="1"/>
            <a:endParaRPr lang="en-US" sz="1600" b="1" dirty="0">
              <a:latin typeface="Helvetica Neue" panose="02000503000000020004" pitchFamily="2" charset="0"/>
            </a:endParaRPr>
          </a:p>
          <a:p>
            <a:pPr lvl="1"/>
            <a:r>
              <a:rPr lang="en-US" sz="1600" b="1" dirty="0" err="1">
                <a:latin typeface="Helvetica Neue" panose="02000503000000020004" pitchFamily="2" charset="0"/>
              </a:rPr>
              <a:t>Kapalama</a:t>
            </a:r>
            <a:r>
              <a:rPr lang="en-US" sz="1600" b="1" dirty="0">
                <a:latin typeface="Helvetica Neue" panose="02000503000000020004" pitchFamily="2" charset="0"/>
              </a:rPr>
              <a:t> Container Terminal Community Microgrid (Honolulu, HI)</a:t>
            </a:r>
            <a:endParaRPr lang="en-US" sz="1600" b="1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3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onut 28">
            <a:extLst>
              <a:ext uri="{FF2B5EF4-FFF2-40B4-BE49-F238E27FC236}">
                <a16:creationId xmlns:a16="http://schemas.microsoft.com/office/drawing/2014/main" id="{9A4EC818-CB41-CD4D-9A8F-97BDD4644762}"/>
              </a:ext>
            </a:extLst>
          </p:cNvPr>
          <p:cNvSpPr/>
          <p:nvPr/>
        </p:nvSpPr>
        <p:spPr>
          <a:xfrm>
            <a:off x="2378375" y="1424309"/>
            <a:ext cx="4299833" cy="4299833"/>
          </a:xfrm>
          <a:prstGeom prst="donut">
            <a:avLst>
              <a:gd name="adj" fmla="val 143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A98DC-6737-424C-8C5C-D2205A1B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>
            <a:normAutofit/>
          </a:bodyPr>
          <a:lstStyle/>
          <a:p>
            <a:r>
              <a:rPr lang="en-US" dirty="0"/>
              <a:t>Community Microgrid stakeholders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048AD6-09F5-8748-9120-2D41CB3D6DEC}"/>
              </a:ext>
            </a:extLst>
          </p:cNvPr>
          <p:cNvGrpSpPr/>
          <p:nvPr/>
        </p:nvGrpSpPr>
        <p:grpSpPr>
          <a:xfrm>
            <a:off x="1759293" y="1007299"/>
            <a:ext cx="5531569" cy="5196343"/>
            <a:chOff x="1452566" y="1191229"/>
            <a:chExt cx="5531569" cy="51963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1C21D5-D21B-9545-8BF2-2230D3EC0BE3}"/>
                </a:ext>
              </a:extLst>
            </p:cNvPr>
            <p:cNvSpPr txBox="1"/>
            <p:nvPr/>
          </p:nvSpPr>
          <p:spPr>
            <a:xfrm>
              <a:off x="3011414" y="3562508"/>
              <a:ext cx="2515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cs typeface="Arial"/>
                </a:rPr>
                <a:t>Community Microgrid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24B9CF-8B93-9E4C-901E-C473A5D5CF1C}"/>
                </a:ext>
              </a:extLst>
            </p:cNvPr>
            <p:cNvGrpSpPr/>
            <p:nvPr/>
          </p:nvGrpSpPr>
          <p:grpSpPr>
            <a:xfrm>
              <a:off x="4566647" y="5012524"/>
              <a:ext cx="1324889" cy="1324889"/>
              <a:chOff x="2943722" y="3921189"/>
              <a:chExt cx="1324889" cy="132488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4ED8C02-09BC-EF4A-8BD5-EB16F9C99FCE}"/>
                  </a:ext>
                </a:extLst>
              </p:cNvPr>
              <p:cNvSpPr/>
              <p:nvPr/>
            </p:nvSpPr>
            <p:spPr>
              <a:xfrm>
                <a:off x="2943722" y="3921189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Oval 4">
                <a:extLst>
                  <a:ext uri="{FF2B5EF4-FFF2-40B4-BE49-F238E27FC236}">
                    <a16:creationId xmlns:a16="http://schemas.microsoft.com/office/drawing/2014/main" id="{537A800C-04F4-2A4B-AE03-62425A0B4656}"/>
                  </a:ext>
                </a:extLst>
              </p:cNvPr>
              <p:cNvSpPr/>
              <p:nvPr/>
            </p:nvSpPr>
            <p:spPr>
              <a:xfrm>
                <a:off x="3116605" y="4108078"/>
                <a:ext cx="1066956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/>
                  <a:t>Financiers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3B170C-EB75-0C47-BA36-6713E71C8AF6}"/>
                </a:ext>
              </a:extLst>
            </p:cNvPr>
            <p:cNvGrpSpPr/>
            <p:nvPr/>
          </p:nvGrpSpPr>
          <p:grpSpPr>
            <a:xfrm>
              <a:off x="2761813" y="5062683"/>
              <a:ext cx="1324889" cy="1324889"/>
              <a:chOff x="1432811" y="3592367"/>
              <a:chExt cx="1324889" cy="132488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EB14431-9C2A-6048-B4FF-6AAB9A1CE653}"/>
                  </a:ext>
                </a:extLst>
              </p:cNvPr>
              <p:cNvSpPr/>
              <p:nvPr/>
            </p:nvSpPr>
            <p:spPr>
              <a:xfrm>
                <a:off x="1432811" y="3592367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Oval 4">
                <a:extLst>
                  <a:ext uri="{FF2B5EF4-FFF2-40B4-BE49-F238E27FC236}">
                    <a16:creationId xmlns:a16="http://schemas.microsoft.com/office/drawing/2014/main" id="{69827D82-8D7A-7049-8325-5B52CA002FEC}"/>
                  </a:ext>
                </a:extLst>
              </p:cNvPr>
              <p:cNvSpPr/>
              <p:nvPr/>
            </p:nvSpPr>
            <p:spPr>
              <a:xfrm>
                <a:off x="1467800" y="3786394"/>
                <a:ext cx="1289241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dirty="0"/>
                  <a:t>Solution Providers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BE0868-1D7D-F64B-A01E-92D7CD62BC3F}"/>
                </a:ext>
              </a:extLst>
            </p:cNvPr>
            <p:cNvGrpSpPr/>
            <p:nvPr/>
          </p:nvGrpSpPr>
          <p:grpSpPr>
            <a:xfrm>
              <a:off x="1452566" y="3846201"/>
              <a:ext cx="1334946" cy="1324889"/>
              <a:chOff x="764314" y="1531905"/>
              <a:chExt cx="1334946" cy="132488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848543D-B6A7-1A45-BCC9-017EB8D08CD9}"/>
                  </a:ext>
                </a:extLst>
              </p:cNvPr>
              <p:cNvSpPr/>
              <p:nvPr/>
            </p:nvSpPr>
            <p:spPr>
              <a:xfrm>
                <a:off x="774371" y="1531905"/>
                <a:ext cx="1324889" cy="1324889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id="{BDBC7EEE-7644-4549-A198-F10CF60FB181}"/>
                  </a:ext>
                </a:extLst>
              </p:cNvPr>
              <p:cNvSpPr/>
              <p:nvPr/>
            </p:nvSpPr>
            <p:spPr>
              <a:xfrm>
                <a:off x="764314" y="1725930"/>
                <a:ext cx="1130863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/>
                  <a:t>Utilities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0CB8F7-07E6-E044-AA1B-4FA3039AA7B0}"/>
                </a:ext>
              </a:extLst>
            </p:cNvPr>
            <p:cNvGrpSpPr/>
            <p:nvPr/>
          </p:nvGrpSpPr>
          <p:grpSpPr>
            <a:xfrm>
              <a:off x="4416516" y="1191229"/>
              <a:ext cx="1324889" cy="1324889"/>
              <a:chOff x="4510988" y="1106449"/>
              <a:chExt cx="1324889" cy="132488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51C4ED1-1031-464E-9026-733AFB0F17E2}"/>
                  </a:ext>
                </a:extLst>
              </p:cNvPr>
              <p:cNvSpPr/>
              <p:nvPr/>
            </p:nvSpPr>
            <p:spPr>
              <a:xfrm>
                <a:off x="4510988" y="1106449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Oval 4">
                <a:extLst>
                  <a:ext uri="{FF2B5EF4-FFF2-40B4-BE49-F238E27FC236}">
                    <a16:creationId xmlns:a16="http://schemas.microsoft.com/office/drawing/2014/main" id="{6EFD8174-6230-874A-B1E8-59FDAD6072D7}"/>
                  </a:ext>
                </a:extLst>
              </p:cNvPr>
              <p:cNvSpPr/>
              <p:nvPr/>
            </p:nvSpPr>
            <p:spPr>
              <a:xfrm>
                <a:off x="4510988" y="1300475"/>
                <a:ext cx="1324889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spcBef>
                    <a:spcPct val="0"/>
                  </a:spcBef>
                </a:pPr>
                <a:r>
                  <a:rPr lang="en-US" b="1" kern="1200" dirty="0"/>
                  <a:t>Property Owners 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FCC5636-19C1-F140-8526-4B8FAE748838}"/>
                </a:ext>
              </a:extLst>
            </p:cNvPr>
            <p:cNvGrpSpPr/>
            <p:nvPr/>
          </p:nvGrpSpPr>
          <p:grpSpPr>
            <a:xfrm>
              <a:off x="2667735" y="1229368"/>
              <a:ext cx="1412206" cy="1324889"/>
              <a:chOff x="4861465" y="551674"/>
              <a:chExt cx="1412206" cy="132488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AF57ECC-2236-4D40-B994-ABABB3EF90BB}"/>
                  </a:ext>
                </a:extLst>
              </p:cNvPr>
              <p:cNvSpPr/>
              <p:nvPr/>
            </p:nvSpPr>
            <p:spPr>
              <a:xfrm>
                <a:off x="4909997" y="551674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4FD3CD78-7B8A-3141-9F49-A3EEB8E91B24}"/>
                  </a:ext>
                </a:extLst>
              </p:cNvPr>
              <p:cNvSpPr/>
              <p:nvPr/>
            </p:nvSpPr>
            <p:spPr>
              <a:xfrm>
                <a:off x="4861465" y="742667"/>
                <a:ext cx="1412206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spc="-110" dirty="0"/>
                  <a:t>Municipalities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86BD8C-8345-8749-9C78-511AAE276E96}"/>
                </a:ext>
              </a:extLst>
            </p:cNvPr>
            <p:cNvGrpSpPr/>
            <p:nvPr/>
          </p:nvGrpSpPr>
          <p:grpSpPr>
            <a:xfrm>
              <a:off x="5593272" y="2316897"/>
              <a:ext cx="1324889" cy="1324889"/>
              <a:chOff x="3886243" y="3631513"/>
              <a:chExt cx="1324889" cy="132488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C41C0F-D124-BB4F-AF34-66FDC7108973}"/>
                  </a:ext>
                </a:extLst>
              </p:cNvPr>
              <p:cNvSpPr/>
              <p:nvPr/>
            </p:nvSpPr>
            <p:spPr>
              <a:xfrm>
                <a:off x="3886243" y="3631513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4">
                <a:extLst>
                  <a:ext uri="{FF2B5EF4-FFF2-40B4-BE49-F238E27FC236}">
                    <a16:creationId xmlns:a16="http://schemas.microsoft.com/office/drawing/2014/main" id="{592A03B8-A8A0-B848-B4E5-7C99F272F137}"/>
                  </a:ext>
                </a:extLst>
              </p:cNvPr>
              <p:cNvSpPr/>
              <p:nvPr/>
            </p:nvSpPr>
            <p:spPr>
              <a:xfrm>
                <a:off x="4026481" y="3825539"/>
                <a:ext cx="1066956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/>
                  <a:t>Residents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26601DB-355B-FA41-883B-8B03F6D7E15D}"/>
                </a:ext>
              </a:extLst>
            </p:cNvPr>
            <p:cNvGrpSpPr/>
            <p:nvPr/>
          </p:nvGrpSpPr>
          <p:grpSpPr>
            <a:xfrm>
              <a:off x="5659246" y="3851646"/>
              <a:ext cx="1324889" cy="1324889"/>
              <a:chOff x="5908478" y="3490172"/>
              <a:chExt cx="1324889" cy="132488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B9F32D0-526D-6A47-8471-70A0B2B00FA7}"/>
                  </a:ext>
                </a:extLst>
              </p:cNvPr>
              <p:cNvSpPr/>
              <p:nvPr/>
            </p:nvSpPr>
            <p:spPr>
              <a:xfrm>
                <a:off x="5908478" y="3490172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4">
                <a:extLst>
                  <a:ext uri="{FF2B5EF4-FFF2-40B4-BE49-F238E27FC236}">
                    <a16:creationId xmlns:a16="http://schemas.microsoft.com/office/drawing/2014/main" id="{9F410535-BB6F-9544-BEC1-5931814ADCD4}"/>
                  </a:ext>
                </a:extLst>
              </p:cNvPr>
              <p:cNvSpPr/>
              <p:nvPr/>
            </p:nvSpPr>
            <p:spPr>
              <a:xfrm>
                <a:off x="5947156" y="3719870"/>
                <a:ext cx="1272507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/>
                  <a:t>Philanthropic 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/>
                  <a:t>Funders</a:t>
                </a:r>
              </a:p>
            </p:txBody>
          </p: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EE0CDF4-7365-4048-B195-8632CC4A14FF}"/>
              </a:ext>
            </a:extLst>
          </p:cNvPr>
          <p:cNvSpPr/>
          <p:nvPr/>
        </p:nvSpPr>
        <p:spPr>
          <a:xfrm>
            <a:off x="1773672" y="2132967"/>
            <a:ext cx="1324889" cy="1324889"/>
          </a:xfrm>
          <a:prstGeom prst="ellipse">
            <a:avLst/>
          </a:prstGeom>
          <a:ln w="31750">
            <a:solidFill>
              <a:schemeClr val="tx2"/>
            </a:solidFill>
          </a:ln>
        </p:spPr>
        <p:style>
          <a:lnRef idx="3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4810F941-D8A6-DB48-B393-16257F25B1FF}"/>
              </a:ext>
            </a:extLst>
          </p:cNvPr>
          <p:cNvSpPr/>
          <p:nvPr/>
        </p:nvSpPr>
        <p:spPr>
          <a:xfrm>
            <a:off x="1791495" y="2296074"/>
            <a:ext cx="1289241" cy="936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Policymakers</a:t>
            </a:r>
          </a:p>
        </p:txBody>
      </p:sp>
    </p:spTree>
    <p:extLst>
      <p:ext uri="{BB962C8B-B14F-4D97-AF65-F5344CB8AC3E}">
        <p14:creationId xmlns:p14="http://schemas.microsoft.com/office/powerpoint/2010/main" val="371510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Value-of-Resilience methodology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100" y="822208"/>
            <a:ext cx="7315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 VOR123</a:t>
            </a: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000" dirty="0">
                <a:latin typeface="Arial"/>
                <a:cs typeface="Arial"/>
              </a:rPr>
              <a:t>VOR123 is the value-of-resilience (VOR) from Solar Microgrids methodology that the Clean Coalition has developed to normalize VOR across all types of facilities &amp; geographies.  The VOR normalization is founded in tiering loads into three categories: Tier 1 (critical), Tier 2 (priority), and Tier 3 (discretionary).  Since each Tier has its own resilience requirement and VOR, this methodology is called VOR123.</a:t>
            </a:r>
          </a:p>
          <a:p>
            <a:pPr algn="ctr">
              <a:defRPr/>
            </a:pPr>
            <a:endParaRPr lang="en-US" sz="28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 VOR123 webinar</a:t>
            </a: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  <a:hlinkClick r:id="rId3"/>
              </a:rPr>
              <a:t>https://clean-coalition.org/news/webinar-valuing-resilience-solar-microgrids-thursday-5-nov-2020/</a:t>
            </a:r>
            <a:r>
              <a:rPr lang="en-US" sz="28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0502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85888" cy="762000"/>
          </a:xfrm>
        </p:spPr>
        <p:txBody>
          <a:bodyPr>
            <a:normAutofit/>
          </a:bodyPr>
          <a:lstStyle/>
          <a:p>
            <a:r>
              <a:rPr lang="en-US" dirty="0"/>
              <a:t>Resilient Energy Subscription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534F4-1A0E-BD43-9872-17DA8927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68" y="1874983"/>
            <a:ext cx="6207435" cy="4607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E12A8-B6FB-BD4F-8BAD-B09CA04941B4}"/>
              </a:ext>
            </a:extLst>
          </p:cNvPr>
          <p:cNvSpPr txBox="1"/>
          <p:nvPr/>
        </p:nvSpPr>
        <p:spPr>
          <a:xfrm>
            <a:off x="239672" y="854599"/>
            <a:ext cx="8473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Resilient Energy Subscription is a market mechanism designed to ensure that facilities can subscribe to guaranteed levels of daily energy generation while the associated fees maximize Community Microgrid proliferation.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DE879-9EF6-484D-7630-2F3EA9B292C7}"/>
              </a:ext>
            </a:extLst>
          </p:cNvPr>
          <p:cNvSpPr txBox="1"/>
          <p:nvPr/>
        </p:nvSpPr>
        <p:spPr>
          <a:xfrm>
            <a:off x="5565423" y="2641138"/>
            <a:ext cx="3533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https://clean-coalition.org/resilient-energy-subscription-res/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678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48336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Community Microgrid examples in focus</a:t>
            </a:r>
            <a:endParaRPr dirty="0"/>
          </a:p>
        </p:txBody>
      </p:sp>
      <p:sp>
        <p:nvSpPr>
          <p:cNvPr id="198" name="Google Shape;198;p6"/>
          <p:cNvSpPr txBox="1">
            <a:spLocks noGrp="1"/>
          </p:cNvSpPr>
          <p:nvPr>
            <p:ph type="body" idx="1"/>
          </p:nvPr>
        </p:nvSpPr>
        <p:spPr>
          <a:xfrm>
            <a:off x="373120" y="1229713"/>
            <a:ext cx="8229600" cy="451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Community Microgrid examples in focus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1a21ff81c_0_8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PG&amp;E MIP Tranche 1 Master Scorecard Results</a:t>
            </a:r>
            <a:endParaRPr/>
          </a:p>
        </p:txBody>
      </p:sp>
      <p:pic>
        <p:nvPicPr>
          <p:cNvPr id="112" name="Google Shape;112;g341a21ff81c_0_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96213"/>
            <a:ext cx="8839201" cy="240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41a21ff81c_0_8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2550" y="1377263"/>
            <a:ext cx="6438900" cy="14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3c0c76f1d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933" y="780289"/>
            <a:ext cx="7144133" cy="568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3c0c76f1df_0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81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Tomales West Community Microgrid (TWCM) project area</a:t>
            </a:r>
            <a:endParaRPr/>
          </a:p>
        </p:txBody>
      </p:sp>
      <p:pic>
        <p:nvPicPr>
          <p:cNvPr id="205" name="Google Shape;205;g33c0c76f1d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7975" y="3525027"/>
            <a:ext cx="296537" cy="29653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3c0c76f1df_0_0"/>
          <p:cNvSpPr txBox="1"/>
          <p:nvPr/>
        </p:nvSpPr>
        <p:spPr>
          <a:xfrm>
            <a:off x="2366984" y="3499661"/>
            <a:ext cx="6054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3c0c76f1df_0_0"/>
          <p:cNvSpPr txBox="1"/>
          <p:nvPr/>
        </p:nvSpPr>
        <p:spPr>
          <a:xfrm>
            <a:off x="1053347" y="5635704"/>
            <a:ext cx="1736700" cy="800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Tier 2 High Fire Threat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Cotati 12kV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Grid Isolation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3c0c76f1df_0_0"/>
          <p:cNvSpPr/>
          <p:nvPr/>
        </p:nvSpPr>
        <p:spPr>
          <a:xfrm>
            <a:off x="1109185" y="5748801"/>
            <a:ext cx="209100" cy="156900"/>
          </a:xfrm>
          <a:prstGeom prst="rect">
            <a:avLst/>
          </a:prstGeom>
          <a:solidFill>
            <a:srgbClr val="F5D6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" name="Google Shape;209;g33c0c76f1df_0_0"/>
          <p:cNvCxnSpPr/>
          <p:nvPr/>
        </p:nvCxnSpPr>
        <p:spPr>
          <a:xfrm rot="10800000">
            <a:off x="1123603" y="6066406"/>
            <a:ext cx="183600" cy="0"/>
          </a:xfrm>
          <a:prstGeom prst="straightConnector1">
            <a:avLst/>
          </a:prstGeom>
          <a:noFill/>
          <a:ln w="19050" cap="flat" cmpd="sng">
            <a:solidFill>
              <a:srgbClr val="3EAA0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0" name="Google Shape;210;g33c0c76f1df_0_0" descr="Church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0340" y="3857961"/>
            <a:ext cx="369333" cy="369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3c0c76f1df_0_0"/>
          <p:cNvSpPr txBox="1"/>
          <p:nvPr/>
        </p:nvSpPr>
        <p:spPr>
          <a:xfrm>
            <a:off x="2471247" y="4008785"/>
            <a:ext cx="1204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Presbyterian Church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(Sheltering Center)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3c0c76f1df_0_0"/>
          <p:cNvSpPr/>
          <p:nvPr/>
        </p:nvSpPr>
        <p:spPr>
          <a:xfrm>
            <a:off x="5221366" y="5688469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33c0c76f1df_0_0"/>
          <p:cNvSpPr/>
          <p:nvPr/>
        </p:nvSpPr>
        <p:spPr>
          <a:xfrm>
            <a:off x="1131022" y="6225973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33c0c76f1df_0_0" descr="Church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5318" y="4197539"/>
            <a:ext cx="369333" cy="369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3c0c76f1df_0_0"/>
          <p:cNvSpPr txBox="1"/>
          <p:nvPr/>
        </p:nvSpPr>
        <p:spPr>
          <a:xfrm>
            <a:off x="5900615" y="4197539"/>
            <a:ext cx="10839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Church of the Assumption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(Sheltering Center)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g33c0c76f1df_0_0" descr="Plant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0787" y="5657010"/>
            <a:ext cx="312761" cy="31276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3c0c76f1df_0_0"/>
          <p:cNvSpPr txBox="1"/>
          <p:nvPr/>
        </p:nvSpPr>
        <p:spPr>
          <a:xfrm>
            <a:off x="6268231" y="5607930"/>
            <a:ext cx="7860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Wastewater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Lift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3c0c76f1df_0_0"/>
          <p:cNvSpPr/>
          <p:nvPr/>
        </p:nvSpPr>
        <p:spPr>
          <a:xfrm>
            <a:off x="5347126" y="3353544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33c0c76f1df_0_0"/>
          <p:cNvSpPr/>
          <p:nvPr/>
        </p:nvSpPr>
        <p:spPr>
          <a:xfrm>
            <a:off x="5458985" y="3631494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3c0c76f1df_0_0"/>
          <p:cNvSpPr/>
          <p:nvPr/>
        </p:nvSpPr>
        <p:spPr>
          <a:xfrm>
            <a:off x="5429888" y="5484792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g33c0c76f1df_0_0"/>
          <p:cNvCxnSpPr/>
          <p:nvPr/>
        </p:nvCxnSpPr>
        <p:spPr>
          <a:xfrm flipH="1">
            <a:off x="5347027" y="5411204"/>
            <a:ext cx="248400" cy="75600"/>
          </a:xfrm>
          <a:prstGeom prst="straightConnector1">
            <a:avLst/>
          </a:prstGeom>
          <a:noFill/>
          <a:ln w="25400" cap="flat" cmpd="sng">
            <a:solidFill>
              <a:srgbClr val="277FB7"/>
            </a:solidFill>
            <a:prstDash val="dash"/>
            <a:round/>
            <a:headEnd type="oval" w="med" len="med"/>
            <a:tailEnd type="none" w="sm" len="sm"/>
          </a:ln>
        </p:spPr>
      </p:cxnSp>
      <p:sp>
        <p:nvSpPr>
          <p:cNvPr id="222" name="Google Shape;222;g33c0c76f1df_0_0"/>
          <p:cNvSpPr txBox="1"/>
          <p:nvPr/>
        </p:nvSpPr>
        <p:spPr>
          <a:xfrm>
            <a:off x="5410787" y="4737906"/>
            <a:ext cx="1132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Undergrounding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Existing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(250 feet)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3c0c76f1df_0_0"/>
          <p:cNvSpPr txBox="1"/>
          <p:nvPr/>
        </p:nvSpPr>
        <p:spPr>
          <a:xfrm>
            <a:off x="2885978" y="5115460"/>
            <a:ext cx="1420500" cy="3693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297 kWdc solar &amp;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326 kW / 1,306 kWh BESS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3c0c76f1df_0_0"/>
          <p:cNvSpPr txBox="1"/>
          <p:nvPr/>
        </p:nvSpPr>
        <p:spPr>
          <a:xfrm>
            <a:off x="2885978" y="4564104"/>
            <a:ext cx="14205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SUSD Bus Parking and Surplus Facilities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(Solar &amp; BESS Siting)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g33c0c76f1df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30422" y="4555718"/>
            <a:ext cx="473713" cy="473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g33c0c76f1df_0_0"/>
          <p:cNvCxnSpPr>
            <a:stCxn id="206" idx="3"/>
          </p:cNvCxnSpPr>
          <p:nvPr/>
        </p:nvCxnSpPr>
        <p:spPr>
          <a:xfrm>
            <a:off x="2972384" y="3684311"/>
            <a:ext cx="452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7" name="Google Shape;227;g33c0c76f1df_0_0"/>
          <p:cNvCxnSpPr>
            <a:stCxn id="211" idx="3"/>
          </p:cNvCxnSpPr>
          <p:nvPr/>
        </p:nvCxnSpPr>
        <p:spPr>
          <a:xfrm rot="10800000" flipH="1">
            <a:off x="3675747" y="4098635"/>
            <a:ext cx="513300" cy="9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8" name="Google Shape;228;g33c0c76f1df_0_0"/>
          <p:cNvCxnSpPr>
            <a:stCxn id="215" idx="1"/>
          </p:cNvCxnSpPr>
          <p:nvPr/>
        </p:nvCxnSpPr>
        <p:spPr>
          <a:xfrm rot="10800000">
            <a:off x="5429915" y="4451489"/>
            <a:ext cx="470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9" name="Google Shape;229;g33c0c76f1df_0_0"/>
          <p:cNvCxnSpPr>
            <a:stCxn id="224" idx="3"/>
            <a:endCxn id="225" idx="1"/>
          </p:cNvCxnSpPr>
          <p:nvPr/>
        </p:nvCxnSpPr>
        <p:spPr>
          <a:xfrm rot="10800000" flipH="1">
            <a:off x="4306478" y="4792554"/>
            <a:ext cx="523800" cy="25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0" name="Google Shape;230;g33c0c76f1df_0_0"/>
          <p:cNvCxnSpPr>
            <a:stCxn id="223" idx="3"/>
            <a:endCxn id="225" idx="1"/>
          </p:cNvCxnSpPr>
          <p:nvPr/>
        </p:nvCxnSpPr>
        <p:spPr>
          <a:xfrm rot="10800000" flipH="1">
            <a:off x="4306478" y="4792510"/>
            <a:ext cx="523800" cy="50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1" name="Google Shape;231;g33c0c76f1df_0_0"/>
          <p:cNvCxnSpPr>
            <a:stCxn id="217" idx="1"/>
          </p:cNvCxnSpPr>
          <p:nvPr/>
        </p:nvCxnSpPr>
        <p:spPr>
          <a:xfrm rot="10800000">
            <a:off x="5747431" y="5792580"/>
            <a:ext cx="520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8775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c0c76f1df_0_30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815"/>
              <a:buFont typeface="Arial"/>
              <a:buNone/>
            </a:pPr>
            <a:r>
              <a:rPr lang="en-US" dirty="0"/>
              <a:t>534 kW solar siting potential on SUSD parcels</a:t>
            </a:r>
            <a:br>
              <a:rPr lang="en-US" dirty="0"/>
            </a:br>
            <a:r>
              <a:rPr lang="en-US" sz="2200" dirty="0"/>
              <a:t>(only need 300 kW to satisfy MIP resilience requirement)</a:t>
            </a:r>
            <a:endParaRPr dirty="0"/>
          </a:p>
        </p:txBody>
      </p:sp>
      <p:pic>
        <p:nvPicPr>
          <p:cNvPr id="238" name="Google Shape;238;g33c0c76f1df_0_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137" y="866775"/>
            <a:ext cx="7933725" cy="55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3c0c76f1df_0_308"/>
          <p:cNvSpPr txBox="1"/>
          <p:nvPr/>
        </p:nvSpPr>
        <p:spPr>
          <a:xfrm>
            <a:off x="2646901" y="1549647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Mount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135 kW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3c0c76f1df_0_308"/>
          <p:cNvSpPr txBox="1"/>
          <p:nvPr/>
        </p:nvSpPr>
        <p:spPr>
          <a:xfrm>
            <a:off x="6561675" y="1986355"/>
            <a:ext cx="11346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Canopies (2x)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124 kW total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3c0c76f1df_0_308"/>
          <p:cNvSpPr txBox="1"/>
          <p:nvPr/>
        </p:nvSpPr>
        <p:spPr>
          <a:xfrm>
            <a:off x="4666203" y="1365001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Canopy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3c0c76f1df_0_308"/>
          <p:cNvSpPr txBox="1"/>
          <p:nvPr/>
        </p:nvSpPr>
        <p:spPr>
          <a:xfrm>
            <a:off x="6275928" y="3429000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Canopy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109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3c0c76f1df_0_308"/>
          <p:cNvSpPr txBox="1"/>
          <p:nvPr/>
        </p:nvSpPr>
        <p:spPr>
          <a:xfrm>
            <a:off x="3875628" y="4362450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Canopy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339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e7fd3420c8_0_0"/>
          <p:cNvSpPr txBox="1">
            <a:spLocks noGrp="1"/>
          </p:cNvSpPr>
          <p:nvPr>
            <p:ph type="title" idx="4294967295"/>
          </p:nvPr>
        </p:nvSpPr>
        <p:spPr>
          <a:xfrm>
            <a:off x="-281" y="4842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Tomales</a:t>
            </a: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West Community Microgrid diagram</a:t>
            </a:r>
            <a:endParaRPr dirty="0"/>
          </a:p>
        </p:txBody>
      </p:sp>
      <p:grpSp>
        <p:nvGrpSpPr>
          <p:cNvPr id="250" name="Google Shape;250;g2e7fd3420c8_0_0"/>
          <p:cNvGrpSpPr/>
          <p:nvPr/>
        </p:nvGrpSpPr>
        <p:grpSpPr>
          <a:xfrm>
            <a:off x="7286046" y="2018846"/>
            <a:ext cx="705900" cy="266400"/>
            <a:chOff x="1408305" y="2197010"/>
            <a:chExt cx="705900" cy="266400"/>
          </a:xfrm>
        </p:grpSpPr>
        <p:sp>
          <p:nvSpPr>
            <p:cNvPr id="251" name="Google Shape;251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252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253" name="Google Shape;253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4" name="Google Shape;254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5" name="Google Shape;255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6" name="Google Shape;256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8" name="Google Shape;258;g2e7fd3420c8_0_0"/>
          <p:cNvGrpSpPr/>
          <p:nvPr/>
        </p:nvGrpSpPr>
        <p:grpSpPr>
          <a:xfrm>
            <a:off x="489863" y="1688591"/>
            <a:ext cx="162600" cy="243838"/>
            <a:chOff x="2234925" y="2534501"/>
            <a:chExt cx="162600" cy="243838"/>
          </a:xfrm>
        </p:grpSpPr>
        <p:sp>
          <p:nvSpPr>
            <p:cNvPr id="259" name="Google Shape;259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1" name="Google Shape;261;g2e7fd3420c8_0_0"/>
          <p:cNvCxnSpPr>
            <a:endCxn id="251" idx="2"/>
          </p:cNvCxnSpPr>
          <p:nvPr/>
        </p:nvCxnSpPr>
        <p:spPr>
          <a:xfrm rot="5400000" flipH="1">
            <a:off x="6593346" y="3330896"/>
            <a:ext cx="2458800" cy="367500"/>
          </a:xfrm>
          <a:prstGeom prst="bentConnector3">
            <a:avLst>
              <a:gd name="adj1" fmla="val 27689"/>
            </a:avLst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62" name="Google Shape;262;g2e7fd3420c8_0_0"/>
          <p:cNvCxnSpPr>
            <a:stCxn id="260" idx="4"/>
            <a:endCxn id="263" idx="0"/>
          </p:cNvCxnSpPr>
          <p:nvPr/>
        </p:nvCxnSpPr>
        <p:spPr>
          <a:xfrm>
            <a:off x="571163" y="1932429"/>
            <a:ext cx="0" cy="186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g2e7fd3420c8_0_0"/>
          <p:cNvSpPr txBox="1"/>
          <p:nvPr/>
        </p:nvSpPr>
        <p:spPr>
          <a:xfrm>
            <a:off x="7816507" y="1688591"/>
            <a:ext cx="1144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along 1</a:t>
            </a:r>
            <a:r>
              <a:rPr lang="en-US" sz="1100" b="0" i="0" u="none" strike="noStrike" cap="none" baseline="30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Street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g2e7fd3420c8_0_0"/>
          <p:cNvCxnSpPr>
            <a:stCxn id="266" idx="1"/>
          </p:cNvCxnSpPr>
          <p:nvPr/>
        </p:nvCxnSpPr>
        <p:spPr>
          <a:xfrm rot="10800000" flipH="1">
            <a:off x="5590736" y="1033497"/>
            <a:ext cx="1200" cy="2337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7" name="Google Shape;267;g2e7fd3420c8_0_0"/>
          <p:cNvCxnSpPr>
            <a:stCxn id="266" idx="3"/>
            <a:endCxn id="268" idx="0"/>
          </p:cNvCxnSpPr>
          <p:nvPr/>
        </p:nvCxnSpPr>
        <p:spPr>
          <a:xfrm flipH="1">
            <a:off x="5589536" y="1973097"/>
            <a:ext cx="1200" cy="144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g2e7fd3420c8_0_0"/>
          <p:cNvSpPr/>
          <p:nvPr/>
        </p:nvSpPr>
        <p:spPr>
          <a:xfrm>
            <a:off x="5552841" y="2117366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9" name="Google Shape;269;g2e7fd3420c8_0_0"/>
          <p:cNvCxnSpPr>
            <a:stCxn id="251" idx="1"/>
            <a:endCxn id="268" idx="6"/>
          </p:cNvCxnSpPr>
          <p:nvPr/>
        </p:nvCxnSpPr>
        <p:spPr>
          <a:xfrm flipH="1">
            <a:off x="5626146" y="2152046"/>
            <a:ext cx="16599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g2e7fd3420c8_0_0"/>
          <p:cNvSpPr/>
          <p:nvPr/>
        </p:nvSpPr>
        <p:spPr>
          <a:xfrm>
            <a:off x="2763639" y="2119908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g2e7fd3420c8_0_0"/>
          <p:cNvCxnSpPr>
            <a:stCxn id="272" idx="6"/>
            <a:endCxn id="268" idx="2"/>
          </p:cNvCxnSpPr>
          <p:nvPr/>
        </p:nvCxnSpPr>
        <p:spPr>
          <a:xfrm rot="10800000" flipH="1">
            <a:off x="3270396" y="2154015"/>
            <a:ext cx="22824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g2e7fd3420c8_0_0"/>
          <p:cNvSpPr/>
          <p:nvPr/>
        </p:nvSpPr>
        <p:spPr>
          <a:xfrm>
            <a:off x="534525" y="2119215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g2e7fd3420c8_0_0"/>
          <p:cNvCxnSpPr>
            <a:stCxn id="263" idx="6"/>
            <a:endCxn id="270" idx="2"/>
          </p:cNvCxnSpPr>
          <p:nvPr/>
        </p:nvCxnSpPr>
        <p:spPr>
          <a:xfrm>
            <a:off x="607725" y="2155815"/>
            <a:ext cx="21558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4" name="Google Shape;274;g2e7fd3420c8_0_0"/>
          <p:cNvCxnSpPr>
            <a:stCxn id="259" idx="0"/>
            <a:endCxn id="275" idx="2"/>
          </p:cNvCxnSpPr>
          <p:nvPr/>
        </p:nvCxnSpPr>
        <p:spPr>
          <a:xfrm rot="10800000">
            <a:off x="571163" y="1525991"/>
            <a:ext cx="0" cy="162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76" name="Google Shape;276;g2e7fd3420c8_0_0"/>
          <p:cNvGrpSpPr/>
          <p:nvPr/>
        </p:nvGrpSpPr>
        <p:grpSpPr>
          <a:xfrm rot="10800000">
            <a:off x="489739" y="2395501"/>
            <a:ext cx="162600" cy="243838"/>
            <a:chOff x="2234925" y="2534501"/>
            <a:chExt cx="162600" cy="243838"/>
          </a:xfrm>
        </p:grpSpPr>
        <p:sp>
          <p:nvSpPr>
            <p:cNvPr id="277" name="Google Shape;277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79" name="Google Shape;279;g2e7fd3420c8_0_0"/>
          <p:cNvCxnSpPr>
            <a:stCxn id="277" idx="0"/>
            <a:endCxn id="280" idx="0"/>
          </p:cNvCxnSpPr>
          <p:nvPr/>
        </p:nvCxnSpPr>
        <p:spPr>
          <a:xfrm>
            <a:off x="571039" y="2639339"/>
            <a:ext cx="0" cy="183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1" name="Google Shape;281;g2e7fd3420c8_0_0"/>
          <p:cNvCxnSpPr>
            <a:stCxn id="263" idx="4"/>
            <a:endCxn id="278" idx="4"/>
          </p:cNvCxnSpPr>
          <p:nvPr/>
        </p:nvCxnSpPr>
        <p:spPr>
          <a:xfrm>
            <a:off x="571125" y="2192415"/>
            <a:ext cx="0" cy="203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280;g2e7fd3420c8_0_0"/>
          <p:cNvSpPr/>
          <p:nvPr/>
        </p:nvSpPr>
        <p:spPr>
          <a:xfrm>
            <a:off x="41068" y="2822268"/>
            <a:ext cx="1060200" cy="3888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Residential Customers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e7fd3420c8_0_0"/>
          <p:cNvSpPr/>
          <p:nvPr/>
        </p:nvSpPr>
        <p:spPr>
          <a:xfrm>
            <a:off x="41068" y="1137042"/>
            <a:ext cx="1060200" cy="3888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Residential Customers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e7fd3420c8_0_0"/>
          <p:cNvSpPr/>
          <p:nvPr/>
        </p:nvSpPr>
        <p:spPr>
          <a:xfrm flipH="1">
            <a:off x="1187684" y="2752107"/>
            <a:ext cx="10746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g2e7fd3420c8_0_0"/>
          <p:cNvCxnSpPr>
            <a:stCxn id="284" idx="1"/>
            <a:endCxn id="285" idx="4"/>
          </p:cNvCxnSpPr>
          <p:nvPr/>
        </p:nvCxnSpPr>
        <p:spPr>
          <a:xfrm rot="10800000">
            <a:off x="2802135" y="3050472"/>
            <a:ext cx="1200" cy="1344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5" name="Google Shape;285;g2e7fd3420c8_0_0"/>
          <p:cNvSpPr/>
          <p:nvPr/>
        </p:nvSpPr>
        <p:spPr>
          <a:xfrm flipH="1">
            <a:off x="2765409" y="2977277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e7fd3420c8_0_0"/>
          <p:cNvSpPr/>
          <p:nvPr/>
        </p:nvSpPr>
        <p:spPr>
          <a:xfrm>
            <a:off x="1162913" y="3858095"/>
            <a:ext cx="1007400" cy="5223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326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1,306 kWh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7" name="Google Shape;287;g2e7fd3420c8_0_0"/>
          <p:cNvCxnSpPr>
            <a:stCxn id="286" idx="2"/>
            <a:endCxn id="288" idx="0"/>
          </p:cNvCxnSpPr>
          <p:nvPr/>
        </p:nvCxnSpPr>
        <p:spPr>
          <a:xfrm>
            <a:off x="1666613" y="4380395"/>
            <a:ext cx="0" cy="30210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g2e7fd3420c8_0_0"/>
          <p:cNvSpPr/>
          <p:nvPr/>
        </p:nvSpPr>
        <p:spPr>
          <a:xfrm>
            <a:off x="1162913" y="4682449"/>
            <a:ext cx="1007400" cy="5223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297kW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g2e7fd3420c8_0_0"/>
          <p:cNvGrpSpPr/>
          <p:nvPr/>
        </p:nvGrpSpPr>
        <p:grpSpPr>
          <a:xfrm rot="5400000">
            <a:off x="2534961" y="3344764"/>
            <a:ext cx="522419" cy="198011"/>
            <a:chOff x="6470995" y="1641214"/>
            <a:chExt cx="709038" cy="287181"/>
          </a:xfrm>
        </p:grpSpPr>
        <p:grpSp>
          <p:nvGrpSpPr>
            <p:cNvPr id="290" name="Google Shape;290;g2e7fd3420c8_0_0"/>
            <p:cNvGrpSpPr/>
            <p:nvPr/>
          </p:nvGrpSpPr>
          <p:grpSpPr>
            <a:xfrm>
              <a:off x="6470995" y="1679095"/>
              <a:ext cx="705766" cy="249300"/>
              <a:chOff x="436192" y="1712349"/>
              <a:chExt cx="705766" cy="249300"/>
            </a:xfrm>
          </p:grpSpPr>
          <p:cxnSp>
            <p:nvCxnSpPr>
              <p:cNvPr id="291" name="Google Shape;291;g2e7fd3420c8_0_0"/>
              <p:cNvCxnSpPr/>
              <p:nvPr/>
            </p:nvCxnSpPr>
            <p:spPr>
              <a:xfrm>
                <a:off x="436192" y="1806216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2" name="Google Shape;292;g2e7fd3420c8_0_0"/>
              <p:cNvCxnSpPr/>
              <p:nvPr/>
            </p:nvCxnSpPr>
            <p:spPr>
              <a:xfrm>
                <a:off x="909158" y="1806216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93" name="Google Shape;293;g2e7fd3420c8_0_0"/>
              <p:cNvSpPr/>
              <p:nvPr/>
            </p:nvSpPr>
            <p:spPr>
              <a:xfrm>
                <a:off x="627432" y="1760496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g2e7fd3420c8_0_0"/>
              <p:cNvSpPr/>
              <p:nvPr/>
            </p:nvSpPr>
            <p:spPr>
              <a:xfrm>
                <a:off x="863438" y="1760496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g2e7fd3420c8_0_0"/>
              <p:cNvSpPr/>
              <p:nvPr/>
            </p:nvSpPr>
            <p:spPr>
              <a:xfrm rot="-5400000">
                <a:off x="667508" y="1721199"/>
                <a:ext cx="249300" cy="231600"/>
              </a:xfrm>
              <a:prstGeom prst="arc">
                <a:avLst>
                  <a:gd name="adj1" fmla="val 16200000"/>
                  <a:gd name="adj2" fmla="val 5518962"/>
                </a:avLst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4" name="Google Shape;284;g2e7fd3420c8_0_0"/>
            <p:cNvSpPr/>
            <p:nvPr/>
          </p:nvSpPr>
          <p:spPr>
            <a:xfrm>
              <a:off x="6474133" y="1641214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g2e7fd3420c8_0_0"/>
          <p:cNvGrpSpPr/>
          <p:nvPr/>
        </p:nvGrpSpPr>
        <p:grpSpPr>
          <a:xfrm rot="-5400000" flipH="1">
            <a:off x="2378230" y="2891997"/>
            <a:ext cx="162600" cy="243838"/>
            <a:chOff x="2234925" y="2534501"/>
            <a:chExt cx="162600" cy="243838"/>
          </a:xfrm>
        </p:grpSpPr>
        <p:sp>
          <p:nvSpPr>
            <p:cNvPr id="297" name="Google Shape;297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g2e7fd3420c8_0_0"/>
          <p:cNvGrpSpPr/>
          <p:nvPr/>
        </p:nvGrpSpPr>
        <p:grpSpPr>
          <a:xfrm flipH="1">
            <a:off x="2722028" y="3778782"/>
            <a:ext cx="162600" cy="243838"/>
            <a:chOff x="2234925" y="2534501"/>
            <a:chExt cx="162600" cy="243838"/>
          </a:xfrm>
        </p:grpSpPr>
        <p:sp>
          <p:nvSpPr>
            <p:cNvPr id="300" name="Google Shape;300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02" name="Google Shape;302;g2e7fd3420c8_0_0"/>
          <p:cNvCxnSpPr>
            <a:stCxn id="303" idx="2"/>
            <a:endCxn id="286" idx="3"/>
          </p:cNvCxnSpPr>
          <p:nvPr/>
        </p:nvCxnSpPr>
        <p:spPr>
          <a:xfrm flipH="1">
            <a:off x="2170396" y="4118666"/>
            <a:ext cx="420900" cy="6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4" name="Google Shape;304;g2e7fd3420c8_0_0"/>
          <p:cNvSpPr/>
          <p:nvPr/>
        </p:nvSpPr>
        <p:spPr>
          <a:xfrm>
            <a:off x="1137710" y="2681916"/>
            <a:ext cx="1830900" cy="2578200"/>
          </a:xfrm>
          <a:prstGeom prst="roundRect">
            <a:avLst>
              <a:gd name="adj" fmla="val 5133"/>
            </a:avLst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" name="Google Shape;305;g2e7fd3420c8_0_0"/>
          <p:cNvCxnSpPr>
            <a:stCxn id="297" idx="0"/>
            <a:endCxn id="282" idx="1"/>
          </p:cNvCxnSpPr>
          <p:nvPr/>
        </p:nvCxnSpPr>
        <p:spPr>
          <a:xfrm rot="10800000">
            <a:off x="2262311" y="3013316"/>
            <a:ext cx="753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6" name="Google Shape;306;g2e7fd3420c8_0_0"/>
          <p:cNvCxnSpPr>
            <a:stCxn id="285" idx="6"/>
            <a:endCxn id="298" idx="4"/>
          </p:cNvCxnSpPr>
          <p:nvPr/>
        </p:nvCxnSpPr>
        <p:spPr>
          <a:xfrm rot="10800000">
            <a:off x="2581509" y="3013877"/>
            <a:ext cx="1839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g2e7fd3420c8_0_0"/>
          <p:cNvCxnSpPr>
            <a:stCxn id="270" idx="4"/>
            <a:endCxn id="285" idx="0"/>
          </p:cNvCxnSpPr>
          <p:nvPr/>
        </p:nvCxnSpPr>
        <p:spPr>
          <a:xfrm>
            <a:off x="2800239" y="2193108"/>
            <a:ext cx="1800" cy="784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g2e7fd3420c8_0_0"/>
          <p:cNvSpPr/>
          <p:nvPr/>
        </p:nvSpPr>
        <p:spPr>
          <a:xfrm>
            <a:off x="3197196" y="2119215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8" name="Google Shape;308;g2e7fd3420c8_0_0"/>
          <p:cNvCxnSpPr>
            <a:stCxn id="272" idx="2"/>
            <a:endCxn id="270" idx="6"/>
          </p:cNvCxnSpPr>
          <p:nvPr/>
        </p:nvCxnSpPr>
        <p:spPr>
          <a:xfrm flipH="1">
            <a:off x="2836896" y="2155815"/>
            <a:ext cx="3603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9" name="Google Shape;309;g2e7fd3420c8_0_0"/>
          <p:cNvCxnSpPr>
            <a:stCxn id="272" idx="4"/>
            <a:endCxn id="310" idx="0"/>
          </p:cNvCxnSpPr>
          <p:nvPr/>
        </p:nvCxnSpPr>
        <p:spPr>
          <a:xfrm>
            <a:off x="3233796" y="2192415"/>
            <a:ext cx="0" cy="1023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1" name="Google Shape;311;g2e7fd3420c8_0_0"/>
          <p:cNvSpPr/>
          <p:nvPr/>
        </p:nvSpPr>
        <p:spPr>
          <a:xfrm flipH="1">
            <a:off x="3714271" y="2990781"/>
            <a:ext cx="8808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Sheltering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2e7fd3420c8_0_0"/>
          <p:cNvSpPr/>
          <p:nvPr/>
        </p:nvSpPr>
        <p:spPr>
          <a:xfrm flipH="1">
            <a:off x="3705061" y="3848033"/>
            <a:ext cx="8808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Sheltering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e7fd3420c8_0_0"/>
          <p:cNvSpPr/>
          <p:nvPr/>
        </p:nvSpPr>
        <p:spPr>
          <a:xfrm>
            <a:off x="3197196" y="3215352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g2e7fd3420c8_0_0"/>
          <p:cNvCxnSpPr>
            <a:stCxn id="310" idx="4"/>
            <a:endCxn id="314" idx="0"/>
          </p:cNvCxnSpPr>
          <p:nvPr/>
        </p:nvCxnSpPr>
        <p:spPr>
          <a:xfrm flipH="1">
            <a:off x="3228696" y="3288552"/>
            <a:ext cx="5100" cy="784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15" name="Google Shape;315;g2e7fd3420c8_0_0"/>
          <p:cNvGrpSpPr/>
          <p:nvPr/>
        </p:nvGrpSpPr>
        <p:grpSpPr>
          <a:xfrm rot="5400000">
            <a:off x="5244202" y="3746646"/>
            <a:ext cx="705900" cy="266400"/>
            <a:chOff x="1408305" y="2197010"/>
            <a:chExt cx="705900" cy="266400"/>
          </a:xfrm>
        </p:grpSpPr>
        <p:sp>
          <p:nvSpPr>
            <p:cNvPr id="316" name="Google Shape;316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" name="Google Shape;317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318" name="Google Shape;318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9" name="Google Shape;319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0" name="Google Shape;320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21" name="Google Shape;321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323" name="Google Shape;323;g2e7fd3420c8_0_0"/>
          <p:cNvCxnSpPr>
            <a:stCxn id="268" idx="4"/>
            <a:endCxn id="324" idx="0"/>
          </p:cNvCxnSpPr>
          <p:nvPr/>
        </p:nvCxnSpPr>
        <p:spPr>
          <a:xfrm>
            <a:off x="5589441" y="2190566"/>
            <a:ext cx="5700" cy="1053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5" name="Google Shape;325;g2e7fd3420c8_0_0"/>
          <p:cNvCxnSpPr>
            <a:endCxn id="326" idx="3"/>
          </p:cNvCxnSpPr>
          <p:nvPr/>
        </p:nvCxnSpPr>
        <p:spPr>
          <a:xfrm flipH="1">
            <a:off x="7559693" y="3280696"/>
            <a:ext cx="1483800" cy="15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327" name="Google Shape;327;g2e7fd3420c8_0_0"/>
          <p:cNvSpPr txBox="1"/>
          <p:nvPr/>
        </p:nvSpPr>
        <p:spPr>
          <a:xfrm>
            <a:off x="4868211" y="5826131"/>
            <a:ext cx="1465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continues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8" name="Google Shape;328;g2e7fd3420c8_0_0"/>
          <p:cNvCxnSpPr>
            <a:stCxn id="324" idx="4"/>
            <a:endCxn id="316" idx="1"/>
          </p:cNvCxnSpPr>
          <p:nvPr/>
        </p:nvCxnSpPr>
        <p:spPr>
          <a:xfrm>
            <a:off x="5595100" y="3317511"/>
            <a:ext cx="2100" cy="2094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9" name="Google Shape;329;g2e7fd3420c8_0_0"/>
          <p:cNvCxnSpPr>
            <a:stCxn id="327" idx="0"/>
            <a:endCxn id="316" idx="3"/>
          </p:cNvCxnSpPr>
          <p:nvPr/>
        </p:nvCxnSpPr>
        <p:spPr>
          <a:xfrm rot="10800000">
            <a:off x="5597061" y="4232831"/>
            <a:ext cx="3900" cy="15933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330" name="Google Shape;330;g2e7fd3420c8_0_0"/>
          <p:cNvGrpSpPr/>
          <p:nvPr/>
        </p:nvGrpSpPr>
        <p:grpSpPr>
          <a:xfrm>
            <a:off x="6853793" y="3148996"/>
            <a:ext cx="705900" cy="266400"/>
            <a:chOff x="1408305" y="2197010"/>
            <a:chExt cx="705900" cy="266400"/>
          </a:xfrm>
        </p:grpSpPr>
        <p:sp>
          <p:nvSpPr>
            <p:cNvPr id="326" name="Google Shape;326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1" name="Google Shape;331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332" name="Google Shape;332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3" name="Google Shape;333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4" name="Google Shape;334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35" name="Google Shape;335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7" name="Google Shape;337;g2e7fd3420c8_0_0"/>
          <p:cNvSpPr/>
          <p:nvPr/>
        </p:nvSpPr>
        <p:spPr>
          <a:xfrm flipH="1">
            <a:off x="5732027" y="2486231"/>
            <a:ext cx="10746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Wastewater Lift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e7fd3420c8_0_0"/>
          <p:cNvSpPr txBox="1"/>
          <p:nvPr/>
        </p:nvSpPr>
        <p:spPr>
          <a:xfrm>
            <a:off x="7648584" y="2807012"/>
            <a:ext cx="1454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along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Tomales-Petaluma 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g2e7fd3420c8_0_0"/>
          <p:cNvCxnSpPr>
            <a:endCxn id="251" idx="3"/>
          </p:cNvCxnSpPr>
          <p:nvPr/>
        </p:nvCxnSpPr>
        <p:spPr>
          <a:xfrm flipH="1">
            <a:off x="7991946" y="2151446"/>
            <a:ext cx="1051500" cy="6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340" name="Google Shape;340;g2e7fd3420c8_0_0"/>
          <p:cNvSpPr txBox="1"/>
          <p:nvPr/>
        </p:nvSpPr>
        <p:spPr>
          <a:xfrm>
            <a:off x="4871257" y="779232"/>
            <a:ext cx="1465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continues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e7fd3420c8_0_0"/>
          <p:cNvSpPr txBox="1"/>
          <p:nvPr/>
        </p:nvSpPr>
        <p:spPr>
          <a:xfrm>
            <a:off x="5628450" y="1462737"/>
            <a:ext cx="459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LR3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e7fd3420c8_0_0"/>
          <p:cNvSpPr txBox="1"/>
          <p:nvPr/>
        </p:nvSpPr>
        <p:spPr>
          <a:xfrm>
            <a:off x="7424492" y="1799192"/>
            <a:ext cx="459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LR2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e7fd3420c8_0_0"/>
          <p:cNvSpPr txBox="1"/>
          <p:nvPr/>
        </p:nvSpPr>
        <p:spPr>
          <a:xfrm>
            <a:off x="6964668" y="2929452"/>
            <a:ext cx="459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LR4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e7fd3420c8_0_0"/>
          <p:cNvSpPr txBox="1"/>
          <p:nvPr/>
        </p:nvSpPr>
        <p:spPr>
          <a:xfrm>
            <a:off x="5625611" y="3641477"/>
            <a:ext cx="705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LR148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2e7fd3420c8_0_0"/>
          <p:cNvCxnSpPr>
            <a:stCxn id="346" idx="0"/>
            <a:endCxn id="326" idx="2"/>
          </p:cNvCxnSpPr>
          <p:nvPr/>
        </p:nvCxnSpPr>
        <p:spPr>
          <a:xfrm rot="5400000" flipH="1">
            <a:off x="6859404" y="3762722"/>
            <a:ext cx="1328700" cy="633900"/>
          </a:xfrm>
          <a:prstGeom prst="bentConnector3">
            <a:avLst>
              <a:gd name="adj1" fmla="val 41870"/>
            </a:avLst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7" name="Google Shape;347;g2e7fd3420c8_0_0"/>
          <p:cNvSpPr/>
          <p:nvPr/>
        </p:nvSpPr>
        <p:spPr>
          <a:xfrm>
            <a:off x="6771828" y="5475161"/>
            <a:ext cx="2137500" cy="592200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PG&amp;E Distribution Control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e7fd3420c8_0_0"/>
          <p:cNvSpPr/>
          <p:nvPr/>
        </p:nvSpPr>
        <p:spPr>
          <a:xfrm>
            <a:off x="7170054" y="4744022"/>
            <a:ext cx="1341300" cy="592200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Microgrid Controller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8" name="Google Shape;348;g2e7fd3420c8_0_0"/>
          <p:cNvCxnSpPr>
            <a:stCxn id="346" idx="2"/>
            <a:endCxn id="347" idx="0"/>
          </p:cNvCxnSpPr>
          <p:nvPr/>
        </p:nvCxnSpPr>
        <p:spPr>
          <a:xfrm>
            <a:off x="7840704" y="5336222"/>
            <a:ext cx="0" cy="138900"/>
          </a:xfrm>
          <a:prstGeom prst="straightConnector1">
            <a:avLst/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49" name="Google Shape;349;g2e7fd3420c8_0_0"/>
          <p:cNvCxnSpPr>
            <a:stCxn id="350" idx="2"/>
            <a:endCxn id="324" idx="6"/>
          </p:cNvCxnSpPr>
          <p:nvPr/>
        </p:nvCxnSpPr>
        <p:spPr>
          <a:xfrm flipH="1">
            <a:off x="5631660" y="3275348"/>
            <a:ext cx="600900" cy="5700"/>
          </a:xfrm>
          <a:prstGeom prst="straightConnector1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g2e7fd3420c8_0_0"/>
          <p:cNvSpPr/>
          <p:nvPr/>
        </p:nvSpPr>
        <p:spPr>
          <a:xfrm>
            <a:off x="5558500" y="3244311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1" name="Google Shape;351;g2e7fd3420c8_0_0"/>
          <p:cNvGrpSpPr/>
          <p:nvPr/>
        </p:nvGrpSpPr>
        <p:grpSpPr>
          <a:xfrm rot="-5400000" flipH="1">
            <a:off x="3407089" y="3130070"/>
            <a:ext cx="162600" cy="243838"/>
            <a:chOff x="2234925" y="2534501"/>
            <a:chExt cx="162600" cy="243838"/>
          </a:xfrm>
        </p:grpSpPr>
        <p:sp>
          <p:nvSpPr>
            <p:cNvPr id="352" name="Google Shape;352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4" name="Google Shape;354;g2e7fd3420c8_0_0"/>
          <p:cNvCxnSpPr>
            <a:stCxn id="352" idx="0"/>
            <a:endCxn id="310" idx="6"/>
          </p:cNvCxnSpPr>
          <p:nvPr/>
        </p:nvCxnSpPr>
        <p:spPr>
          <a:xfrm rot="10800000">
            <a:off x="3270470" y="3251989"/>
            <a:ext cx="96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g2e7fd3420c8_0_0"/>
          <p:cNvCxnSpPr>
            <a:stCxn id="311" idx="3"/>
            <a:endCxn id="353" idx="4"/>
          </p:cNvCxnSpPr>
          <p:nvPr/>
        </p:nvCxnSpPr>
        <p:spPr>
          <a:xfrm rot="10800000">
            <a:off x="3610171" y="3251931"/>
            <a:ext cx="1041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4" name="Google Shape;314;g2e7fd3420c8_0_0"/>
          <p:cNvSpPr/>
          <p:nvPr/>
        </p:nvSpPr>
        <p:spPr>
          <a:xfrm>
            <a:off x="3192019" y="4072605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6" name="Google Shape;356;g2e7fd3420c8_0_0"/>
          <p:cNvGrpSpPr/>
          <p:nvPr/>
        </p:nvGrpSpPr>
        <p:grpSpPr>
          <a:xfrm rot="-5400000" flipH="1">
            <a:off x="3401912" y="3987323"/>
            <a:ext cx="162600" cy="243838"/>
            <a:chOff x="2234925" y="2534501"/>
            <a:chExt cx="162600" cy="243838"/>
          </a:xfrm>
        </p:grpSpPr>
        <p:sp>
          <p:nvSpPr>
            <p:cNvPr id="357" name="Google Shape;357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9" name="Google Shape;359;g2e7fd3420c8_0_0"/>
          <p:cNvCxnSpPr>
            <a:stCxn id="357" idx="0"/>
            <a:endCxn id="314" idx="6"/>
          </p:cNvCxnSpPr>
          <p:nvPr/>
        </p:nvCxnSpPr>
        <p:spPr>
          <a:xfrm rot="10800000">
            <a:off x="3265293" y="4109242"/>
            <a:ext cx="96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0" name="Google Shape;360;g2e7fd3420c8_0_0"/>
          <p:cNvCxnSpPr>
            <a:stCxn id="312" idx="3"/>
            <a:endCxn id="358" idx="4"/>
          </p:cNvCxnSpPr>
          <p:nvPr/>
        </p:nvCxnSpPr>
        <p:spPr>
          <a:xfrm rot="10800000">
            <a:off x="3605161" y="4109183"/>
            <a:ext cx="999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1" name="Google Shape;361;g2e7fd3420c8_0_0"/>
          <p:cNvGrpSpPr/>
          <p:nvPr/>
        </p:nvGrpSpPr>
        <p:grpSpPr>
          <a:xfrm rot="5400000">
            <a:off x="5237786" y="1486947"/>
            <a:ext cx="705900" cy="266400"/>
            <a:chOff x="1408305" y="2197010"/>
            <a:chExt cx="705900" cy="266400"/>
          </a:xfrm>
        </p:grpSpPr>
        <p:sp>
          <p:nvSpPr>
            <p:cNvPr id="266" name="Google Shape;266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2" name="Google Shape;362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363" name="Google Shape;363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4" name="Google Shape;364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5" name="Google Shape;365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66" name="Google Shape;366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8" name="Google Shape;368;g2e7fd3420c8_0_0"/>
          <p:cNvGrpSpPr/>
          <p:nvPr/>
        </p:nvGrpSpPr>
        <p:grpSpPr>
          <a:xfrm>
            <a:off x="74016" y="5246851"/>
            <a:ext cx="4099867" cy="1154448"/>
            <a:chOff x="74016" y="5246851"/>
            <a:chExt cx="4099867" cy="1154448"/>
          </a:xfrm>
        </p:grpSpPr>
        <p:grpSp>
          <p:nvGrpSpPr>
            <p:cNvPr id="369" name="Google Shape;369;g2e7fd3420c8_0_0"/>
            <p:cNvGrpSpPr/>
            <p:nvPr/>
          </p:nvGrpSpPr>
          <p:grpSpPr>
            <a:xfrm>
              <a:off x="74016" y="5246851"/>
              <a:ext cx="4086243" cy="1154448"/>
              <a:chOff x="75099" y="484909"/>
              <a:chExt cx="4086243" cy="1154448"/>
            </a:xfrm>
          </p:grpSpPr>
          <p:sp>
            <p:nvSpPr>
              <p:cNvPr id="370" name="Google Shape;370;g2e7fd3420c8_0_0"/>
              <p:cNvSpPr txBox="1"/>
              <p:nvPr/>
            </p:nvSpPr>
            <p:spPr>
              <a:xfrm>
                <a:off x="392827" y="976496"/>
                <a:ext cx="2813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Existing infrastructure, included in CMG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g2e7fd3420c8_0_0"/>
              <p:cNvSpPr/>
              <p:nvPr/>
            </p:nvSpPr>
            <p:spPr>
              <a:xfrm>
                <a:off x="2860249" y="1220166"/>
                <a:ext cx="1216500" cy="170100"/>
              </a:xfrm>
              <a:prstGeom prst="roundRect">
                <a:avLst>
                  <a:gd name="adj" fmla="val 16667"/>
                </a:avLst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PG&amp;E Resources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g2e7fd3420c8_0_0"/>
              <p:cNvSpPr/>
              <p:nvPr/>
            </p:nvSpPr>
            <p:spPr>
              <a:xfrm>
                <a:off x="2860248" y="821867"/>
                <a:ext cx="1216500" cy="170100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Existing Sites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g2e7fd3420c8_0_0"/>
              <p:cNvSpPr txBox="1"/>
              <p:nvPr/>
            </p:nvSpPr>
            <p:spPr>
              <a:xfrm>
                <a:off x="387848" y="1361796"/>
                <a:ext cx="2519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New infrastructure, CMG, undergrounded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g2e7fd3420c8_0_0"/>
              <p:cNvSpPr/>
              <p:nvPr/>
            </p:nvSpPr>
            <p:spPr>
              <a:xfrm>
                <a:off x="96042" y="704557"/>
                <a:ext cx="4065300" cy="9348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g2e7fd3420c8_0_0"/>
              <p:cNvSpPr txBox="1"/>
              <p:nvPr/>
            </p:nvSpPr>
            <p:spPr>
              <a:xfrm>
                <a:off x="75099" y="484909"/>
                <a:ext cx="14616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1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Legend</a:t>
                </a:r>
                <a:endParaRPr sz="9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g2e7fd3420c8_0_0"/>
              <p:cNvSpPr/>
              <p:nvPr/>
            </p:nvSpPr>
            <p:spPr>
              <a:xfrm>
                <a:off x="2860249" y="1433054"/>
                <a:ext cx="1216500" cy="1701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New Resources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g2e7fd3420c8_0_0"/>
              <p:cNvSpPr txBox="1"/>
              <p:nvPr/>
            </p:nvSpPr>
            <p:spPr>
              <a:xfrm>
                <a:off x="396780" y="786095"/>
                <a:ext cx="29679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Existing infrastructure, outside of CMG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8" name="Google Shape;378;g2e7fd3420c8_0_0"/>
            <p:cNvSpPr txBox="1"/>
            <p:nvPr/>
          </p:nvSpPr>
          <p:spPr>
            <a:xfrm>
              <a:off x="391744" y="5938045"/>
              <a:ext cx="2519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Existing infrastructure to be undergrounded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9" name="Google Shape;379;g2e7fd3420c8_0_0"/>
            <p:cNvCxnSpPr>
              <a:stCxn id="378" idx="1"/>
            </p:cNvCxnSpPr>
            <p:nvPr/>
          </p:nvCxnSpPr>
          <p:spPr>
            <a:xfrm rot="10800000">
              <a:off x="164944" y="6061195"/>
              <a:ext cx="226800" cy="0"/>
            </a:xfrm>
            <a:prstGeom prst="straightConnector1">
              <a:avLst/>
            </a:prstGeom>
            <a:noFill/>
            <a:ln w="19050" cap="flat" cmpd="sng">
              <a:solidFill>
                <a:srgbClr val="538CD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g2e7fd3420c8_0_0"/>
            <p:cNvCxnSpPr>
              <a:stCxn id="370" idx="1"/>
            </p:cNvCxnSpPr>
            <p:nvPr/>
          </p:nvCxnSpPr>
          <p:spPr>
            <a:xfrm rot="10800000">
              <a:off x="160144" y="5861588"/>
              <a:ext cx="2316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g2e7fd3420c8_0_0"/>
            <p:cNvCxnSpPr>
              <a:stCxn id="377" idx="1"/>
            </p:cNvCxnSpPr>
            <p:nvPr/>
          </p:nvCxnSpPr>
          <p:spPr>
            <a:xfrm rot="10800000">
              <a:off x="160197" y="5671187"/>
              <a:ext cx="235500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2" name="Google Shape;382;g2e7fd3420c8_0_0"/>
            <p:cNvCxnSpPr>
              <a:stCxn id="373" idx="1"/>
            </p:cNvCxnSpPr>
            <p:nvPr/>
          </p:nvCxnSpPr>
          <p:spPr>
            <a:xfrm rot="10800000">
              <a:off x="159965" y="6246888"/>
              <a:ext cx="2268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3" name="Google Shape;383;g2e7fd3420c8_0_0"/>
            <p:cNvSpPr txBox="1"/>
            <p:nvPr/>
          </p:nvSpPr>
          <p:spPr>
            <a:xfrm>
              <a:off x="3106783" y="5732822"/>
              <a:ext cx="1067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4" name="Google Shape;384;g2e7fd3420c8_0_0"/>
            <p:cNvCxnSpPr/>
            <p:nvPr/>
          </p:nvCxnSpPr>
          <p:spPr>
            <a:xfrm rot="10800000">
              <a:off x="2906328" y="5859673"/>
              <a:ext cx="226800" cy="0"/>
            </a:xfrm>
            <a:prstGeom prst="straightConnector1">
              <a:avLst/>
            </a:prstGeom>
            <a:noFill/>
            <a:ln w="12700" cap="flat" cmpd="sng">
              <a:solidFill>
                <a:srgbClr val="5F497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385" name="Google Shape;385;g2e7fd3420c8_0_0"/>
          <p:cNvGrpSpPr/>
          <p:nvPr/>
        </p:nvGrpSpPr>
        <p:grpSpPr>
          <a:xfrm>
            <a:off x="5730352" y="3879846"/>
            <a:ext cx="1983000" cy="856690"/>
            <a:chOff x="5730352" y="3879846"/>
            <a:chExt cx="1983000" cy="856690"/>
          </a:xfrm>
        </p:grpSpPr>
        <p:cxnSp>
          <p:nvCxnSpPr>
            <p:cNvPr id="386" name="Google Shape;386;g2e7fd3420c8_0_0"/>
            <p:cNvCxnSpPr>
              <a:endCxn id="316" idx="0"/>
            </p:cNvCxnSpPr>
            <p:nvPr/>
          </p:nvCxnSpPr>
          <p:spPr>
            <a:xfrm rot="10800000">
              <a:off x="5730352" y="3879846"/>
              <a:ext cx="1983000" cy="455400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5F497A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7" name="Google Shape;387;g2e7fd3420c8_0_0"/>
            <p:cNvCxnSpPr/>
            <p:nvPr/>
          </p:nvCxnSpPr>
          <p:spPr>
            <a:xfrm rot="10800000">
              <a:off x="7713292" y="4327936"/>
              <a:ext cx="0" cy="4086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388" name="Google Shape;388;g2e7fd3420c8_0_0"/>
          <p:cNvGrpSpPr/>
          <p:nvPr/>
        </p:nvGrpSpPr>
        <p:grpSpPr>
          <a:xfrm>
            <a:off x="5156363" y="1615217"/>
            <a:ext cx="2416800" cy="3121455"/>
            <a:chOff x="5156363" y="1615217"/>
            <a:chExt cx="2416800" cy="3121455"/>
          </a:xfrm>
        </p:grpSpPr>
        <p:cxnSp>
          <p:nvCxnSpPr>
            <p:cNvPr id="389" name="Google Shape;389;g2e7fd3420c8_0_0"/>
            <p:cNvCxnSpPr/>
            <p:nvPr/>
          </p:nvCxnSpPr>
          <p:spPr>
            <a:xfrm>
              <a:off x="7573163" y="4461272"/>
              <a:ext cx="0" cy="2754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90" name="Google Shape;390;g2e7fd3420c8_0_0"/>
            <p:cNvCxnSpPr/>
            <p:nvPr/>
          </p:nvCxnSpPr>
          <p:spPr>
            <a:xfrm flipH="1">
              <a:off x="5156363" y="4461272"/>
              <a:ext cx="2416800" cy="60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91" name="Google Shape;391;g2e7fd3420c8_0_0"/>
            <p:cNvCxnSpPr>
              <a:stCxn id="266" idx="2"/>
            </p:cNvCxnSpPr>
            <p:nvPr/>
          </p:nvCxnSpPr>
          <p:spPr>
            <a:xfrm rot="10800000">
              <a:off x="5156636" y="1620147"/>
              <a:ext cx="3009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92" name="Google Shape;392;g2e7fd3420c8_0_0"/>
            <p:cNvCxnSpPr/>
            <p:nvPr/>
          </p:nvCxnSpPr>
          <p:spPr>
            <a:xfrm rot="10800000">
              <a:off x="5156454" y="1615217"/>
              <a:ext cx="0" cy="28572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393" name="Google Shape;393;g2e7fd3420c8_0_0"/>
          <p:cNvSpPr txBox="1"/>
          <p:nvPr/>
        </p:nvSpPr>
        <p:spPr>
          <a:xfrm>
            <a:off x="4392546" y="1092328"/>
            <a:ext cx="1115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Primary Point of Interconnection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e7fd3420c8_0_0"/>
          <p:cNvSpPr/>
          <p:nvPr/>
        </p:nvSpPr>
        <p:spPr>
          <a:xfrm>
            <a:off x="6232560" y="3238748"/>
            <a:ext cx="73200" cy="73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4" name="Google Shape;394;g2e7fd3420c8_0_0"/>
          <p:cNvCxnSpPr>
            <a:stCxn id="337" idx="2"/>
            <a:endCxn id="350" idx="0"/>
          </p:cNvCxnSpPr>
          <p:nvPr/>
        </p:nvCxnSpPr>
        <p:spPr>
          <a:xfrm flipH="1">
            <a:off x="6269027" y="3008531"/>
            <a:ext cx="300" cy="230100"/>
          </a:xfrm>
          <a:prstGeom prst="straightConnector1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5" name="Google Shape;395;g2e7fd3420c8_0_0"/>
          <p:cNvCxnSpPr>
            <a:stCxn id="326" idx="1"/>
            <a:endCxn id="350" idx="6"/>
          </p:cNvCxnSpPr>
          <p:nvPr/>
        </p:nvCxnSpPr>
        <p:spPr>
          <a:xfrm rot="10800000">
            <a:off x="6305693" y="3275296"/>
            <a:ext cx="548100" cy="6900"/>
          </a:xfrm>
          <a:prstGeom prst="straightConnector1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6" name="Google Shape;396;g2e7fd3420c8_0_0"/>
          <p:cNvCxnSpPr>
            <a:stCxn id="284" idx="3"/>
            <a:endCxn id="300" idx="0"/>
          </p:cNvCxnSpPr>
          <p:nvPr/>
        </p:nvCxnSpPr>
        <p:spPr>
          <a:xfrm>
            <a:off x="2803335" y="3704979"/>
            <a:ext cx="0" cy="738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7" name="Google Shape;397;g2e7fd3420c8_0_0"/>
          <p:cNvGrpSpPr/>
          <p:nvPr/>
        </p:nvGrpSpPr>
        <p:grpSpPr>
          <a:xfrm>
            <a:off x="2546181" y="4254050"/>
            <a:ext cx="162600" cy="243838"/>
            <a:chOff x="2234925" y="2534501"/>
            <a:chExt cx="162600" cy="243838"/>
          </a:xfrm>
        </p:grpSpPr>
        <p:sp>
          <p:nvSpPr>
            <p:cNvPr id="398" name="Google Shape;398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g2e7fd3420c8_0_0"/>
          <p:cNvSpPr/>
          <p:nvPr/>
        </p:nvSpPr>
        <p:spPr>
          <a:xfrm>
            <a:off x="2591296" y="4082066"/>
            <a:ext cx="73200" cy="73200"/>
          </a:xfrm>
          <a:prstGeom prst="ellipse">
            <a:avLst/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0" name="Google Shape;400;g2e7fd3420c8_0_0"/>
          <p:cNvCxnSpPr>
            <a:stCxn id="398" idx="0"/>
            <a:endCxn id="303" idx="4"/>
          </p:cNvCxnSpPr>
          <p:nvPr/>
        </p:nvCxnSpPr>
        <p:spPr>
          <a:xfrm rot="10800000" flipH="1">
            <a:off x="2627481" y="4155350"/>
            <a:ext cx="300" cy="987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1" name="Google Shape;401;g2e7fd3420c8_0_0"/>
          <p:cNvCxnSpPr>
            <a:endCxn id="399" idx="4"/>
          </p:cNvCxnSpPr>
          <p:nvPr/>
        </p:nvCxnSpPr>
        <p:spPr>
          <a:xfrm rot="10800000">
            <a:off x="2627481" y="4497888"/>
            <a:ext cx="0" cy="1455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402" name="Google Shape;402;g2e7fd3420c8_0_0"/>
          <p:cNvCxnSpPr>
            <a:stCxn id="303" idx="6"/>
            <a:endCxn id="301" idx="4"/>
          </p:cNvCxnSpPr>
          <p:nvPr/>
        </p:nvCxnSpPr>
        <p:spPr>
          <a:xfrm rot="10800000" flipH="1">
            <a:off x="2664496" y="4022666"/>
            <a:ext cx="138900" cy="96000"/>
          </a:xfrm>
          <a:prstGeom prst="bentConnector2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3" name="Google Shape;403;g2e7fd3420c8_0_0"/>
          <p:cNvCxnSpPr>
            <a:stCxn id="346" idx="1"/>
            <a:endCxn id="286" idx="3"/>
          </p:cNvCxnSpPr>
          <p:nvPr/>
        </p:nvCxnSpPr>
        <p:spPr>
          <a:xfrm rot="10800000">
            <a:off x="2170254" y="4119122"/>
            <a:ext cx="4999800" cy="921000"/>
          </a:xfrm>
          <a:prstGeom prst="bentConnector3">
            <a:avLst>
              <a:gd name="adj1" fmla="val 97931"/>
            </a:avLst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04" name="Google Shape;404;g2e7fd3420c8_0_0"/>
          <p:cNvSpPr txBox="1"/>
          <p:nvPr/>
        </p:nvSpPr>
        <p:spPr>
          <a:xfrm>
            <a:off x="2208201" y="4594511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Grounding Transformer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B65CB-B937-BC4B-677E-F73B75259F48}"/>
              </a:ext>
            </a:extLst>
          </p:cNvPr>
          <p:cNvSpPr txBox="1"/>
          <p:nvPr/>
        </p:nvSpPr>
        <p:spPr>
          <a:xfrm>
            <a:off x="4278867" y="6467058"/>
            <a:ext cx="443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Preliminary design pending PG&amp;E approval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04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41a21ff81c_0_8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3651"/>
            <a:ext cx="9143999" cy="51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41a21ff81c_0_8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1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Point Reyes Station West</a:t>
            </a:r>
            <a:endParaRPr/>
          </a:p>
        </p:txBody>
      </p:sp>
      <p:sp>
        <p:nvSpPr>
          <p:cNvPr id="126" name="Google Shape;126;g341a21ff81c_0_846"/>
          <p:cNvSpPr txBox="1"/>
          <p:nvPr/>
        </p:nvSpPr>
        <p:spPr>
          <a:xfrm>
            <a:off x="49794" y="5336084"/>
            <a:ext cx="1889400" cy="800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Tier 2 High Fire Threat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Olema 12kV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Grid Isolation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41a21ff81c_0_846"/>
          <p:cNvSpPr/>
          <p:nvPr/>
        </p:nvSpPr>
        <p:spPr>
          <a:xfrm>
            <a:off x="137056" y="5395783"/>
            <a:ext cx="209100" cy="156900"/>
          </a:xfrm>
          <a:prstGeom prst="rect">
            <a:avLst/>
          </a:prstGeom>
          <a:solidFill>
            <a:srgbClr val="F5D6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g341a21ff81c_0_846"/>
          <p:cNvCxnSpPr/>
          <p:nvPr/>
        </p:nvCxnSpPr>
        <p:spPr>
          <a:xfrm rot="10800000">
            <a:off x="162670" y="5747106"/>
            <a:ext cx="183600" cy="0"/>
          </a:xfrm>
          <a:prstGeom prst="straightConnector1">
            <a:avLst/>
          </a:prstGeom>
          <a:noFill/>
          <a:ln w="28575" cap="flat" cmpd="sng">
            <a:solidFill>
              <a:srgbClr val="3BADC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9" name="Google Shape;129;g341a21ff81c_0_846" descr="Emergency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6894" y="3000643"/>
            <a:ext cx="312760" cy="312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341a21ff81c_0_846"/>
          <p:cNvSpPr txBox="1"/>
          <p:nvPr/>
        </p:nvSpPr>
        <p:spPr>
          <a:xfrm>
            <a:off x="1900115" y="3313584"/>
            <a:ext cx="10932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&amp; Human Services and Clinic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1a21ff81c_0_8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4782" y="2373285"/>
            <a:ext cx="312760" cy="312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341a21ff81c_0_846"/>
          <p:cNvSpPr txBox="1"/>
          <p:nvPr/>
        </p:nvSpPr>
        <p:spPr>
          <a:xfrm>
            <a:off x="1330058" y="2712902"/>
            <a:ext cx="9222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Low-Income Senior Housing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341a21ff81c_0_8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2608" y="4136207"/>
            <a:ext cx="296537" cy="29653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341a21ff81c_0_846"/>
          <p:cNvSpPr txBox="1"/>
          <p:nvPr/>
        </p:nvSpPr>
        <p:spPr>
          <a:xfrm>
            <a:off x="1962159" y="4466835"/>
            <a:ext cx="904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Station &amp; Sheriff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41a21ff81c_0_846"/>
          <p:cNvSpPr txBox="1"/>
          <p:nvPr/>
        </p:nvSpPr>
        <p:spPr>
          <a:xfrm>
            <a:off x="995005" y="3879392"/>
            <a:ext cx="10932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 Palace Community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g341a21ff81c_0_846" descr="Instructo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3768" y="3584803"/>
            <a:ext cx="296538" cy="29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41a21ff81c_0_846" descr="Police station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4281" y="4123653"/>
            <a:ext cx="296539" cy="296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41a21ff81c_0_846"/>
          <p:cNvSpPr/>
          <p:nvPr/>
        </p:nvSpPr>
        <p:spPr>
          <a:xfrm>
            <a:off x="2439132" y="4942529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341a21ff81c_0_846"/>
          <p:cNvSpPr/>
          <p:nvPr/>
        </p:nvSpPr>
        <p:spPr>
          <a:xfrm>
            <a:off x="180731" y="5908672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341a21ff81c_0_846"/>
          <p:cNvSpPr/>
          <p:nvPr/>
        </p:nvSpPr>
        <p:spPr>
          <a:xfrm>
            <a:off x="3519109" y="3353558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341a21ff81c_0_846"/>
          <p:cNvSpPr txBox="1"/>
          <p:nvPr/>
        </p:nvSpPr>
        <p:spPr>
          <a:xfrm>
            <a:off x="182092" y="4637579"/>
            <a:ext cx="1624800" cy="3693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</a:t>
            </a: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kWdc solar &amp;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1,467</a:t>
            </a: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kW / </a:t>
            </a: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5,875</a:t>
            </a: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kWh BESS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2840-1F0F-4748-A700-169A5310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900415" cy="762000"/>
          </a:xfrm>
        </p:spPr>
        <p:txBody>
          <a:bodyPr>
            <a:normAutofit/>
          </a:bodyPr>
          <a:lstStyle/>
          <a:p>
            <a:r>
              <a:rPr lang="en-US" dirty="0"/>
              <a:t>Types of microgrids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F60A9-FE0B-3C40-A8CA-0F178BC78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925285"/>
            <a:ext cx="8229600" cy="52795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microgrid</a:t>
            </a:r>
            <a:r>
              <a:rPr lang="en-US" sz="2200" dirty="0">
                <a:solidFill>
                  <a:schemeClr val="tx1"/>
                </a:solidFill>
              </a:rPr>
              <a:t> is a combination of energy resources, definitely including generation, that are coordinated to serve specified loads, including in an islanded fashion.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Solar Microgrid </a:t>
            </a:r>
            <a:r>
              <a:rPr lang="en-US" sz="2200" dirty="0">
                <a:solidFill>
                  <a:schemeClr val="tx1"/>
                </a:solidFill>
              </a:rPr>
              <a:t>is a behind-the-meter (BTM) microgrid that solely relies on solar for energy generation when islanded.  A Solar Microgrid relies on energy storage to time-shift solar and ensure energy availability at night etc.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Hybrid Solar Microgrid </a:t>
            </a:r>
            <a:r>
              <a:rPr lang="en-US" sz="2200" dirty="0">
                <a:solidFill>
                  <a:schemeClr val="tx1"/>
                </a:solidFill>
              </a:rPr>
              <a:t>is a Solar Microgrid that includes additional sources of energy generation, beyond just solar.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Community Microgrid </a:t>
            </a:r>
            <a:r>
              <a:rPr lang="en-US" sz="2200" dirty="0">
                <a:solidFill>
                  <a:schemeClr val="tx1"/>
                </a:solidFill>
              </a:rPr>
              <a:t>a microgrid that covers a target grid area and relies on existing distribution feeders (</a:t>
            </a:r>
            <a:r>
              <a:rPr lang="en-US" sz="2200" dirty="0" err="1">
                <a:solidFill>
                  <a:schemeClr val="tx1"/>
                </a:solidFill>
              </a:rPr>
              <a:t>ie</a:t>
            </a:r>
            <a:r>
              <a:rPr lang="en-US" sz="2200" dirty="0">
                <a:solidFill>
                  <a:schemeClr val="tx1"/>
                </a:solidFill>
              </a:rPr>
              <a:t>, power lines) to operate when islanded.  Community Microgrids typically include both front-of-meter (FOM) and BTM resources, including Solar Microgrids, and require effective participation from utilities, which have mostly erected barriers to date.</a:t>
            </a:r>
          </a:p>
        </p:txBody>
      </p:sp>
    </p:spTree>
    <p:extLst>
      <p:ext uri="{BB962C8B-B14F-4D97-AF65-F5344CB8AC3E}">
        <p14:creationId xmlns:p14="http://schemas.microsoft.com/office/powerpoint/2010/main" val="4075358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341a21ff81c_0_8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3651"/>
            <a:ext cx="9143999" cy="51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41a21ff81c_0_8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1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Point Reyes Station East</a:t>
            </a:r>
            <a:endParaRPr/>
          </a:p>
        </p:txBody>
      </p:sp>
      <p:sp>
        <p:nvSpPr>
          <p:cNvPr id="148" name="Google Shape;148;g341a21ff81c_0_875"/>
          <p:cNvSpPr txBox="1"/>
          <p:nvPr/>
        </p:nvSpPr>
        <p:spPr>
          <a:xfrm>
            <a:off x="49794" y="5336084"/>
            <a:ext cx="1889400" cy="800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Tier 2 High Fire Threat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Olema 12kV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Grid Isolation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341a21ff81c_0_875"/>
          <p:cNvSpPr/>
          <p:nvPr/>
        </p:nvSpPr>
        <p:spPr>
          <a:xfrm>
            <a:off x="137056" y="5395783"/>
            <a:ext cx="209100" cy="156900"/>
          </a:xfrm>
          <a:prstGeom prst="rect">
            <a:avLst/>
          </a:prstGeom>
          <a:solidFill>
            <a:srgbClr val="F5D6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" name="Google Shape;150;g341a21ff81c_0_875"/>
          <p:cNvCxnSpPr/>
          <p:nvPr/>
        </p:nvCxnSpPr>
        <p:spPr>
          <a:xfrm rot="10800000">
            <a:off x="162670" y="5747106"/>
            <a:ext cx="183600" cy="0"/>
          </a:xfrm>
          <a:prstGeom prst="straightConnector1">
            <a:avLst/>
          </a:prstGeom>
          <a:noFill/>
          <a:ln w="28575" cap="flat" cmpd="sng">
            <a:solidFill>
              <a:srgbClr val="3BADC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1" name="Google Shape;151;g341a21ff81c_0_8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8868" y="1976183"/>
            <a:ext cx="312760" cy="312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41a21ff81c_0_875"/>
          <p:cNvSpPr txBox="1"/>
          <p:nvPr/>
        </p:nvSpPr>
        <p:spPr>
          <a:xfrm>
            <a:off x="5375050" y="2327788"/>
            <a:ext cx="760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School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41a21ff81c_0_875"/>
          <p:cNvSpPr/>
          <p:nvPr/>
        </p:nvSpPr>
        <p:spPr>
          <a:xfrm>
            <a:off x="5672478" y="1158670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341a21ff81c_0_875"/>
          <p:cNvSpPr/>
          <p:nvPr/>
        </p:nvSpPr>
        <p:spPr>
          <a:xfrm>
            <a:off x="180731" y="5908672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41a21ff81c_0_875"/>
          <p:cNvSpPr txBox="1"/>
          <p:nvPr/>
        </p:nvSpPr>
        <p:spPr>
          <a:xfrm>
            <a:off x="3153557" y="2815977"/>
            <a:ext cx="9036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Pantry &amp; Radio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341a21ff81c_0_875" descr="Telecommunication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4386" y="2430054"/>
            <a:ext cx="344273" cy="34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41a21ff81c_0_875" descr="Food donation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8051" y="2430053"/>
            <a:ext cx="344273" cy="34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41a21ff81c_0_875"/>
          <p:cNvSpPr/>
          <p:nvPr/>
        </p:nvSpPr>
        <p:spPr>
          <a:xfrm>
            <a:off x="4614709" y="1976183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41a21ff81c_0_875"/>
          <p:cNvSpPr/>
          <p:nvPr/>
        </p:nvSpPr>
        <p:spPr>
          <a:xfrm>
            <a:off x="3762790" y="3422794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341a21ff81c_0_875"/>
          <p:cNvSpPr/>
          <p:nvPr/>
        </p:nvSpPr>
        <p:spPr>
          <a:xfrm>
            <a:off x="2993176" y="2723044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41a21ff81c_0_875"/>
          <p:cNvSpPr txBox="1"/>
          <p:nvPr/>
        </p:nvSpPr>
        <p:spPr>
          <a:xfrm>
            <a:off x="4975767" y="2787691"/>
            <a:ext cx="1624800" cy="3693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246</a:t>
            </a: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kWdc solar &amp;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489</a:t>
            </a: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kW / </a:t>
            </a: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1,958</a:t>
            </a: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kWh BESS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341a21ff81c_0_875"/>
          <p:cNvSpPr/>
          <p:nvPr/>
        </p:nvSpPr>
        <p:spPr>
          <a:xfrm>
            <a:off x="3446340" y="3429744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341a21ff81c_0_875" descr="Church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0703" y="2127086"/>
            <a:ext cx="369333" cy="36933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341a21ff81c_0_875"/>
          <p:cNvSpPr txBox="1"/>
          <p:nvPr/>
        </p:nvSpPr>
        <p:spPr>
          <a:xfrm>
            <a:off x="2807947" y="2097098"/>
            <a:ext cx="1204500" cy="2307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Presbyterian Church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g341a21ff81c_0_1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372" y="773016"/>
            <a:ext cx="8062171" cy="563670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g341a21ff81c_0_12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280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Tomales East critical community facilities and distances within Tier 2 Fire Threat for potential undergrounding</a:t>
            </a:r>
            <a:endParaRPr/>
          </a:p>
        </p:txBody>
      </p:sp>
      <p:pic>
        <p:nvPicPr>
          <p:cNvPr id="544" name="Google Shape;544;g341a21ff81c_0_1270" descr="Plant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6708" y="4306413"/>
            <a:ext cx="312761" cy="3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341a21ff81c_0_12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5406" y="1869155"/>
            <a:ext cx="312760" cy="31276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341a21ff81c_0_1270"/>
          <p:cNvSpPr txBox="1"/>
          <p:nvPr/>
        </p:nvSpPr>
        <p:spPr>
          <a:xfrm>
            <a:off x="7939508" y="1870307"/>
            <a:ext cx="5748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341a21ff81c_0_1270"/>
          <p:cNvSpPr txBox="1"/>
          <p:nvPr/>
        </p:nvSpPr>
        <p:spPr>
          <a:xfrm>
            <a:off x="5093110" y="4653420"/>
            <a:ext cx="1209900" cy="2307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Wastewater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341a21ff81c_0_1270"/>
          <p:cNvSpPr/>
          <p:nvPr/>
        </p:nvSpPr>
        <p:spPr>
          <a:xfrm>
            <a:off x="4060381" y="2819940"/>
            <a:ext cx="2473213" cy="477671"/>
          </a:xfrm>
          <a:custGeom>
            <a:avLst/>
            <a:gdLst/>
            <a:ahLst/>
            <a:cxnLst/>
            <a:rect l="l" t="t" r="r" b="b"/>
            <a:pathLst>
              <a:path w="2859206" h="477671" extrusionOk="0">
                <a:moveTo>
                  <a:pt x="2859206" y="477671"/>
                </a:moveTo>
                <a:lnTo>
                  <a:pt x="2654489" y="211540"/>
                </a:lnTo>
                <a:lnTo>
                  <a:pt x="832513" y="40943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341a21ff81c_0_1270"/>
          <p:cNvSpPr txBox="1"/>
          <p:nvPr/>
        </p:nvSpPr>
        <p:spPr>
          <a:xfrm>
            <a:off x="4905384" y="2358989"/>
            <a:ext cx="964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sng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New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0.25 miles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g341a21ff81c_0_12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1982" y="2984851"/>
            <a:ext cx="312760" cy="31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341a21ff81c_0_12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8348" y="2984851"/>
            <a:ext cx="312760" cy="31276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341a21ff81c_0_1270"/>
          <p:cNvSpPr txBox="1"/>
          <p:nvPr/>
        </p:nvSpPr>
        <p:spPr>
          <a:xfrm>
            <a:off x="2442563" y="3336456"/>
            <a:ext cx="871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District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341a21ff81c_0_1270"/>
          <p:cNvSpPr txBox="1"/>
          <p:nvPr/>
        </p:nvSpPr>
        <p:spPr>
          <a:xfrm>
            <a:off x="3574530" y="3336456"/>
            <a:ext cx="760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School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341a21ff81c_0_1270"/>
          <p:cNvSpPr txBox="1"/>
          <p:nvPr/>
        </p:nvSpPr>
        <p:spPr>
          <a:xfrm>
            <a:off x="6763556" y="5520972"/>
            <a:ext cx="1736700" cy="800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Tier 2 High Fire Threat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Cotati 12kV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Grid Isolation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341a21ff81c_0_1270"/>
          <p:cNvSpPr/>
          <p:nvPr/>
        </p:nvSpPr>
        <p:spPr>
          <a:xfrm>
            <a:off x="6819394" y="5634069"/>
            <a:ext cx="209100" cy="156900"/>
          </a:xfrm>
          <a:prstGeom prst="rect">
            <a:avLst/>
          </a:prstGeom>
          <a:solidFill>
            <a:srgbClr val="F5D6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6" name="Google Shape;556;g341a21ff81c_0_1270"/>
          <p:cNvCxnSpPr/>
          <p:nvPr/>
        </p:nvCxnSpPr>
        <p:spPr>
          <a:xfrm rot="10800000">
            <a:off x="6833812" y="5951674"/>
            <a:ext cx="183600" cy="0"/>
          </a:xfrm>
          <a:prstGeom prst="straightConnector1">
            <a:avLst/>
          </a:prstGeom>
          <a:noFill/>
          <a:ln w="19050" cap="flat" cmpd="sng">
            <a:solidFill>
              <a:srgbClr val="3EAA0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g341a21ff81c_0_1270"/>
          <p:cNvSpPr/>
          <p:nvPr/>
        </p:nvSpPr>
        <p:spPr>
          <a:xfrm>
            <a:off x="5716438" y="1880558"/>
            <a:ext cx="1736785" cy="2214114"/>
          </a:xfrm>
          <a:custGeom>
            <a:avLst/>
            <a:gdLst/>
            <a:ahLst/>
            <a:cxnLst/>
            <a:rect l="l" t="t" r="r" b="b"/>
            <a:pathLst>
              <a:path w="1736785" h="2214114" extrusionOk="0">
                <a:moveTo>
                  <a:pt x="0" y="2214114"/>
                </a:moveTo>
                <a:lnTo>
                  <a:pt x="879894" y="2214114"/>
                </a:lnTo>
                <a:lnTo>
                  <a:pt x="960407" y="28755"/>
                </a:lnTo>
                <a:lnTo>
                  <a:pt x="1426234" y="109268"/>
                </a:lnTo>
                <a:lnTo>
                  <a:pt x="1736785" y="0"/>
                </a:ln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341a21ff81c_0_1270"/>
          <p:cNvSpPr txBox="1"/>
          <p:nvPr/>
        </p:nvSpPr>
        <p:spPr>
          <a:xfrm>
            <a:off x="5497523" y="3580002"/>
            <a:ext cx="111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Existing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0.79 miles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341a21ff81c_0_1270"/>
          <p:cNvSpPr/>
          <p:nvPr/>
        </p:nvSpPr>
        <p:spPr>
          <a:xfrm>
            <a:off x="1942508" y="2496383"/>
            <a:ext cx="2051477" cy="312697"/>
          </a:xfrm>
          <a:custGeom>
            <a:avLst/>
            <a:gdLst/>
            <a:ahLst/>
            <a:cxnLst/>
            <a:rect l="l" t="t" r="r" b="b"/>
            <a:pathLst>
              <a:path w="2051477" h="312697" extrusionOk="0">
                <a:moveTo>
                  <a:pt x="2051477" y="312697"/>
                </a:moveTo>
                <a:lnTo>
                  <a:pt x="1677189" y="289008"/>
                </a:lnTo>
                <a:lnTo>
                  <a:pt x="1378707" y="0"/>
                </a:lnTo>
                <a:lnTo>
                  <a:pt x="668033" y="151611"/>
                </a:lnTo>
                <a:lnTo>
                  <a:pt x="0" y="104233"/>
                </a:lnTo>
              </a:path>
            </a:pathLst>
          </a:custGeom>
          <a:noFill/>
          <a:ln w="28575" cap="flat" cmpd="sng">
            <a:solidFill>
              <a:srgbClr val="0E76BD"/>
            </a:solidFill>
            <a:prstDash val="dash"/>
            <a:round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g341a21ff81c_0_1270"/>
          <p:cNvSpPr txBox="1"/>
          <p:nvPr/>
        </p:nvSpPr>
        <p:spPr>
          <a:xfrm>
            <a:off x="2709001" y="2051952"/>
            <a:ext cx="1132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Existing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0.27 miles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341a21ff81c_0_1270"/>
          <p:cNvSpPr/>
          <p:nvPr/>
        </p:nvSpPr>
        <p:spPr>
          <a:xfrm>
            <a:off x="2338674" y="2630403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341a21ff81c_0_1270"/>
          <p:cNvSpPr/>
          <p:nvPr/>
        </p:nvSpPr>
        <p:spPr>
          <a:xfrm>
            <a:off x="6451305" y="4226151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341a21ff81c_0_1270"/>
          <p:cNvSpPr/>
          <p:nvPr/>
        </p:nvSpPr>
        <p:spPr>
          <a:xfrm>
            <a:off x="6841231" y="6112341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4" name="Google Shape;564;g341a21ff81c_0_1270"/>
          <p:cNvCxnSpPr/>
          <p:nvPr/>
        </p:nvCxnSpPr>
        <p:spPr>
          <a:xfrm flipH="1">
            <a:off x="2573695" y="2256556"/>
            <a:ext cx="9300" cy="396300"/>
          </a:xfrm>
          <a:prstGeom prst="straightConnector1">
            <a:avLst/>
          </a:prstGeom>
          <a:noFill/>
          <a:ln w="25400" cap="flat" cmpd="sng">
            <a:solidFill>
              <a:srgbClr val="277FB7"/>
            </a:solidFill>
            <a:prstDash val="dash"/>
            <a:round/>
            <a:headEnd type="oval" w="med" len="med"/>
            <a:tailEnd type="none" w="sm" len="sm"/>
          </a:ln>
        </p:spPr>
      </p:cxnSp>
      <p:sp>
        <p:nvSpPr>
          <p:cNvPr id="565" name="Google Shape;565;g341a21ff81c_0_1270"/>
          <p:cNvSpPr/>
          <p:nvPr/>
        </p:nvSpPr>
        <p:spPr>
          <a:xfrm>
            <a:off x="6681132" y="764275"/>
            <a:ext cx="45720" cy="1088136"/>
          </a:xfrm>
          <a:custGeom>
            <a:avLst/>
            <a:gdLst/>
            <a:ahLst/>
            <a:cxnLst/>
            <a:rect l="l" t="t" r="r" b="b"/>
            <a:pathLst>
              <a:path w="34183" h="1016950" extrusionOk="0">
                <a:moveTo>
                  <a:pt x="0" y="1016950"/>
                </a:moveTo>
                <a:lnTo>
                  <a:pt x="34183" y="0"/>
                </a:lnTo>
              </a:path>
            </a:pathLst>
          </a:custGeom>
          <a:noFill/>
          <a:ln w="28575" cap="flat" cmpd="sng">
            <a:solidFill>
              <a:srgbClr val="8064A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g341a21ff81c_0_1270"/>
          <p:cNvSpPr/>
          <p:nvPr/>
        </p:nvSpPr>
        <p:spPr>
          <a:xfrm>
            <a:off x="7536426" y="1555955"/>
            <a:ext cx="781664" cy="294968"/>
          </a:xfrm>
          <a:custGeom>
            <a:avLst/>
            <a:gdLst/>
            <a:ahLst/>
            <a:cxnLst/>
            <a:rect l="l" t="t" r="r" b="b"/>
            <a:pathLst>
              <a:path w="781664" h="294968" extrusionOk="0">
                <a:moveTo>
                  <a:pt x="0" y="294968"/>
                </a:moveTo>
                <a:lnTo>
                  <a:pt x="781664" y="0"/>
                </a:lnTo>
              </a:path>
            </a:pathLst>
          </a:custGeom>
          <a:noFill/>
          <a:ln w="28575" cap="flat" cmpd="sng">
            <a:solidFill>
              <a:srgbClr val="8064A2"/>
            </a:solidFill>
            <a:prstDash val="dash"/>
            <a:round/>
            <a:headEnd type="none" w="sm" len="sm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7" name="Google Shape;567;g341a21ff81c_0_1270"/>
          <p:cNvCxnSpPr/>
          <p:nvPr/>
        </p:nvCxnSpPr>
        <p:spPr>
          <a:xfrm rot="10800000" flipH="1">
            <a:off x="2541163" y="2664275"/>
            <a:ext cx="30900" cy="394500"/>
          </a:xfrm>
          <a:prstGeom prst="straightConnector1">
            <a:avLst/>
          </a:prstGeom>
          <a:noFill/>
          <a:ln w="25400" cap="flat" cmpd="sng">
            <a:solidFill>
              <a:srgbClr val="277FB7"/>
            </a:solidFill>
            <a:prstDash val="dash"/>
            <a:round/>
            <a:headEnd type="oval" w="med" len="med"/>
            <a:tailEnd type="none" w="sm" len="sm"/>
          </a:ln>
        </p:spPr>
      </p:cxnSp>
      <p:sp>
        <p:nvSpPr>
          <p:cNvPr id="568" name="Google Shape;568;g341a21ff81c_0_1270"/>
          <p:cNvSpPr/>
          <p:nvPr/>
        </p:nvSpPr>
        <p:spPr>
          <a:xfrm>
            <a:off x="6617368" y="2855495"/>
            <a:ext cx="1251285" cy="653716"/>
          </a:xfrm>
          <a:custGeom>
            <a:avLst/>
            <a:gdLst/>
            <a:ahLst/>
            <a:cxnLst/>
            <a:rect l="l" t="t" r="r" b="b"/>
            <a:pathLst>
              <a:path w="1251285" h="653716" extrusionOk="0">
                <a:moveTo>
                  <a:pt x="1251285" y="68179"/>
                </a:moveTo>
                <a:lnTo>
                  <a:pt x="385011" y="0"/>
                </a:lnTo>
                <a:lnTo>
                  <a:pt x="104274" y="653716"/>
                </a:lnTo>
                <a:lnTo>
                  <a:pt x="0" y="529389"/>
                </a:lnTo>
              </a:path>
            </a:pathLst>
          </a:custGeom>
          <a:noFill/>
          <a:ln w="28575" cap="flat" cmpd="sng">
            <a:solidFill>
              <a:srgbClr val="8064A2"/>
            </a:solidFill>
            <a:prstDash val="dash"/>
            <a:round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341a21ff81c_0_1270"/>
          <p:cNvSpPr/>
          <p:nvPr/>
        </p:nvSpPr>
        <p:spPr>
          <a:xfrm>
            <a:off x="5380140" y="4094672"/>
            <a:ext cx="287799" cy="0"/>
          </a:xfrm>
          <a:custGeom>
            <a:avLst/>
            <a:gdLst/>
            <a:ahLst/>
            <a:cxnLst/>
            <a:rect l="l" t="t" r="r" b="b"/>
            <a:pathLst>
              <a:path w="287799" h="120000" extrusionOk="0">
                <a:moveTo>
                  <a:pt x="287799" y="0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8064A2"/>
            </a:solidFill>
            <a:prstDash val="dash"/>
            <a:round/>
            <a:headEnd type="none" w="sm" len="sm"/>
            <a:tailEnd type="oval" w="med" len="med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341a21ff81c_0_1270"/>
          <p:cNvSpPr txBox="1"/>
          <p:nvPr/>
        </p:nvSpPr>
        <p:spPr>
          <a:xfrm>
            <a:off x="6986011" y="2338978"/>
            <a:ext cx="1420500" cy="3693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1,144 kWdc solar &amp;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964 kW / 1,927 kWh BESS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g341a21ff81c_0_14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0368"/>
            <a:ext cx="9144000" cy="530974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g341a21ff81c_0_14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1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4815"/>
              <a:buNone/>
            </a:pPr>
            <a:r>
              <a:rPr lang="en-US"/>
              <a:t>Marshall critical community facilities and distances within Tier 2 Fire Threat for potential undergrounding </a:t>
            </a:r>
            <a:endParaRPr/>
          </a:p>
        </p:txBody>
      </p:sp>
      <p:sp>
        <p:nvSpPr>
          <p:cNvPr id="755" name="Google Shape;755;g341a21ff81c_0_1472"/>
          <p:cNvSpPr txBox="1"/>
          <p:nvPr/>
        </p:nvSpPr>
        <p:spPr>
          <a:xfrm>
            <a:off x="93638" y="5449301"/>
            <a:ext cx="1889400" cy="800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Tier 2 High Fire Threat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Olema 12kV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Grid Isolation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g341a21ff81c_0_1472"/>
          <p:cNvSpPr/>
          <p:nvPr/>
        </p:nvSpPr>
        <p:spPr>
          <a:xfrm>
            <a:off x="180900" y="5509000"/>
            <a:ext cx="209100" cy="156900"/>
          </a:xfrm>
          <a:prstGeom prst="rect">
            <a:avLst/>
          </a:prstGeom>
          <a:solidFill>
            <a:srgbClr val="F5D6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7" name="Google Shape;757;g341a21ff81c_0_1472"/>
          <p:cNvCxnSpPr/>
          <p:nvPr/>
        </p:nvCxnSpPr>
        <p:spPr>
          <a:xfrm rot="10800000">
            <a:off x="206514" y="5849411"/>
            <a:ext cx="183600" cy="0"/>
          </a:xfrm>
          <a:prstGeom prst="straightConnector1">
            <a:avLst/>
          </a:prstGeom>
          <a:noFill/>
          <a:ln w="19050" cap="flat" cmpd="sng">
            <a:solidFill>
              <a:srgbClr val="3BADC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8" name="Google Shape;758;g341a21ff81c_0_1472"/>
          <p:cNvSpPr txBox="1"/>
          <p:nvPr/>
        </p:nvSpPr>
        <p:spPr>
          <a:xfrm>
            <a:off x="3032579" y="1095822"/>
            <a:ext cx="1155900" cy="2307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Wastewater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341a21ff81c_0_1472"/>
          <p:cNvSpPr txBox="1"/>
          <p:nvPr/>
        </p:nvSpPr>
        <p:spPr>
          <a:xfrm>
            <a:off x="6624162" y="4812509"/>
            <a:ext cx="15858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Marconi Conference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(Sheltering)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g341a21ff81c_0_1472"/>
          <p:cNvSpPr txBox="1"/>
          <p:nvPr/>
        </p:nvSpPr>
        <p:spPr>
          <a:xfrm>
            <a:off x="4568077" y="5498072"/>
            <a:ext cx="113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Existing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0.4 miles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g341a21ff81c_0_1472"/>
          <p:cNvSpPr/>
          <p:nvPr/>
        </p:nvSpPr>
        <p:spPr>
          <a:xfrm>
            <a:off x="6927610" y="6150732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341a21ff81c_0_1472"/>
          <p:cNvSpPr/>
          <p:nvPr/>
        </p:nvSpPr>
        <p:spPr>
          <a:xfrm>
            <a:off x="2432459" y="1076568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341a21ff81c_0_1472"/>
          <p:cNvSpPr/>
          <p:nvPr/>
        </p:nvSpPr>
        <p:spPr>
          <a:xfrm>
            <a:off x="215484" y="6033565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4" name="Google Shape;764;g341a21ff81c_0_1472" descr="Plant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57" y="1342901"/>
            <a:ext cx="312761" cy="3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341a21ff81c_0_1472" descr="Shelter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0713" y="5268971"/>
            <a:ext cx="312762" cy="312762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341a21ff81c_0_1472"/>
          <p:cNvSpPr/>
          <p:nvPr/>
        </p:nvSpPr>
        <p:spPr>
          <a:xfrm>
            <a:off x="4812677" y="4255074"/>
            <a:ext cx="1970935" cy="1994624"/>
          </a:xfrm>
          <a:custGeom>
            <a:avLst/>
            <a:gdLst/>
            <a:ahLst/>
            <a:cxnLst/>
            <a:rect l="l" t="t" r="r" b="b"/>
            <a:pathLst>
              <a:path w="1970935" h="1994624" extrusionOk="0">
                <a:moveTo>
                  <a:pt x="0" y="0"/>
                </a:moveTo>
                <a:lnTo>
                  <a:pt x="232154" y="568539"/>
                </a:lnTo>
                <a:lnTo>
                  <a:pt x="1179718" y="1738782"/>
                </a:lnTo>
                <a:lnTo>
                  <a:pt x="1970935" y="1994624"/>
                </a:lnTo>
              </a:path>
            </a:pathLst>
          </a:custGeom>
          <a:noFill/>
          <a:ln w="28575" cap="flat" cmpd="sng">
            <a:solidFill>
              <a:srgbClr val="1F497D"/>
            </a:solidFill>
            <a:prstDash val="dash"/>
            <a:round/>
            <a:headEnd type="oval" w="med" len="med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g341a21ff81c_0_1472"/>
          <p:cNvSpPr/>
          <p:nvPr/>
        </p:nvSpPr>
        <p:spPr>
          <a:xfrm>
            <a:off x="5178441" y="4628854"/>
            <a:ext cx="397978" cy="180037"/>
          </a:xfrm>
          <a:custGeom>
            <a:avLst/>
            <a:gdLst/>
            <a:ahLst/>
            <a:cxnLst/>
            <a:rect l="l" t="t" r="r" b="b"/>
            <a:pathLst>
              <a:path w="397978" h="180037" extrusionOk="0">
                <a:moveTo>
                  <a:pt x="0" y="180037"/>
                </a:moveTo>
                <a:lnTo>
                  <a:pt x="397978" y="0"/>
                </a:lnTo>
              </a:path>
            </a:pathLst>
          </a:custGeom>
          <a:noFill/>
          <a:ln w="28575" cap="flat" cmpd="sng">
            <a:solidFill>
              <a:srgbClr val="1F497D"/>
            </a:solidFill>
            <a:prstDash val="dash"/>
            <a:round/>
            <a:headEnd type="none" w="sm" len="sm"/>
            <a:tailEnd type="oval" w="med" len="med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g341a21ff81c_0_1472"/>
          <p:cNvSpPr/>
          <p:nvPr/>
        </p:nvSpPr>
        <p:spPr>
          <a:xfrm rot="-1952229">
            <a:off x="5781291" y="5387682"/>
            <a:ext cx="397722" cy="179921"/>
          </a:xfrm>
          <a:custGeom>
            <a:avLst/>
            <a:gdLst/>
            <a:ahLst/>
            <a:cxnLst/>
            <a:rect l="l" t="t" r="r" b="b"/>
            <a:pathLst>
              <a:path w="397978" h="180037" extrusionOk="0">
                <a:moveTo>
                  <a:pt x="0" y="180037"/>
                </a:moveTo>
                <a:lnTo>
                  <a:pt x="397978" y="0"/>
                </a:lnTo>
              </a:path>
            </a:pathLst>
          </a:custGeom>
          <a:noFill/>
          <a:ln w="28575" cap="flat" cmpd="sng">
            <a:solidFill>
              <a:srgbClr val="1F497D"/>
            </a:solidFill>
            <a:prstDash val="dash"/>
            <a:round/>
            <a:headEnd type="none" w="sm" len="sm"/>
            <a:tailEnd type="oval" w="med" len="med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g341a21ff81c_0_1472"/>
          <p:cNvSpPr/>
          <p:nvPr/>
        </p:nvSpPr>
        <p:spPr>
          <a:xfrm>
            <a:off x="6745868" y="5780210"/>
            <a:ext cx="388502" cy="322172"/>
          </a:xfrm>
          <a:custGeom>
            <a:avLst/>
            <a:gdLst/>
            <a:ahLst/>
            <a:cxnLst/>
            <a:rect l="l" t="t" r="r" b="b"/>
            <a:pathLst>
              <a:path w="388502" h="322172" extrusionOk="0">
                <a:moveTo>
                  <a:pt x="0" y="322172"/>
                </a:moveTo>
                <a:lnTo>
                  <a:pt x="90019" y="0"/>
                </a:lnTo>
                <a:lnTo>
                  <a:pt x="388502" y="4737"/>
                </a:lnTo>
              </a:path>
            </a:pathLst>
          </a:custGeom>
          <a:noFill/>
          <a:ln w="28575" cap="flat" cmpd="sng">
            <a:solidFill>
              <a:srgbClr val="1F497D"/>
            </a:solidFill>
            <a:prstDash val="dash"/>
            <a:round/>
            <a:headEnd type="none" w="sm" len="sm"/>
            <a:tailEnd type="oval" w="med" len="med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g341a21ff81c_0_1472"/>
          <p:cNvSpPr txBox="1"/>
          <p:nvPr/>
        </p:nvSpPr>
        <p:spPr>
          <a:xfrm>
            <a:off x="3032579" y="1380356"/>
            <a:ext cx="1535400" cy="3693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1,500 kWdc solar &amp;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653 kW / 2,611 kWh BESS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12ea66721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21" y="762000"/>
            <a:ext cx="8380358" cy="570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12ea667211_0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4815"/>
              <a:buNone/>
            </a:pPr>
            <a:r>
              <a:rPr lang="en-US" dirty="0"/>
              <a:t>East LA Community Microgrid layout</a:t>
            </a:r>
            <a:endParaRPr dirty="0"/>
          </a:p>
        </p:txBody>
      </p:sp>
      <p:cxnSp>
        <p:nvCxnSpPr>
          <p:cNvPr id="273" name="Google Shape;273;g312ea667211_0_0"/>
          <p:cNvCxnSpPr>
            <a:stCxn id="274" idx="0"/>
          </p:cNvCxnSpPr>
          <p:nvPr/>
        </p:nvCxnSpPr>
        <p:spPr>
          <a:xfrm rot="10800000" flipH="1">
            <a:off x="2029942" y="5599683"/>
            <a:ext cx="47700" cy="416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5" name="Google Shape;275;g312ea667211_0_0"/>
          <p:cNvCxnSpPr>
            <a:stCxn id="276" idx="2"/>
          </p:cNvCxnSpPr>
          <p:nvPr/>
        </p:nvCxnSpPr>
        <p:spPr>
          <a:xfrm flipH="1">
            <a:off x="4046634" y="4473222"/>
            <a:ext cx="307500" cy="697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7" name="Google Shape;277;g312ea667211_0_0"/>
          <p:cNvCxnSpPr>
            <a:stCxn id="278" idx="0"/>
          </p:cNvCxnSpPr>
          <p:nvPr/>
        </p:nvCxnSpPr>
        <p:spPr>
          <a:xfrm rot="10800000" flipH="1">
            <a:off x="3730675" y="5483825"/>
            <a:ext cx="222600" cy="436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9" name="Google Shape;279;g312ea667211_0_0"/>
          <p:cNvCxnSpPr>
            <a:stCxn id="280" idx="0"/>
          </p:cNvCxnSpPr>
          <p:nvPr/>
        </p:nvCxnSpPr>
        <p:spPr>
          <a:xfrm rot="10800000" flipH="1">
            <a:off x="5551550" y="5315225"/>
            <a:ext cx="76800" cy="605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4" name="Google Shape;274;g312ea667211_0_0"/>
          <p:cNvSpPr txBox="1"/>
          <p:nvPr/>
        </p:nvSpPr>
        <p:spPr>
          <a:xfrm>
            <a:off x="1594192" y="6015783"/>
            <a:ext cx="871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Transformer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#5147414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312ea667211_0_0"/>
          <p:cNvSpPr txBox="1"/>
          <p:nvPr/>
        </p:nvSpPr>
        <p:spPr>
          <a:xfrm>
            <a:off x="4995650" y="5920325"/>
            <a:ext cx="11118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BESS 1 &amp; Resource Controller Location </a:t>
            </a:r>
            <a:r>
              <a:rPr lang="en-US" sz="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 #2</a:t>
            </a:r>
            <a:endParaRPr sz="9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12ea667211_0_0"/>
          <p:cNvSpPr txBox="1"/>
          <p:nvPr/>
        </p:nvSpPr>
        <p:spPr>
          <a:xfrm>
            <a:off x="3918384" y="4103922"/>
            <a:ext cx="871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Transformer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#5482396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312ea667211_0_0"/>
          <p:cNvSpPr txBox="1"/>
          <p:nvPr/>
        </p:nvSpPr>
        <p:spPr>
          <a:xfrm>
            <a:off x="3174775" y="5920325"/>
            <a:ext cx="11118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BESS 1 &amp; Resource Controller Location </a:t>
            </a:r>
            <a:r>
              <a:rPr lang="en-US" sz="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 #1</a:t>
            </a:r>
            <a:endParaRPr sz="9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312ea667211_0_0"/>
          <p:cNvSpPr txBox="1"/>
          <p:nvPr/>
        </p:nvSpPr>
        <p:spPr>
          <a:xfrm>
            <a:off x="3271816" y="1343706"/>
            <a:ext cx="917700" cy="6465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5”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502 kW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Parking Garage Canopy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12ea667211_0_0"/>
          <p:cNvSpPr txBox="1"/>
          <p:nvPr/>
        </p:nvSpPr>
        <p:spPr>
          <a:xfrm>
            <a:off x="5215019" y="2362725"/>
            <a:ext cx="845700" cy="6465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4”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598 kW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Parking Canopies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12ea667211_0_0"/>
          <p:cNvSpPr txBox="1"/>
          <p:nvPr/>
        </p:nvSpPr>
        <p:spPr>
          <a:xfrm>
            <a:off x="2238954" y="3456308"/>
            <a:ext cx="8457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1”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357 kW Rooftop 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12ea667211_0_0"/>
          <p:cNvSpPr txBox="1"/>
          <p:nvPr/>
        </p:nvSpPr>
        <p:spPr>
          <a:xfrm>
            <a:off x="3032714" y="4164188"/>
            <a:ext cx="8457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2”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 kW Rooftop 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12ea667211_0_0"/>
          <p:cNvSpPr txBox="1"/>
          <p:nvPr/>
        </p:nvSpPr>
        <p:spPr>
          <a:xfrm>
            <a:off x="5018861" y="4164188"/>
            <a:ext cx="8457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3”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137 kW Rooftop 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FC6B7F-AC4B-1A2A-A305-EEDC261B0DBC}"/>
              </a:ext>
            </a:extLst>
          </p:cNvPr>
          <p:cNvSpPr txBox="1"/>
          <p:nvPr/>
        </p:nvSpPr>
        <p:spPr>
          <a:xfrm>
            <a:off x="3962914" y="6486311"/>
            <a:ext cx="444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MIP application pending final SCE approval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48336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KCT Community Microgrid</a:t>
            </a:r>
            <a:endParaRPr dirty="0"/>
          </a:p>
        </p:txBody>
      </p:sp>
      <p:sp>
        <p:nvSpPr>
          <p:cNvPr id="198" name="Google Shape;198;p6"/>
          <p:cNvSpPr txBox="1">
            <a:spLocks noGrp="1"/>
          </p:cNvSpPr>
          <p:nvPr>
            <p:ph type="body" idx="1"/>
          </p:nvPr>
        </p:nvSpPr>
        <p:spPr>
          <a:xfrm>
            <a:off x="102187" y="1004711"/>
            <a:ext cx="8229600" cy="90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KCT Community Microgrid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661940-5045-733A-E439-A847DAC0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99" y="1823069"/>
            <a:ext cx="7560402" cy="367329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9076700-E3FB-A57F-912E-4736FE394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2" y="5496361"/>
            <a:ext cx="8365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Helvetica" pitchFamily="2" charset="0"/>
              </a:rPr>
              <a:t>Kapalama</a:t>
            </a:r>
            <a:r>
              <a:rPr lang="en-US" altLang="en-US" sz="1600" dirty="0">
                <a:latin typeface="Helvetica" pitchFamily="2" charset="0"/>
              </a:rPr>
              <a:t> Container Terminal is fully electrified and under construction in Honolulu, HI.</a:t>
            </a:r>
          </a:p>
        </p:txBody>
      </p:sp>
    </p:spTree>
    <p:extLst>
      <p:ext uri="{BB962C8B-B14F-4D97-AF65-F5344CB8AC3E}">
        <p14:creationId xmlns:p14="http://schemas.microsoft.com/office/powerpoint/2010/main" val="1633348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338-5980-0E7B-BF40-067D5AA8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598229" cy="762000"/>
          </a:xfrm>
        </p:spPr>
        <p:txBody>
          <a:bodyPr>
            <a:normAutofit/>
          </a:bodyPr>
          <a:lstStyle/>
          <a:p>
            <a:r>
              <a:rPr lang="en-US" sz="2200" dirty="0"/>
              <a:t>KCT Community Microgrid diagram</a:t>
            </a:r>
          </a:p>
        </p:txBody>
      </p:sp>
      <p:cxnSp>
        <p:nvCxnSpPr>
          <p:cNvPr id="16" name="Google Shape;421;g2d507d10c69_0_1085">
            <a:extLst>
              <a:ext uri="{FF2B5EF4-FFF2-40B4-BE49-F238E27FC236}">
                <a16:creationId xmlns:a16="http://schemas.microsoft.com/office/drawing/2014/main" id="{6CC2FA83-C973-4B50-E147-25FDAC3B0F83}"/>
              </a:ext>
            </a:extLst>
          </p:cNvPr>
          <p:cNvCxnSpPr>
            <a:stCxn id="18" idx="4"/>
            <a:endCxn id="30" idx="0"/>
          </p:cNvCxnSpPr>
          <p:nvPr/>
        </p:nvCxnSpPr>
        <p:spPr>
          <a:xfrm>
            <a:off x="994248" y="4270736"/>
            <a:ext cx="1500" cy="593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424;g2d507d10c69_0_1085">
            <a:extLst>
              <a:ext uri="{FF2B5EF4-FFF2-40B4-BE49-F238E27FC236}">
                <a16:creationId xmlns:a16="http://schemas.microsoft.com/office/drawing/2014/main" id="{27FEAB7B-52A7-8C7F-0262-14BBE252FC22}"/>
              </a:ext>
            </a:extLst>
          </p:cNvPr>
          <p:cNvCxnSpPr>
            <a:stCxn id="1085" idx="2"/>
            <a:endCxn id="18" idx="6"/>
          </p:cNvCxnSpPr>
          <p:nvPr/>
        </p:nvCxnSpPr>
        <p:spPr>
          <a:xfrm rot="10800000" flipV="1">
            <a:off x="1039999" y="3350384"/>
            <a:ext cx="1342323" cy="874601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422;g2d507d10c69_0_1085">
            <a:extLst>
              <a:ext uri="{FF2B5EF4-FFF2-40B4-BE49-F238E27FC236}">
                <a16:creationId xmlns:a16="http://schemas.microsoft.com/office/drawing/2014/main" id="{D1FCF33A-52CF-00CD-7BB0-3E63FF571ACD}"/>
              </a:ext>
            </a:extLst>
          </p:cNvPr>
          <p:cNvSpPr/>
          <p:nvPr/>
        </p:nvSpPr>
        <p:spPr>
          <a:xfrm>
            <a:off x="948498" y="4179236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426;g2d507d10c69_0_1085">
            <a:extLst>
              <a:ext uri="{FF2B5EF4-FFF2-40B4-BE49-F238E27FC236}">
                <a16:creationId xmlns:a16="http://schemas.microsoft.com/office/drawing/2014/main" id="{FF9FDDCD-1286-64F3-83C1-3E6A06F6D0D4}"/>
              </a:ext>
            </a:extLst>
          </p:cNvPr>
          <p:cNvCxnSpPr>
            <a:stCxn id="18" idx="2"/>
            <a:endCxn id="24" idx="6"/>
          </p:cNvCxnSpPr>
          <p:nvPr/>
        </p:nvCxnSpPr>
        <p:spPr>
          <a:xfrm flipH="1">
            <a:off x="752598" y="4224986"/>
            <a:ext cx="195900" cy="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428;g2d507d10c69_0_1085">
            <a:extLst>
              <a:ext uri="{FF2B5EF4-FFF2-40B4-BE49-F238E27FC236}">
                <a16:creationId xmlns:a16="http://schemas.microsoft.com/office/drawing/2014/main" id="{A805910A-C3D1-A04A-6732-3CA694165982}"/>
              </a:ext>
            </a:extLst>
          </p:cNvPr>
          <p:cNvSpPr/>
          <p:nvPr/>
        </p:nvSpPr>
        <p:spPr>
          <a:xfrm>
            <a:off x="5727227" y="5346824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29;g2d507d10c69_0_1085">
            <a:extLst>
              <a:ext uri="{FF2B5EF4-FFF2-40B4-BE49-F238E27FC236}">
                <a16:creationId xmlns:a16="http://schemas.microsoft.com/office/drawing/2014/main" id="{05439EEF-AC6B-7AE7-7DD1-034E4125A808}"/>
              </a:ext>
            </a:extLst>
          </p:cNvPr>
          <p:cNvSpPr/>
          <p:nvPr/>
        </p:nvSpPr>
        <p:spPr>
          <a:xfrm>
            <a:off x="5742727" y="5929795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430;g2d507d10c69_0_1085">
            <a:extLst>
              <a:ext uri="{FF2B5EF4-FFF2-40B4-BE49-F238E27FC236}">
                <a16:creationId xmlns:a16="http://schemas.microsoft.com/office/drawing/2014/main" id="{715A7EF1-96D5-0AB0-8694-B8ED264DCD55}"/>
              </a:ext>
            </a:extLst>
          </p:cNvPr>
          <p:cNvGrpSpPr/>
          <p:nvPr/>
        </p:nvGrpSpPr>
        <p:grpSpPr>
          <a:xfrm>
            <a:off x="329307" y="4056534"/>
            <a:ext cx="572700" cy="338700"/>
            <a:chOff x="5140700" y="5138670"/>
            <a:chExt cx="572700" cy="338700"/>
          </a:xfrm>
        </p:grpSpPr>
        <p:sp>
          <p:nvSpPr>
            <p:cNvPr id="23" name="Google Shape;431;g2d507d10c69_0_1085">
              <a:extLst>
                <a:ext uri="{FF2B5EF4-FFF2-40B4-BE49-F238E27FC236}">
                  <a16:creationId xmlns:a16="http://schemas.microsoft.com/office/drawing/2014/main" id="{F659F2AC-9275-D3A6-20FA-0CC45279B101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27;g2d507d10c69_0_1085">
              <a:extLst>
                <a:ext uri="{FF2B5EF4-FFF2-40B4-BE49-F238E27FC236}">
                  <a16:creationId xmlns:a16="http://schemas.microsoft.com/office/drawing/2014/main" id="{C9F305E0-01C0-00F2-5A4A-386005A9849E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432;g2d507d10c69_0_1085">
            <a:extLst>
              <a:ext uri="{FF2B5EF4-FFF2-40B4-BE49-F238E27FC236}">
                <a16:creationId xmlns:a16="http://schemas.microsoft.com/office/drawing/2014/main" id="{C8455477-1AE2-CDE1-231C-82D7FCCBA42D}"/>
              </a:ext>
            </a:extLst>
          </p:cNvPr>
          <p:cNvGrpSpPr/>
          <p:nvPr/>
        </p:nvGrpSpPr>
        <p:grpSpPr>
          <a:xfrm>
            <a:off x="707907" y="3474834"/>
            <a:ext cx="572700" cy="338700"/>
            <a:chOff x="5140700" y="5138670"/>
            <a:chExt cx="572700" cy="338700"/>
          </a:xfrm>
        </p:grpSpPr>
        <p:sp>
          <p:nvSpPr>
            <p:cNvPr id="26" name="Google Shape;433;g2d507d10c69_0_1085">
              <a:extLst>
                <a:ext uri="{FF2B5EF4-FFF2-40B4-BE49-F238E27FC236}">
                  <a16:creationId xmlns:a16="http://schemas.microsoft.com/office/drawing/2014/main" id="{E180DC58-F1F5-2E61-BAF6-E75669864B6A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34;g2d507d10c69_0_1085">
              <a:extLst>
                <a:ext uri="{FF2B5EF4-FFF2-40B4-BE49-F238E27FC236}">
                  <a16:creationId xmlns:a16="http://schemas.microsoft.com/office/drawing/2014/main" id="{A50075AB-309E-6697-787E-B85C62D398C1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435;g2d507d10c69_0_1085">
            <a:extLst>
              <a:ext uri="{FF2B5EF4-FFF2-40B4-BE49-F238E27FC236}">
                <a16:creationId xmlns:a16="http://schemas.microsoft.com/office/drawing/2014/main" id="{5092E229-2C01-6FD9-5C20-94A5FBA8CFF1}"/>
              </a:ext>
            </a:extLst>
          </p:cNvPr>
          <p:cNvGrpSpPr/>
          <p:nvPr/>
        </p:nvGrpSpPr>
        <p:grpSpPr>
          <a:xfrm>
            <a:off x="709482" y="4829935"/>
            <a:ext cx="572700" cy="338700"/>
            <a:chOff x="5140700" y="5138670"/>
            <a:chExt cx="572700" cy="338700"/>
          </a:xfrm>
        </p:grpSpPr>
        <p:sp>
          <p:nvSpPr>
            <p:cNvPr id="29" name="Google Shape;436;g2d507d10c69_0_1085">
              <a:extLst>
                <a:ext uri="{FF2B5EF4-FFF2-40B4-BE49-F238E27FC236}">
                  <a16:creationId xmlns:a16="http://schemas.microsoft.com/office/drawing/2014/main" id="{DE31F4EA-7C20-0FC0-A125-74FA0415265E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423;g2d507d10c69_0_1085">
              <a:extLst>
                <a:ext uri="{FF2B5EF4-FFF2-40B4-BE49-F238E27FC236}">
                  <a16:creationId xmlns:a16="http://schemas.microsoft.com/office/drawing/2014/main" id="{19EC7536-4727-DF4B-0B09-EF390EB4A2D7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4" name="Google Shape;440;g2d507d10c69_0_1085">
            <a:extLst>
              <a:ext uri="{FF2B5EF4-FFF2-40B4-BE49-F238E27FC236}">
                <a16:creationId xmlns:a16="http://schemas.microsoft.com/office/drawing/2014/main" id="{E342BC84-DF6F-9C89-1129-F7D797ECB3A3}"/>
              </a:ext>
            </a:extLst>
          </p:cNvPr>
          <p:cNvCxnSpPr>
            <a:stCxn id="27" idx="4"/>
            <a:endCxn id="18" idx="0"/>
          </p:cNvCxnSpPr>
          <p:nvPr/>
        </p:nvCxnSpPr>
        <p:spPr>
          <a:xfrm>
            <a:off x="994155" y="3782968"/>
            <a:ext cx="0" cy="396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" name="Google Shape;441;g2d507d10c69_0_1085">
            <a:extLst>
              <a:ext uri="{FF2B5EF4-FFF2-40B4-BE49-F238E27FC236}">
                <a16:creationId xmlns:a16="http://schemas.microsoft.com/office/drawing/2014/main" id="{DBA26565-84AA-BB36-3F02-01D275EFCED4}"/>
              </a:ext>
            </a:extLst>
          </p:cNvPr>
          <p:cNvGrpSpPr/>
          <p:nvPr/>
        </p:nvGrpSpPr>
        <p:grpSpPr>
          <a:xfrm>
            <a:off x="5303962" y="4951209"/>
            <a:ext cx="572700" cy="338700"/>
            <a:chOff x="5140700" y="5138670"/>
            <a:chExt cx="572700" cy="338700"/>
          </a:xfrm>
        </p:grpSpPr>
        <p:sp>
          <p:nvSpPr>
            <p:cNvPr id="36" name="Google Shape;442;g2d507d10c69_0_1085">
              <a:extLst>
                <a:ext uri="{FF2B5EF4-FFF2-40B4-BE49-F238E27FC236}">
                  <a16:creationId xmlns:a16="http://schemas.microsoft.com/office/drawing/2014/main" id="{827404CC-0C9D-E477-C7FD-303FFFCD18E7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443;g2d507d10c69_0_1085">
              <a:extLst>
                <a:ext uri="{FF2B5EF4-FFF2-40B4-BE49-F238E27FC236}">
                  <a16:creationId xmlns:a16="http://schemas.microsoft.com/office/drawing/2014/main" id="{EA8C178C-E460-D4F5-487D-3DBAD5CB1E42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444;g2d507d10c69_0_1085">
            <a:extLst>
              <a:ext uri="{FF2B5EF4-FFF2-40B4-BE49-F238E27FC236}">
                <a16:creationId xmlns:a16="http://schemas.microsoft.com/office/drawing/2014/main" id="{F6FF3830-8FF4-AFCC-40BB-3C58F8E80794}"/>
              </a:ext>
            </a:extLst>
          </p:cNvPr>
          <p:cNvSpPr/>
          <p:nvPr/>
        </p:nvSpPr>
        <p:spPr>
          <a:xfrm>
            <a:off x="5727227" y="5638300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446;g2d507d10c69_0_1085">
            <a:extLst>
              <a:ext uri="{FF2B5EF4-FFF2-40B4-BE49-F238E27FC236}">
                <a16:creationId xmlns:a16="http://schemas.microsoft.com/office/drawing/2014/main" id="{A663DB84-CDE4-1D4F-6FDE-74D29B443C8F}"/>
              </a:ext>
            </a:extLst>
          </p:cNvPr>
          <p:cNvSpPr txBox="1"/>
          <p:nvPr/>
        </p:nvSpPr>
        <p:spPr>
          <a:xfrm>
            <a:off x="44476" y="3793777"/>
            <a:ext cx="6858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Comfort Station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47;g2d507d10c69_0_1085">
            <a:extLst>
              <a:ext uri="{FF2B5EF4-FFF2-40B4-BE49-F238E27FC236}">
                <a16:creationId xmlns:a16="http://schemas.microsoft.com/office/drawing/2014/main" id="{A69D959E-63C2-19AF-A37E-C5A92E78F73E}"/>
              </a:ext>
            </a:extLst>
          </p:cNvPr>
          <p:cNvSpPr txBox="1"/>
          <p:nvPr/>
        </p:nvSpPr>
        <p:spPr>
          <a:xfrm>
            <a:off x="5669527" y="4823161"/>
            <a:ext cx="97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 &amp; Maintenance Bldgs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48;g2d507d10c69_0_1085">
            <a:extLst>
              <a:ext uri="{FF2B5EF4-FFF2-40B4-BE49-F238E27FC236}">
                <a16:creationId xmlns:a16="http://schemas.microsoft.com/office/drawing/2014/main" id="{3693C944-EC15-5EB1-E23D-8CF5D1106363}"/>
              </a:ext>
            </a:extLst>
          </p:cNvPr>
          <p:cNvSpPr txBox="1"/>
          <p:nvPr/>
        </p:nvSpPr>
        <p:spPr>
          <a:xfrm>
            <a:off x="648497" y="3244761"/>
            <a:ext cx="632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Guard Shack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49;g2d507d10c69_0_1085">
            <a:extLst>
              <a:ext uri="{FF2B5EF4-FFF2-40B4-BE49-F238E27FC236}">
                <a16:creationId xmlns:a16="http://schemas.microsoft.com/office/drawing/2014/main" id="{900C559D-FB43-9BA5-44AE-243248FA67BB}"/>
              </a:ext>
            </a:extLst>
          </p:cNvPr>
          <p:cNvSpPr txBox="1"/>
          <p:nvPr/>
        </p:nvSpPr>
        <p:spPr>
          <a:xfrm>
            <a:off x="923847" y="4833186"/>
            <a:ext cx="595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Marine Ops Bldg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462;g2d507d10c69_0_1085">
            <a:extLst>
              <a:ext uri="{FF2B5EF4-FFF2-40B4-BE49-F238E27FC236}">
                <a16:creationId xmlns:a16="http://schemas.microsoft.com/office/drawing/2014/main" id="{BECF1D5E-980A-B5A8-501C-4B0DFECCE3AE}"/>
              </a:ext>
            </a:extLst>
          </p:cNvPr>
          <p:cNvGrpSpPr/>
          <p:nvPr/>
        </p:nvGrpSpPr>
        <p:grpSpPr>
          <a:xfrm rot="5400000">
            <a:off x="5953736" y="3170539"/>
            <a:ext cx="161532" cy="363250"/>
            <a:chOff x="7485976" y="1673389"/>
            <a:chExt cx="396300" cy="531300"/>
          </a:xfrm>
        </p:grpSpPr>
        <p:grpSp>
          <p:nvGrpSpPr>
            <p:cNvPr id="53" name="Google Shape;463;g2d507d10c69_0_1085">
              <a:extLst>
                <a:ext uri="{FF2B5EF4-FFF2-40B4-BE49-F238E27FC236}">
                  <a16:creationId xmlns:a16="http://schemas.microsoft.com/office/drawing/2014/main" id="{B610DDDD-5407-6AD8-919B-56D1D84350BC}"/>
                </a:ext>
              </a:extLst>
            </p:cNvPr>
            <p:cNvGrpSpPr/>
            <p:nvPr/>
          </p:nvGrpSpPr>
          <p:grpSpPr>
            <a:xfrm>
              <a:off x="7628276" y="1673390"/>
              <a:ext cx="60900" cy="531273"/>
              <a:chOff x="5734634" y="2799806"/>
              <a:chExt cx="60900" cy="531273"/>
            </a:xfrm>
          </p:grpSpPr>
          <p:cxnSp>
            <p:nvCxnSpPr>
              <p:cNvPr id="55" name="Google Shape;464;g2d507d10c69_0_1085">
                <a:extLst>
                  <a:ext uri="{FF2B5EF4-FFF2-40B4-BE49-F238E27FC236}">
                    <a16:creationId xmlns:a16="http://schemas.microsoft.com/office/drawing/2014/main" id="{D956FC4E-757D-1D18-07FF-2605052A0680}"/>
                  </a:ext>
                </a:extLst>
              </p:cNvPr>
              <p:cNvCxnSpPr/>
              <p:nvPr/>
            </p:nvCxnSpPr>
            <p:spPr>
              <a:xfrm>
                <a:off x="5795534" y="2799806"/>
                <a:ext cx="0" cy="183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6" name="Google Shape;465;g2d507d10c69_0_1085">
                <a:extLst>
                  <a:ext uri="{FF2B5EF4-FFF2-40B4-BE49-F238E27FC236}">
                    <a16:creationId xmlns:a16="http://schemas.microsoft.com/office/drawing/2014/main" id="{C63A3D64-C1CC-D191-ADE3-8F0FD399E4B0}"/>
                  </a:ext>
                </a:extLst>
              </p:cNvPr>
              <p:cNvCxnSpPr/>
              <p:nvPr/>
            </p:nvCxnSpPr>
            <p:spPr>
              <a:xfrm>
                <a:off x="5795534" y="3147479"/>
                <a:ext cx="0" cy="183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B050"/>
                </a:solidFill>
                <a:prstDash val="solid"/>
                <a:round/>
                <a:headEnd type="oval" w="sm" len="sm"/>
                <a:tailEnd type="none" w="sm" len="sm"/>
              </a:ln>
            </p:spPr>
          </p:cxnSp>
          <p:cxnSp>
            <p:nvCxnSpPr>
              <p:cNvPr id="57" name="Google Shape;466;g2d507d10c69_0_1085">
                <a:extLst>
                  <a:ext uri="{FF2B5EF4-FFF2-40B4-BE49-F238E27FC236}">
                    <a16:creationId xmlns:a16="http://schemas.microsoft.com/office/drawing/2014/main" id="{27785CA1-CAEA-E538-91CC-B914C36762E0}"/>
                  </a:ext>
                </a:extLst>
              </p:cNvPr>
              <p:cNvCxnSpPr/>
              <p:nvPr/>
            </p:nvCxnSpPr>
            <p:spPr>
              <a:xfrm flipH="1">
                <a:off x="5734634" y="2983483"/>
                <a:ext cx="60900" cy="164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B050"/>
                </a:solidFill>
                <a:prstDash val="solid"/>
                <a:round/>
                <a:headEnd type="oval" w="sm" len="sm"/>
                <a:tailEnd type="none" w="sm" len="sm"/>
              </a:ln>
            </p:spPr>
          </p:cxnSp>
        </p:grpSp>
        <p:sp>
          <p:nvSpPr>
            <p:cNvPr id="54" name="Google Shape;467;g2d507d10c69_0_1085">
              <a:extLst>
                <a:ext uri="{FF2B5EF4-FFF2-40B4-BE49-F238E27FC236}">
                  <a16:creationId xmlns:a16="http://schemas.microsoft.com/office/drawing/2014/main" id="{5A584742-B1DE-A320-9D54-17D8B22E69B8}"/>
                </a:ext>
              </a:extLst>
            </p:cNvPr>
            <p:cNvSpPr/>
            <p:nvPr/>
          </p:nvSpPr>
          <p:spPr>
            <a:xfrm>
              <a:off x="7485976" y="1673389"/>
              <a:ext cx="396300" cy="531300"/>
            </a:xfrm>
            <a:prstGeom prst="rect">
              <a:avLst/>
            </a:prstGeom>
            <a:noFill/>
            <a:ln w="127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0" name="Google Shape;479;g2d507d10c69_0_1085">
            <a:extLst>
              <a:ext uri="{FF2B5EF4-FFF2-40B4-BE49-F238E27FC236}">
                <a16:creationId xmlns:a16="http://schemas.microsoft.com/office/drawing/2014/main" id="{9B354AE5-9FB8-BE23-DB0C-ED93A3F07E3C}"/>
              </a:ext>
            </a:extLst>
          </p:cNvPr>
          <p:cNvSpPr/>
          <p:nvPr/>
        </p:nvSpPr>
        <p:spPr>
          <a:xfrm>
            <a:off x="5544543" y="5405943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1" name="Google Shape;480;g2d507d10c69_0_1085">
            <a:extLst>
              <a:ext uri="{FF2B5EF4-FFF2-40B4-BE49-F238E27FC236}">
                <a16:creationId xmlns:a16="http://schemas.microsoft.com/office/drawing/2014/main" id="{2FBAB575-24E6-48BC-EE63-78DD96F734BC}"/>
              </a:ext>
            </a:extLst>
          </p:cNvPr>
          <p:cNvCxnSpPr>
            <a:stCxn id="1030" idx="0"/>
            <a:endCxn id="37" idx="4"/>
          </p:cNvCxnSpPr>
          <p:nvPr/>
        </p:nvCxnSpPr>
        <p:spPr>
          <a:xfrm rot="10800000">
            <a:off x="5590293" y="5259243"/>
            <a:ext cx="0" cy="146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2" name="Google Shape;481;g2d507d10c69_0_1085">
            <a:extLst>
              <a:ext uri="{FF2B5EF4-FFF2-40B4-BE49-F238E27FC236}">
                <a16:creationId xmlns:a16="http://schemas.microsoft.com/office/drawing/2014/main" id="{31641681-77E7-EE9F-495D-5650EBC851FC}"/>
              </a:ext>
            </a:extLst>
          </p:cNvPr>
          <p:cNvCxnSpPr>
            <a:stCxn id="1033" idx="0"/>
            <a:endCxn id="30" idx="4"/>
          </p:cNvCxnSpPr>
          <p:nvPr/>
        </p:nvCxnSpPr>
        <p:spPr>
          <a:xfrm rot="10800000">
            <a:off x="995817" y="5137926"/>
            <a:ext cx="0" cy="714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3" name="Google Shape;482;g2d507d10c69_0_1085">
            <a:extLst>
              <a:ext uri="{FF2B5EF4-FFF2-40B4-BE49-F238E27FC236}">
                <a16:creationId xmlns:a16="http://schemas.microsoft.com/office/drawing/2014/main" id="{01154C0C-4C40-D41F-E4C1-99093631F9ED}"/>
              </a:ext>
            </a:extLst>
          </p:cNvPr>
          <p:cNvSpPr/>
          <p:nvPr/>
        </p:nvSpPr>
        <p:spPr>
          <a:xfrm>
            <a:off x="950067" y="5209326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483;g2d507d10c69_0_1085">
            <a:extLst>
              <a:ext uri="{FF2B5EF4-FFF2-40B4-BE49-F238E27FC236}">
                <a16:creationId xmlns:a16="http://schemas.microsoft.com/office/drawing/2014/main" id="{56E63DFD-2052-A960-FA26-8C385A4A1C12}"/>
              </a:ext>
            </a:extLst>
          </p:cNvPr>
          <p:cNvSpPr txBox="1"/>
          <p:nvPr/>
        </p:nvSpPr>
        <p:spPr>
          <a:xfrm>
            <a:off x="5636043" y="3463786"/>
            <a:ext cx="7969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00B050"/>
                </a:solidFill>
              </a:rPr>
              <a:t>Grid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Isolation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Switch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5" name="Google Shape;484;g2d507d10c69_0_1085">
            <a:extLst>
              <a:ext uri="{FF2B5EF4-FFF2-40B4-BE49-F238E27FC236}">
                <a16:creationId xmlns:a16="http://schemas.microsoft.com/office/drawing/2014/main" id="{5D6F0495-7B36-610E-412C-3CB5312BA80F}"/>
              </a:ext>
            </a:extLst>
          </p:cNvPr>
          <p:cNvGrpSpPr/>
          <p:nvPr/>
        </p:nvGrpSpPr>
        <p:grpSpPr>
          <a:xfrm rot="5400000">
            <a:off x="7011118" y="2763837"/>
            <a:ext cx="457200" cy="685800"/>
            <a:chOff x="5350092" y="1499387"/>
            <a:chExt cx="457200" cy="685800"/>
          </a:xfrm>
        </p:grpSpPr>
        <p:sp>
          <p:nvSpPr>
            <p:cNvPr id="1036" name="Google Shape;485;g2d507d10c69_0_1085">
              <a:extLst>
                <a:ext uri="{FF2B5EF4-FFF2-40B4-BE49-F238E27FC236}">
                  <a16:creationId xmlns:a16="http://schemas.microsoft.com/office/drawing/2014/main" id="{B74FD9B4-2A3E-00B9-5B22-4B2CD9B2EE6A}"/>
                </a:ext>
              </a:extLst>
            </p:cNvPr>
            <p:cNvSpPr/>
            <p:nvPr/>
          </p:nvSpPr>
          <p:spPr>
            <a:xfrm>
              <a:off x="5350092" y="1499387"/>
              <a:ext cx="457200" cy="457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486;g2d507d10c69_0_1085">
              <a:extLst>
                <a:ext uri="{FF2B5EF4-FFF2-40B4-BE49-F238E27FC236}">
                  <a16:creationId xmlns:a16="http://schemas.microsoft.com/office/drawing/2014/main" id="{5953915C-4897-8761-D34B-F2C4EA009315}"/>
                </a:ext>
              </a:extLst>
            </p:cNvPr>
            <p:cNvSpPr/>
            <p:nvPr/>
          </p:nvSpPr>
          <p:spPr>
            <a:xfrm>
              <a:off x="5350092" y="1727987"/>
              <a:ext cx="457200" cy="457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5" name="Google Shape;469;g2d507d10c69_0_1085">
            <a:extLst>
              <a:ext uri="{FF2B5EF4-FFF2-40B4-BE49-F238E27FC236}">
                <a16:creationId xmlns:a16="http://schemas.microsoft.com/office/drawing/2014/main" id="{44A5C3F5-1B26-7F1C-E5A4-8DDED76E9D9F}"/>
              </a:ext>
            </a:extLst>
          </p:cNvPr>
          <p:cNvSpPr/>
          <p:nvPr/>
        </p:nvSpPr>
        <p:spPr>
          <a:xfrm>
            <a:off x="5213287" y="3304634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6" name="Google Shape;495;g2d507d10c69_0_1085">
            <a:extLst>
              <a:ext uri="{FF2B5EF4-FFF2-40B4-BE49-F238E27FC236}">
                <a16:creationId xmlns:a16="http://schemas.microsoft.com/office/drawing/2014/main" id="{241A7884-CFDA-C2A7-9732-CCBC7AB5C545}"/>
              </a:ext>
            </a:extLst>
          </p:cNvPr>
          <p:cNvCxnSpPr>
            <a:stCxn id="1045" idx="4"/>
            <a:endCxn id="37" idx="2"/>
          </p:cNvCxnSpPr>
          <p:nvPr/>
        </p:nvCxnSpPr>
        <p:spPr>
          <a:xfrm rot="16200000" flipH="1">
            <a:off x="4493019" y="4162151"/>
            <a:ext cx="1726109" cy="194073"/>
          </a:xfrm>
          <a:prstGeom prst="bentConnector2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7" name="Google Shape;496;g2d507d10c69_0_1085">
            <a:extLst>
              <a:ext uri="{FF2B5EF4-FFF2-40B4-BE49-F238E27FC236}">
                <a16:creationId xmlns:a16="http://schemas.microsoft.com/office/drawing/2014/main" id="{5FB028ED-C943-0DF6-1915-060B964D1ED2}"/>
              </a:ext>
            </a:extLst>
          </p:cNvPr>
          <p:cNvCxnSpPr>
            <a:stCxn id="1056" idx="2"/>
            <a:endCxn id="1063" idx="6"/>
          </p:cNvCxnSpPr>
          <p:nvPr/>
        </p:nvCxnSpPr>
        <p:spPr>
          <a:xfrm rot="10800000">
            <a:off x="2922819" y="2037521"/>
            <a:ext cx="14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48" name="Google Shape;499;g2d507d10c69_0_1085">
            <a:extLst>
              <a:ext uri="{FF2B5EF4-FFF2-40B4-BE49-F238E27FC236}">
                <a16:creationId xmlns:a16="http://schemas.microsoft.com/office/drawing/2014/main" id="{BF74EA7D-CACE-7FF3-628B-3BCC6B32F946}"/>
              </a:ext>
            </a:extLst>
          </p:cNvPr>
          <p:cNvGrpSpPr/>
          <p:nvPr/>
        </p:nvGrpSpPr>
        <p:grpSpPr>
          <a:xfrm>
            <a:off x="4057746" y="1522112"/>
            <a:ext cx="572700" cy="338700"/>
            <a:chOff x="5140700" y="5138670"/>
            <a:chExt cx="572700" cy="338700"/>
          </a:xfrm>
        </p:grpSpPr>
        <p:sp>
          <p:nvSpPr>
            <p:cNvPr id="1049" name="Google Shape;500;g2d507d10c69_0_1085">
              <a:extLst>
                <a:ext uri="{FF2B5EF4-FFF2-40B4-BE49-F238E27FC236}">
                  <a16:creationId xmlns:a16="http://schemas.microsoft.com/office/drawing/2014/main" id="{62AF3930-8C18-252E-40DD-964C6A06F2A4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501;g2d507d10c69_0_1085">
              <a:extLst>
                <a:ext uri="{FF2B5EF4-FFF2-40B4-BE49-F238E27FC236}">
                  <a16:creationId xmlns:a16="http://schemas.microsoft.com/office/drawing/2014/main" id="{DA0EB5AC-D9A4-B017-C8DF-206C02F21987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1" name="Google Shape;502;g2d507d10c69_0_1085">
            <a:extLst>
              <a:ext uri="{FF2B5EF4-FFF2-40B4-BE49-F238E27FC236}">
                <a16:creationId xmlns:a16="http://schemas.microsoft.com/office/drawing/2014/main" id="{C0E89558-5E81-2822-7387-30B65BFBD5D3}"/>
              </a:ext>
            </a:extLst>
          </p:cNvPr>
          <p:cNvGrpSpPr/>
          <p:nvPr/>
        </p:nvGrpSpPr>
        <p:grpSpPr>
          <a:xfrm>
            <a:off x="2915996" y="1521187"/>
            <a:ext cx="572700" cy="338700"/>
            <a:chOff x="5140700" y="5138670"/>
            <a:chExt cx="572700" cy="338700"/>
          </a:xfrm>
        </p:grpSpPr>
        <p:sp>
          <p:nvSpPr>
            <p:cNvPr id="1052" name="Google Shape;503;g2d507d10c69_0_1085">
              <a:extLst>
                <a:ext uri="{FF2B5EF4-FFF2-40B4-BE49-F238E27FC236}">
                  <a16:creationId xmlns:a16="http://schemas.microsoft.com/office/drawing/2014/main" id="{A8C51FA2-37D8-1DBB-F2EA-ED82DEF47C7A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504;g2d507d10c69_0_1085">
              <a:extLst>
                <a:ext uri="{FF2B5EF4-FFF2-40B4-BE49-F238E27FC236}">
                  <a16:creationId xmlns:a16="http://schemas.microsoft.com/office/drawing/2014/main" id="{A2429B3F-4B85-B288-CBF4-8645DEA0628D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4" name="Google Shape;505;g2d507d10c69_0_1085">
            <a:extLst>
              <a:ext uri="{FF2B5EF4-FFF2-40B4-BE49-F238E27FC236}">
                <a16:creationId xmlns:a16="http://schemas.microsoft.com/office/drawing/2014/main" id="{E8E08712-2D89-E1A8-71B7-1B2B25EB577F}"/>
              </a:ext>
            </a:extLst>
          </p:cNvPr>
          <p:cNvGrpSpPr/>
          <p:nvPr/>
        </p:nvGrpSpPr>
        <p:grpSpPr>
          <a:xfrm>
            <a:off x="3068286" y="1868177"/>
            <a:ext cx="278133" cy="338700"/>
            <a:chOff x="5285915" y="5140360"/>
            <a:chExt cx="278133" cy="338700"/>
          </a:xfrm>
        </p:grpSpPr>
        <p:sp>
          <p:nvSpPr>
            <p:cNvPr id="1055" name="Google Shape;506;g2d507d10c69_0_1085">
              <a:extLst>
                <a:ext uri="{FF2B5EF4-FFF2-40B4-BE49-F238E27FC236}">
                  <a16:creationId xmlns:a16="http://schemas.microsoft.com/office/drawing/2014/main" id="{7364F09F-8FD4-ECB9-7352-D5E7BB8509E0}"/>
                </a:ext>
              </a:extLst>
            </p:cNvPr>
            <p:cNvSpPr txBox="1"/>
            <p:nvPr/>
          </p:nvSpPr>
          <p:spPr>
            <a:xfrm>
              <a:off x="5285915" y="5140360"/>
              <a:ext cx="278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497;g2d507d10c69_0_1085">
              <a:extLst>
                <a:ext uri="{FF2B5EF4-FFF2-40B4-BE49-F238E27FC236}">
                  <a16:creationId xmlns:a16="http://schemas.microsoft.com/office/drawing/2014/main" id="{87D19305-C1B0-FEDF-3CB6-D062EB61AA0C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7" name="Google Shape;507;g2d507d10c69_0_1085">
            <a:extLst>
              <a:ext uri="{FF2B5EF4-FFF2-40B4-BE49-F238E27FC236}">
                <a16:creationId xmlns:a16="http://schemas.microsoft.com/office/drawing/2014/main" id="{639943C0-9F6F-BEF0-33C2-D04E33E1DA6E}"/>
              </a:ext>
            </a:extLst>
          </p:cNvPr>
          <p:cNvGrpSpPr/>
          <p:nvPr/>
        </p:nvGrpSpPr>
        <p:grpSpPr>
          <a:xfrm>
            <a:off x="4057746" y="1868188"/>
            <a:ext cx="572700" cy="338700"/>
            <a:chOff x="5140700" y="5138670"/>
            <a:chExt cx="572700" cy="338700"/>
          </a:xfrm>
        </p:grpSpPr>
        <p:sp>
          <p:nvSpPr>
            <p:cNvPr id="1058" name="Google Shape;508;g2d507d10c69_0_1085">
              <a:extLst>
                <a:ext uri="{FF2B5EF4-FFF2-40B4-BE49-F238E27FC236}">
                  <a16:creationId xmlns:a16="http://schemas.microsoft.com/office/drawing/2014/main" id="{AEBF21AD-54CA-481B-14B3-A267CBD83C34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509;g2d507d10c69_0_1085">
              <a:extLst>
                <a:ext uri="{FF2B5EF4-FFF2-40B4-BE49-F238E27FC236}">
                  <a16:creationId xmlns:a16="http://schemas.microsoft.com/office/drawing/2014/main" id="{6925DF70-A449-BCD2-D72A-ABA210D5B557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60" name="Google Shape;510;g2d507d10c69_0_1085">
            <a:extLst>
              <a:ext uri="{FF2B5EF4-FFF2-40B4-BE49-F238E27FC236}">
                <a16:creationId xmlns:a16="http://schemas.microsoft.com/office/drawing/2014/main" id="{48CB8F9F-BDC8-ED67-0185-2A11E9CE9D60}"/>
              </a:ext>
            </a:extLst>
          </p:cNvPr>
          <p:cNvCxnSpPr>
            <a:stCxn id="1104" idx="1"/>
            <a:endCxn id="1053" idx="6"/>
          </p:cNvCxnSpPr>
          <p:nvPr/>
        </p:nvCxnSpPr>
        <p:spPr>
          <a:xfrm rot="10800000">
            <a:off x="3339449" y="1692267"/>
            <a:ext cx="401400" cy="156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1" name="Google Shape;512;g2d507d10c69_0_1085">
            <a:extLst>
              <a:ext uri="{FF2B5EF4-FFF2-40B4-BE49-F238E27FC236}">
                <a16:creationId xmlns:a16="http://schemas.microsoft.com/office/drawing/2014/main" id="{8AF8DD16-57BE-89D7-1A01-550E6D489724}"/>
              </a:ext>
            </a:extLst>
          </p:cNvPr>
          <p:cNvCxnSpPr>
            <a:stCxn id="1104" idx="3"/>
            <a:endCxn id="1056" idx="6"/>
          </p:cNvCxnSpPr>
          <p:nvPr/>
        </p:nvCxnSpPr>
        <p:spPr>
          <a:xfrm flipH="1">
            <a:off x="3346349" y="1913567"/>
            <a:ext cx="394500" cy="123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2" name="Google Shape;513;g2d507d10c69_0_1085">
            <a:extLst>
              <a:ext uri="{FF2B5EF4-FFF2-40B4-BE49-F238E27FC236}">
                <a16:creationId xmlns:a16="http://schemas.microsoft.com/office/drawing/2014/main" id="{B0841F46-69B2-B85C-12FF-2E7212F48539}"/>
              </a:ext>
            </a:extLst>
          </p:cNvPr>
          <p:cNvCxnSpPr>
            <a:stCxn id="1053" idx="2"/>
            <a:endCxn id="1065" idx="2"/>
          </p:cNvCxnSpPr>
          <p:nvPr/>
        </p:nvCxnSpPr>
        <p:spPr>
          <a:xfrm rot="10800000">
            <a:off x="2922944" y="1690421"/>
            <a:ext cx="1422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3" name="Google Shape;498;g2d507d10c69_0_1085">
            <a:extLst>
              <a:ext uri="{FF2B5EF4-FFF2-40B4-BE49-F238E27FC236}">
                <a16:creationId xmlns:a16="http://schemas.microsoft.com/office/drawing/2014/main" id="{7E33C777-63BC-0900-521F-FD5F75832669}"/>
              </a:ext>
            </a:extLst>
          </p:cNvPr>
          <p:cNvSpPr/>
          <p:nvPr/>
        </p:nvSpPr>
        <p:spPr>
          <a:xfrm>
            <a:off x="2831399" y="1991767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4" name="Google Shape;515;g2d507d10c69_0_1085">
            <a:extLst>
              <a:ext uri="{FF2B5EF4-FFF2-40B4-BE49-F238E27FC236}">
                <a16:creationId xmlns:a16="http://schemas.microsoft.com/office/drawing/2014/main" id="{7345BA7A-7E30-1E48-5F70-BC9D532E677E}"/>
              </a:ext>
            </a:extLst>
          </p:cNvPr>
          <p:cNvCxnSpPr>
            <a:stCxn id="1099" idx="3"/>
            <a:endCxn id="1063" idx="2"/>
          </p:cNvCxnSpPr>
          <p:nvPr/>
        </p:nvCxnSpPr>
        <p:spPr>
          <a:xfrm>
            <a:off x="2731249" y="2037524"/>
            <a:ext cx="100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5" name="Google Shape;514;g2d507d10c69_0_1085">
            <a:extLst>
              <a:ext uri="{FF2B5EF4-FFF2-40B4-BE49-F238E27FC236}">
                <a16:creationId xmlns:a16="http://schemas.microsoft.com/office/drawing/2014/main" id="{39F0C54A-6544-A9C4-E717-972F625B6BF8}"/>
              </a:ext>
            </a:extLst>
          </p:cNvPr>
          <p:cNvSpPr/>
          <p:nvPr/>
        </p:nvSpPr>
        <p:spPr>
          <a:xfrm rot="10800000">
            <a:off x="2831423" y="1644774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517;g2d507d10c69_0_1085">
            <a:extLst>
              <a:ext uri="{FF2B5EF4-FFF2-40B4-BE49-F238E27FC236}">
                <a16:creationId xmlns:a16="http://schemas.microsoft.com/office/drawing/2014/main" id="{D0135383-3C99-575C-114D-A3998ED6A80F}"/>
              </a:ext>
            </a:extLst>
          </p:cNvPr>
          <p:cNvSpPr/>
          <p:nvPr/>
        </p:nvSpPr>
        <p:spPr>
          <a:xfrm>
            <a:off x="2616149" y="1636699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7" name="Google Shape;518;g2d507d10c69_0_1085">
            <a:extLst>
              <a:ext uri="{FF2B5EF4-FFF2-40B4-BE49-F238E27FC236}">
                <a16:creationId xmlns:a16="http://schemas.microsoft.com/office/drawing/2014/main" id="{AFE980CC-22FA-C081-7E96-80B2D6692A3A}"/>
              </a:ext>
            </a:extLst>
          </p:cNvPr>
          <p:cNvCxnSpPr>
            <a:stCxn id="1066" idx="3"/>
            <a:endCxn id="1065" idx="6"/>
          </p:cNvCxnSpPr>
          <p:nvPr/>
        </p:nvCxnSpPr>
        <p:spPr>
          <a:xfrm rot="10800000" flipH="1">
            <a:off x="2729249" y="1690549"/>
            <a:ext cx="102300" cy="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8" name="Google Shape;519;g2d507d10c69_0_1085">
            <a:extLst>
              <a:ext uri="{FF2B5EF4-FFF2-40B4-BE49-F238E27FC236}">
                <a16:creationId xmlns:a16="http://schemas.microsoft.com/office/drawing/2014/main" id="{E52006DA-ED3D-8AE0-84E5-F083E538442D}"/>
              </a:ext>
            </a:extLst>
          </p:cNvPr>
          <p:cNvCxnSpPr>
            <a:endCxn id="1066" idx="1"/>
          </p:cNvCxnSpPr>
          <p:nvPr/>
        </p:nvCxnSpPr>
        <p:spPr>
          <a:xfrm>
            <a:off x="2566349" y="1691449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9" name="Google Shape;520;g2d507d10c69_0_1085">
            <a:extLst>
              <a:ext uri="{FF2B5EF4-FFF2-40B4-BE49-F238E27FC236}">
                <a16:creationId xmlns:a16="http://schemas.microsoft.com/office/drawing/2014/main" id="{14447F4D-1474-DDD1-4ED7-3D3184D3ACE8}"/>
              </a:ext>
            </a:extLst>
          </p:cNvPr>
          <p:cNvCxnSpPr>
            <a:stCxn id="1050" idx="2"/>
            <a:endCxn id="1104" idx="7"/>
          </p:cNvCxnSpPr>
          <p:nvPr/>
        </p:nvCxnSpPr>
        <p:spPr>
          <a:xfrm flipH="1">
            <a:off x="3805494" y="1693146"/>
            <a:ext cx="401400" cy="155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0" name="Google Shape;521;g2d507d10c69_0_1085">
            <a:extLst>
              <a:ext uri="{FF2B5EF4-FFF2-40B4-BE49-F238E27FC236}">
                <a16:creationId xmlns:a16="http://schemas.microsoft.com/office/drawing/2014/main" id="{CC64F34D-6DC6-4D29-5D66-008DDAB40165}"/>
              </a:ext>
            </a:extLst>
          </p:cNvPr>
          <p:cNvSpPr/>
          <p:nvPr/>
        </p:nvSpPr>
        <p:spPr>
          <a:xfrm rot="10800000" flipH="1">
            <a:off x="4642274" y="1644774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522;g2d507d10c69_0_1085">
            <a:extLst>
              <a:ext uri="{FF2B5EF4-FFF2-40B4-BE49-F238E27FC236}">
                <a16:creationId xmlns:a16="http://schemas.microsoft.com/office/drawing/2014/main" id="{C8BB7303-D86F-130B-2D01-7818EDD2DC31}"/>
              </a:ext>
            </a:extLst>
          </p:cNvPr>
          <p:cNvSpPr/>
          <p:nvPr/>
        </p:nvSpPr>
        <p:spPr>
          <a:xfrm flipH="1">
            <a:off x="4804448" y="1635774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2" name="Google Shape;523;g2d507d10c69_0_1085">
            <a:extLst>
              <a:ext uri="{FF2B5EF4-FFF2-40B4-BE49-F238E27FC236}">
                <a16:creationId xmlns:a16="http://schemas.microsoft.com/office/drawing/2014/main" id="{6C98A310-CB6C-ABED-27BE-A8DCD3CB604E}"/>
              </a:ext>
            </a:extLst>
          </p:cNvPr>
          <p:cNvCxnSpPr>
            <a:stCxn id="1071" idx="3"/>
            <a:endCxn id="1070" idx="6"/>
          </p:cNvCxnSpPr>
          <p:nvPr/>
        </p:nvCxnSpPr>
        <p:spPr>
          <a:xfrm rot="10800000">
            <a:off x="4733648" y="1690524"/>
            <a:ext cx="70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3" name="Google Shape;524;g2d507d10c69_0_1085">
            <a:extLst>
              <a:ext uri="{FF2B5EF4-FFF2-40B4-BE49-F238E27FC236}">
                <a16:creationId xmlns:a16="http://schemas.microsoft.com/office/drawing/2014/main" id="{96019695-F9E7-CB48-3F82-941C0AA1E757}"/>
              </a:ext>
            </a:extLst>
          </p:cNvPr>
          <p:cNvCxnSpPr>
            <a:endCxn id="1071" idx="1"/>
          </p:cNvCxnSpPr>
          <p:nvPr/>
        </p:nvCxnSpPr>
        <p:spPr>
          <a:xfrm rot="10800000">
            <a:off x="4917548" y="1690524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4" name="Google Shape;525;g2d507d10c69_0_1085">
            <a:extLst>
              <a:ext uri="{FF2B5EF4-FFF2-40B4-BE49-F238E27FC236}">
                <a16:creationId xmlns:a16="http://schemas.microsoft.com/office/drawing/2014/main" id="{54CB1768-F27E-AA8F-BA42-F91490C51AC9}"/>
              </a:ext>
            </a:extLst>
          </p:cNvPr>
          <p:cNvCxnSpPr>
            <a:stCxn id="1059" idx="2"/>
            <a:endCxn id="1104" idx="5"/>
          </p:cNvCxnSpPr>
          <p:nvPr/>
        </p:nvCxnSpPr>
        <p:spPr>
          <a:xfrm rot="10800000">
            <a:off x="3805494" y="1913522"/>
            <a:ext cx="401400" cy="125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5" name="Google Shape;526;g2d507d10c69_0_1085">
            <a:extLst>
              <a:ext uri="{FF2B5EF4-FFF2-40B4-BE49-F238E27FC236}">
                <a16:creationId xmlns:a16="http://schemas.microsoft.com/office/drawing/2014/main" id="{B9D2D7C4-4914-C6FD-D97E-3D5F48FF50E8}"/>
              </a:ext>
            </a:extLst>
          </p:cNvPr>
          <p:cNvCxnSpPr>
            <a:stCxn id="1070" idx="2"/>
            <a:endCxn id="1050" idx="6"/>
          </p:cNvCxnSpPr>
          <p:nvPr/>
        </p:nvCxnSpPr>
        <p:spPr>
          <a:xfrm flipH="1">
            <a:off x="4481174" y="1690524"/>
            <a:ext cx="161100" cy="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6" name="Google Shape;527;g2d507d10c69_0_1085">
            <a:extLst>
              <a:ext uri="{FF2B5EF4-FFF2-40B4-BE49-F238E27FC236}">
                <a16:creationId xmlns:a16="http://schemas.microsoft.com/office/drawing/2014/main" id="{DD139D44-C42B-3F3A-F8FF-71AC659B2DDF}"/>
              </a:ext>
            </a:extLst>
          </p:cNvPr>
          <p:cNvSpPr/>
          <p:nvPr/>
        </p:nvSpPr>
        <p:spPr>
          <a:xfrm>
            <a:off x="4639475" y="1993652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528;g2d507d10c69_0_1085">
            <a:extLst>
              <a:ext uri="{FF2B5EF4-FFF2-40B4-BE49-F238E27FC236}">
                <a16:creationId xmlns:a16="http://schemas.microsoft.com/office/drawing/2014/main" id="{1C6EC1F6-6085-5554-A5D8-98B51D648BAF}"/>
              </a:ext>
            </a:extLst>
          </p:cNvPr>
          <p:cNvSpPr/>
          <p:nvPr/>
        </p:nvSpPr>
        <p:spPr>
          <a:xfrm rot="10800000">
            <a:off x="4812841" y="1984031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8" name="Google Shape;529;g2d507d10c69_0_1085">
            <a:extLst>
              <a:ext uri="{FF2B5EF4-FFF2-40B4-BE49-F238E27FC236}">
                <a16:creationId xmlns:a16="http://schemas.microsoft.com/office/drawing/2014/main" id="{32A4FE45-DCDA-F2D2-4BE2-FF3B608AECDD}"/>
              </a:ext>
            </a:extLst>
          </p:cNvPr>
          <p:cNvCxnSpPr>
            <a:stCxn id="1077" idx="3"/>
            <a:endCxn id="1076" idx="6"/>
          </p:cNvCxnSpPr>
          <p:nvPr/>
        </p:nvCxnSpPr>
        <p:spPr>
          <a:xfrm flipH="1">
            <a:off x="4730941" y="2038781"/>
            <a:ext cx="819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9" name="Google Shape;530;g2d507d10c69_0_1085">
            <a:extLst>
              <a:ext uri="{FF2B5EF4-FFF2-40B4-BE49-F238E27FC236}">
                <a16:creationId xmlns:a16="http://schemas.microsoft.com/office/drawing/2014/main" id="{EE86BAC8-1FDE-29FB-B71E-060BEA200FB5}"/>
              </a:ext>
            </a:extLst>
          </p:cNvPr>
          <p:cNvCxnSpPr>
            <a:endCxn id="1077" idx="1"/>
          </p:cNvCxnSpPr>
          <p:nvPr/>
        </p:nvCxnSpPr>
        <p:spPr>
          <a:xfrm rot="10800000">
            <a:off x="4925941" y="2038781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0" name="Google Shape;531;g2d507d10c69_0_1085">
            <a:extLst>
              <a:ext uri="{FF2B5EF4-FFF2-40B4-BE49-F238E27FC236}">
                <a16:creationId xmlns:a16="http://schemas.microsoft.com/office/drawing/2014/main" id="{96411DF9-C25D-66D3-6FD6-6047567FC1A9}"/>
              </a:ext>
            </a:extLst>
          </p:cNvPr>
          <p:cNvCxnSpPr>
            <a:stCxn id="1076" idx="2"/>
            <a:endCxn id="1059" idx="6"/>
          </p:cNvCxnSpPr>
          <p:nvPr/>
        </p:nvCxnSpPr>
        <p:spPr>
          <a:xfrm rot="10800000">
            <a:off x="4481075" y="2039102"/>
            <a:ext cx="158400" cy="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1" name="Google Shape;532;g2d507d10c69_0_1085">
            <a:extLst>
              <a:ext uri="{FF2B5EF4-FFF2-40B4-BE49-F238E27FC236}">
                <a16:creationId xmlns:a16="http://schemas.microsoft.com/office/drawing/2014/main" id="{C8DCF4E3-6B94-F4E9-A6C3-295C538FED39}"/>
              </a:ext>
            </a:extLst>
          </p:cNvPr>
          <p:cNvSpPr txBox="1"/>
          <p:nvPr/>
        </p:nvSpPr>
        <p:spPr>
          <a:xfrm>
            <a:off x="1865928" y="1590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534;g2d507d10c69_0_1085">
            <a:extLst>
              <a:ext uri="{FF2B5EF4-FFF2-40B4-BE49-F238E27FC236}">
                <a16:creationId xmlns:a16="http://schemas.microsoft.com/office/drawing/2014/main" id="{535B143D-BDBC-36A6-FB76-FD91C9408A64}"/>
              </a:ext>
            </a:extLst>
          </p:cNvPr>
          <p:cNvSpPr/>
          <p:nvPr/>
        </p:nvSpPr>
        <p:spPr>
          <a:xfrm>
            <a:off x="3909045" y="3304945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4" name="Google Shape;535;g2d507d10c69_0_1085">
            <a:extLst>
              <a:ext uri="{FF2B5EF4-FFF2-40B4-BE49-F238E27FC236}">
                <a16:creationId xmlns:a16="http://schemas.microsoft.com/office/drawing/2014/main" id="{44BD149D-B494-F0C9-FA8B-65B3CE46DB3A}"/>
              </a:ext>
            </a:extLst>
          </p:cNvPr>
          <p:cNvCxnSpPr>
            <a:cxnSpLocks/>
            <a:stCxn id="1177" idx="0"/>
            <a:endCxn id="1104" idx="4"/>
          </p:cNvCxnSpPr>
          <p:nvPr/>
        </p:nvCxnSpPr>
        <p:spPr>
          <a:xfrm rot="16200000" flipV="1">
            <a:off x="4640686" y="1059480"/>
            <a:ext cx="1134554" cy="2869528"/>
          </a:xfrm>
          <a:prstGeom prst="bentConnector3">
            <a:avLst>
              <a:gd name="adj1" fmla="val 15672"/>
            </a:avLst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5" name="Google Shape;425;g2d507d10c69_0_1085">
            <a:extLst>
              <a:ext uri="{FF2B5EF4-FFF2-40B4-BE49-F238E27FC236}">
                <a16:creationId xmlns:a16="http://schemas.microsoft.com/office/drawing/2014/main" id="{6989A0F4-1B88-B1B4-3C54-C6005049F141}"/>
              </a:ext>
            </a:extLst>
          </p:cNvPr>
          <p:cNvSpPr/>
          <p:nvPr/>
        </p:nvSpPr>
        <p:spPr>
          <a:xfrm>
            <a:off x="2382321" y="3304635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536;g2d507d10c69_0_1085">
            <a:extLst>
              <a:ext uri="{FF2B5EF4-FFF2-40B4-BE49-F238E27FC236}">
                <a16:creationId xmlns:a16="http://schemas.microsoft.com/office/drawing/2014/main" id="{988DF4F5-0DE2-910D-1844-03E4E7DCCBC8}"/>
              </a:ext>
            </a:extLst>
          </p:cNvPr>
          <p:cNvCxnSpPr>
            <a:stCxn id="1083" idx="2"/>
            <a:endCxn id="1085" idx="6"/>
          </p:cNvCxnSpPr>
          <p:nvPr/>
        </p:nvCxnSpPr>
        <p:spPr>
          <a:xfrm flipH="1" flipV="1">
            <a:off x="2473821" y="3350385"/>
            <a:ext cx="1435224" cy="31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CC953AE0-E990-E7D6-49DA-ACDE63414E16}"/>
              </a:ext>
            </a:extLst>
          </p:cNvPr>
          <p:cNvGrpSpPr/>
          <p:nvPr/>
        </p:nvGrpSpPr>
        <p:grpSpPr>
          <a:xfrm>
            <a:off x="3660856" y="5548314"/>
            <a:ext cx="572700" cy="338700"/>
            <a:chOff x="3660856" y="5548314"/>
            <a:chExt cx="572700" cy="338700"/>
          </a:xfrm>
        </p:grpSpPr>
        <p:sp>
          <p:nvSpPr>
            <p:cNvPr id="1088" name="Google Shape;538;g2d507d10c69_0_1085">
              <a:extLst>
                <a:ext uri="{FF2B5EF4-FFF2-40B4-BE49-F238E27FC236}">
                  <a16:creationId xmlns:a16="http://schemas.microsoft.com/office/drawing/2014/main" id="{D7AAD650-DB34-6C33-D7AD-3A48825497BD}"/>
                </a:ext>
              </a:extLst>
            </p:cNvPr>
            <p:cNvSpPr txBox="1"/>
            <p:nvPr/>
          </p:nvSpPr>
          <p:spPr>
            <a:xfrm>
              <a:off x="3660856" y="5548314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539;g2d507d10c69_0_1085">
              <a:extLst>
                <a:ext uri="{FF2B5EF4-FFF2-40B4-BE49-F238E27FC236}">
                  <a16:creationId xmlns:a16="http://schemas.microsoft.com/office/drawing/2014/main" id="{C92F22A5-9A77-0922-B384-AAD5547F3F38}"/>
                </a:ext>
              </a:extLst>
            </p:cNvPr>
            <p:cNvSpPr/>
            <p:nvPr/>
          </p:nvSpPr>
          <p:spPr>
            <a:xfrm>
              <a:off x="3810004" y="5582248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0" name="Google Shape;540;g2d507d10c69_0_1085">
            <a:extLst>
              <a:ext uri="{FF2B5EF4-FFF2-40B4-BE49-F238E27FC236}">
                <a16:creationId xmlns:a16="http://schemas.microsoft.com/office/drawing/2014/main" id="{C36F02EF-F35C-7672-D990-EEBF54E4FC92}"/>
              </a:ext>
            </a:extLst>
          </p:cNvPr>
          <p:cNvSpPr/>
          <p:nvPr/>
        </p:nvSpPr>
        <p:spPr>
          <a:xfrm>
            <a:off x="4206894" y="5874400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541;g2d507d10c69_0_1085">
            <a:extLst>
              <a:ext uri="{FF2B5EF4-FFF2-40B4-BE49-F238E27FC236}">
                <a16:creationId xmlns:a16="http://schemas.microsoft.com/office/drawing/2014/main" id="{E456821F-AAC9-452A-6923-6E818C3A8606}"/>
              </a:ext>
            </a:extLst>
          </p:cNvPr>
          <p:cNvSpPr txBox="1"/>
          <p:nvPr/>
        </p:nvSpPr>
        <p:spPr>
          <a:xfrm>
            <a:off x="4173159" y="5595708"/>
            <a:ext cx="862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Cranes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3" name="Google Shape;543;g2d507d10c69_0_1085">
            <a:extLst>
              <a:ext uri="{FF2B5EF4-FFF2-40B4-BE49-F238E27FC236}">
                <a16:creationId xmlns:a16="http://schemas.microsoft.com/office/drawing/2014/main" id="{FFC30195-82A6-5E37-3818-730BA758D222}"/>
              </a:ext>
            </a:extLst>
          </p:cNvPr>
          <p:cNvCxnSpPr>
            <a:stCxn id="1089" idx="6"/>
            <a:endCxn id="1094" idx="2"/>
          </p:cNvCxnSpPr>
          <p:nvPr/>
        </p:nvCxnSpPr>
        <p:spPr>
          <a:xfrm rot="10800000" flipH="1">
            <a:off x="4084204" y="5717548"/>
            <a:ext cx="1494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4" name="Google Shape;544;g2d507d10c69_0_1085">
            <a:extLst>
              <a:ext uri="{FF2B5EF4-FFF2-40B4-BE49-F238E27FC236}">
                <a16:creationId xmlns:a16="http://schemas.microsoft.com/office/drawing/2014/main" id="{424442F9-ED92-159F-C742-E192EF4580D6}"/>
              </a:ext>
            </a:extLst>
          </p:cNvPr>
          <p:cNvSpPr/>
          <p:nvPr/>
        </p:nvSpPr>
        <p:spPr>
          <a:xfrm>
            <a:off x="4233542" y="5671901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545;g2d507d10c69_0_1085">
            <a:extLst>
              <a:ext uri="{FF2B5EF4-FFF2-40B4-BE49-F238E27FC236}">
                <a16:creationId xmlns:a16="http://schemas.microsoft.com/office/drawing/2014/main" id="{F69292A3-D17D-E83E-44D6-FE4CEFE3E522}"/>
              </a:ext>
            </a:extLst>
          </p:cNvPr>
          <p:cNvSpPr txBox="1"/>
          <p:nvPr/>
        </p:nvSpPr>
        <p:spPr>
          <a:xfrm>
            <a:off x="2780399" y="5595708"/>
            <a:ext cx="9906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Yard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Lighting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546;g2d507d10c69_0_1085">
            <a:extLst>
              <a:ext uri="{FF2B5EF4-FFF2-40B4-BE49-F238E27FC236}">
                <a16:creationId xmlns:a16="http://schemas.microsoft.com/office/drawing/2014/main" id="{15A9153C-74FA-1A2E-33F3-DEFC1F6E51E9}"/>
              </a:ext>
            </a:extLst>
          </p:cNvPr>
          <p:cNvSpPr/>
          <p:nvPr/>
        </p:nvSpPr>
        <p:spPr>
          <a:xfrm>
            <a:off x="885497" y="5346824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547;g2d507d10c69_0_1085">
            <a:extLst>
              <a:ext uri="{FF2B5EF4-FFF2-40B4-BE49-F238E27FC236}">
                <a16:creationId xmlns:a16="http://schemas.microsoft.com/office/drawing/2014/main" id="{C081A73B-3BE1-55F2-F083-4040229FC851}"/>
              </a:ext>
            </a:extLst>
          </p:cNvPr>
          <p:cNvSpPr/>
          <p:nvPr/>
        </p:nvSpPr>
        <p:spPr>
          <a:xfrm>
            <a:off x="886247" y="5938770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548;g2d507d10c69_0_1085">
            <a:extLst>
              <a:ext uri="{FF2B5EF4-FFF2-40B4-BE49-F238E27FC236}">
                <a16:creationId xmlns:a16="http://schemas.microsoft.com/office/drawing/2014/main" id="{24EE99C7-FF2F-DF92-99E0-BD9471229461}"/>
              </a:ext>
            </a:extLst>
          </p:cNvPr>
          <p:cNvSpPr/>
          <p:nvPr/>
        </p:nvSpPr>
        <p:spPr>
          <a:xfrm>
            <a:off x="872222" y="5642788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516;g2d507d10c69_0_1085">
            <a:extLst>
              <a:ext uri="{FF2B5EF4-FFF2-40B4-BE49-F238E27FC236}">
                <a16:creationId xmlns:a16="http://schemas.microsoft.com/office/drawing/2014/main" id="{4C129E02-F361-C80E-8CA6-9B54746172D5}"/>
              </a:ext>
            </a:extLst>
          </p:cNvPr>
          <p:cNvSpPr/>
          <p:nvPr/>
        </p:nvSpPr>
        <p:spPr>
          <a:xfrm>
            <a:off x="2618149" y="1982774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0" name="Google Shape;549;g2d507d10c69_0_1085">
            <a:extLst>
              <a:ext uri="{FF2B5EF4-FFF2-40B4-BE49-F238E27FC236}">
                <a16:creationId xmlns:a16="http://schemas.microsoft.com/office/drawing/2014/main" id="{9D38AA41-E29E-DF45-8469-1B8279D31CF6}"/>
              </a:ext>
            </a:extLst>
          </p:cNvPr>
          <p:cNvCxnSpPr>
            <a:endCxn id="1099" idx="1"/>
          </p:cNvCxnSpPr>
          <p:nvPr/>
        </p:nvCxnSpPr>
        <p:spPr>
          <a:xfrm>
            <a:off x="2568349" y="2037524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1" name="Google Shape;550;g2d507d10c69_0_1085">
            <a:extLst>
              <a:ext uri="{FF2B5EF4-FFF2-40B4-BE49-F238E27FC236}">
                <a16:creationId xmlns:a16="http://schemas.microsoft.com/office/drawing/2014/main" id="{9A03A3F2-6A68-9F5F-1A8B-277B599F0E19}"/>
              </a:ext>
            </a:extLst>
          </p:cNvPr>
          <p:cNvSpPr txBox="1"/>
          <p:nvPr/>
        </p:nvSpPr>
        <p:spPr>
          <a:xfrm>
            <a:off x="1882791" y="1937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551;g2d507d10c69_0_1085">
            <a:extLst>
              <a:ext uri="{FF2B5EF4-FFF2-40B4-BE49-F238E27FC236}">
                <a16:creationId xmlns:a16="http://schemas.microsoft.com/office/drawing/2014/main" id="{B43E68A4-05E4-7D7F-2F8A-140C8AB27950}"/>
              </a:ext>
            </a:extLst>
          </p:cNvPr>
          <p:cNvSpPr txBox="1"/>
          <p:nvPr/>
        </p:nvSpPr>
        <p:spPr>
          <a:xfrm>
            <a:off x="4779120" y="1590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552;g2d507d10c69_0_1085">
            <a:extLst>
              <a:ext uri="{FF2B5EF4-FFF2-40B4-BE49-F238E27FC236}">
                <a16:creationId xmlns:a16="http://schemas.microsoft.com/office/drawing/2014/main" id="{E8A77117-3C40-6D83-6526-35B29F3A6270}"/>
              </a:ext>
            </a:extLst>
          </p:cNvPr>
          <p:cNvSpPr txBox="1"/>
          <p:nvPr/>
        </p:nvSpPr>
        <p:spPr>
          <a:xfrm>
            <a:off x="4795982" y="1937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511;g2d507d10c69_0_1085">
            <a:extLst>
              <a:ext uri="{FF2B5EF4-FFF2-40B4-BE49-F238E27FC236}">
                <a16:creationId xmlns:a16="http://schemas.microsoft.com/office/drawing/2014/main" id="{CE78AD60-53E6-63A8-6749-BCAC8CE4FC24}"/>
              </a:ext>
            </a:extLst>
          </p:cNvPr>
          <p:cNvSpPr/>
          <p:nvPr/>
        </p:nvSpPr>
        <p:spPr>
          <a:xfrm>
            <a:off x="3727449" y="1835467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553;g2d507d10c69_0_1085">
            <a:extLst>
              <a:ext uri="{FF2B5EF4-FFF2-40B4-BE49-F238E27FC236}">
                <a16:creationId xmlns:a16="http://schemas.microsoft.com/office/drawing/2014/main" id="{C6152A03-F3D5-04F3-6AAD-83A7EF1EF01C}"/>
              </a:ext>
            </a:extLst>
          </p:cNvPr>
          <p:cNvSpPr/>
          <p:nvPr/>
        </p:nvSpPr>
        <p:spPr>
          <a:xfrm>
            <a:off x="2463754" y="2544341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554;g2d507d10c69_0_1085">
            <a:extLst>
              <a:ext uri="{FF2B5EF4-FFF2-40B4-BE49-F238E27FC236}">
                <a16:creationId xmlns:a16="http://schemas.microsoft.com/office/drawing/2014/main" id="{2190AC2B-BAC2-46FF-0B76-AF86EE2DF855}"/>
              </a:ext>
            </a:extLst>
          </p:cNvPr>
          <p:cNvSpPr/>
          <p:nvPr/>
        </p:nvSpPr>
        <p:spPr>
          <a:xfrm>
            <a:off x="2463754" y="2242140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555;g2d507d10c69_0_1085">
            <a:extLst>
              <a:ext uri="{FF2B5EF4-FFF2-40B4-BE49-F238E27FC236}">
                <a16:creationId xmlns:a16="http://schemas.microsoft.com/office/drawing/2014/main" id="{6DA2F48D-2B45-2669-03F0-A398FA823A3D}"/>
              </a:ext>
            </a:extLst>
          </p:cNvPr>
          <p:cNvSpPr/>
          <p:nvPr/>
        </p:nvSpPr>
        <p:spPr>
          <a:xfrm>
            <a:off x="4271829" y="2554653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556;g2d507d10c69_0_1085">
            <a:extLst>
              <a:ext uri="{FF2B5EF4-FFF2-40B4-BE49-F238E27FC236}">
                <a16:creationId xmlns:a16="http://schemas.microsoft.com/office/drawing/2014/main" id="{C0E1DE7B-18EB-ABB4-68EF-A68CAAE8C2BE}"/>
              </a:ext>
            </a:extLst>
          </p:cNvPr>
          <p:cNvSpPr/>
          <p:nvPr/>
        </p:nvSpPr>
        <p:spPr>
          <a:xfrm>
            <a:off x="4271829" y="2252452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557;g2d507d10c69_0_1085">
            <a:extLst>
              <a:ext uri="{FF2B5EF4-FFF2-40B4-BE49-F238E27FC236}">
                <a16:creationId xmlns:a16="http://schemas.microsoft.com/office/drawing/2014/main" id="{A14AD241-3DC4-EB6B-16B7-652DEC316C4D}"/>
              </a:ext>
            </a:extLst>
          </p:cNvPr>
          <p:cNvSpPr/>
          <p:nvPr/>
        </p:nvSpPr>
        <p:spPr>
          <a:xfrm>
            <a:off x="4302854" y="944891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558;g2d507d10c69_0_1085">
            <a:extLst>
              <a:ext uri="{FF2B5EF4-FFF2-40B4-BE49-F238E27FC236}">
                <a16:creationId xmlns:a16="http://schemas.microsoft.com/office/drawing/2014/main" id="{D8A8B5D6-24B0-9041-1ECC-969A9243DE08}"/>
              </a:ext>
            </a:extLst>
          </p:cNvPr>
          <p:cNvSpPr/>
          <p:nvPr/>
        </p:nvSpPr>
        <p:spPr>
          <a:xfrm>
            <a:off x="4302867" y="1245977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559;g2d507d10c69_0_1085">
            <a:extLst>
              <a:ext uri="{FF2B5EF4-FFF2-40B4-BE49-F238E27FC236}">
                <a16:creationId xmlns:a16="http://schemas.microsoft.com/office/drawing/2014/main" id="{79BA8087-616C-E850-8908-2002A9597F40}"/>
              </a:ext>
            </a:extLst>
          </p:cNvPr>
          <p:cNvSpPr/>
          <p:nvPr/>
        </p:nvSpPr>
        <p:spPr>
          <a:xfrm>
            <a:off x="2463742" y="945041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560;g2d507d10c69_0_1085">
            <a:extLst>
              <a:ext uri="{FF2B5EF4-FFF2-40B4-BE49-F238E27FC236}">
                <a16:creationId xmlns:a16="http://schemas.microsoft.com/office/drawing/2014/main" id="{B40E5F0D-6B44-72F6-4A2A-F371E50147D8}"/>
              </a:ext>
            </a:extLst>
          </p:cNvPr>
          <p:cNvSpPr/>
          <p:nvPr/>
        </p:nvSpPr>
        <p:spPr>
          <a:xfrm>
            <a:off x="2463754" y="1246127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6" name="Google Shape;536;g2d507d10c69_0_1085">
            <a:extLst>
              <a:ext uri="{FF2B5EF4-FFF2-40B4-BE49-F238E27FC236}">
                <a16:creationId xmlns:a16="http://schemas.microsoft.com/office/drawing/2014/main" id="{CF4248D6-5C62-2382-138B-F449295196DA}"/>
              </a:ext>
            </a:extLst>
          </p:cNvPr>
          <p:cNvCxnSpPr>
            <a:cxnSpLocks/>
            <a:stCxn id="1089" idx="0"/>
            <a:endCxn id="1083" idx="4"/>
          </p:cNvCxnSpPr>
          <p:nvPr/>
        </p:nvCxnSpPr>
        <p:spPr>
          <a:xfrm flipV="1">
            <a:off x="3947104" y="3396445"/>
            <a:ext cx="7691" cy="2185803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5" name="Rectangle 1134">
            <a:extLst>
              <a:ext uri="{FF2B5EF4-FFF2-40B4-BE49-F238E27FC236}">
                <a16:creationId xmlns:a16="http://schemas.microsoft.com/office/drawing/2014/main" id="{815A70F8-365E-DDDE-564C-07A05DD39B01}"/>
              </a:ext>
            </a:extLst>
          </p:cNvPr>
          <p:cNvSpPr/>
          <p:nvPr/>
        </p:nvSpPr>
        <p:spPr>
          <a:xfrm>
            <a:off x="1974292" y="838200"/>
            <a:ext cx="3661752" cy="2130644"/>
          </a:xfrm>
          <a:prstGeom prst="rect">
            <a:avLst/>
          </a:prstGeom>
          <a:solidFill>
            <a:srgbClr val="F2F2F2">
              <a:alpha val="8784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Reefer canopies not committed</a:t>
            </a:r>
          </a:p>
        </p:txBody>
      </p: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7BEA8BF4-959D-CD9D-2EF8-01F5FAF17D2D}"/>
              </a:ext>
            </a:extLst>
          </p:cNvPr>
          <p:cNvGrpSpPr/>
          <p:nvPr/>
        </p:nvGrpSpPr>
        <p:grpSpPr>
          <a:xfrm>
            <a:off x="2134717" y="5548990"/>
            <a:ext cx="572700" cy="338514"/>
            <a:chOff x="3660856" y="5548314"/>
            <a:chExt cx="572700" cy="338514"/>
          </a:xfrm>
        </p:grpSpPr>
        <p:sp>
          <p:nvSpPr>
            <p:cNvPr id="1142" name="Google Shape;538;g2d507d10c69_0_1085">
              <a:extLst>
                <a:ext uri="{FF2B5EF4-FFF2-40B4-BE49-F238E27FC236}">
                  <a16:creationId xmlns:a16="http://schemas.microsoft.com/office/drawing/2014/main" id="{6854B622-0732-0A15-AF56-39EB632A283A}"/>
                </a:ext>
              </a:extLst>
            </p:cNvPr>
            <p:cNvSpPr txBox="1"/>
            <p:nvPr/>
          </p:nvSpPr>
          <p:spPr>
            <a:xfrm>
              <a:off x="3660856" y="5548314"/>
              <a:ext cx="5727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539;g2d507d10c69_0_1085">
              <a:extLst>
                <a:ext uri="{FF2B5EF4-FFF2-40B4-BE49-F238E27FC236}">
                  <a16:creationId xmlns:a16="http://schemas.microsoft.com/office/drawing/2014/main" id="{833CDF90-1854-520C-FCEB-F13262E5CEC0}"/>
                </a:ext>
              </a:extLst>
            </p:cNvPr>
            <p:cNvSpPr/>
            <p:nvPr/>
          </p:nvSpPr>
          <p:spPr>
            <a:xfrm>
              <a:off x="3810004" y="5582248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44" name="Google Shape;543;g2d507d10c69_0_1085">
            <a:extLst>
              <a:ext uri="{FF2B5EF4-FFF2-40B4-BE49-F238E27FC236}">
                <a16:creationId xmlns:a16="http://schemas.microsoft.com/office/drawing/2014/main" id="{B2E499FB-87E3-4299-ACB6-1AAE1C8B8C83}"/>
              </a:ext>
            </a:extLst>
          </p:cNvPr>
          <p:cNvCxnSpPr>
            <a:stCxn id="1143" idx="6"/>
            <a:endCxn id="1145" idx="2"/>
          </p:cNvCxnSpPr>
          <p:nvPr/>
        </p:nvCxnSpPr>
        <p:spPr>
          <a:xfrm rot="10800000" flipH="1">
            <a:off x="2558065" y="5718224"/>
            <a:ext cx="1494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5" name="Google Shape;544;g2d507d10c69_0_1085">
            <a:extLst>
              <a:ext uri="{FF2B5EF4-FFF2-40B4-BE49-F238E27FC236}">
                <a16:creationId xmlns:a16="http://schemas.microsoft.com/office/drawing/2014/main" id="{A96FE9CC-0845-1680-823B-2BF6BFA8E7E7}"/>
              </a:ext>
            </a:extLst>
          </p:cNvPr>
          <p:cNvSpPr/>
          <p:nvPr/>
        </p:nvSpPr>
        <p:spPr>
          <a:xfrm>
            <a:off x="2707403" y="5672577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6" name="Google Shape;536;g2d507d10c69_0_1085">
            <a:extLst>
              <a:ext uri="{FF2B5EF4-FFF2-40B4-BE49-F238E27FC236}">
                <a16:creationId xmlns:a16="http://schemas.microsoft.com/office/drawing/2014/main" id="{40C1B5B7-1F9B-48E1-3189-76BC629263D6}"/>
              </a:ext>
            </a:extLst>
          </p:cNvPr>
          <p:cNvCxnSpPr>
            <a:cxnSpLocks/>
            <a:stCxn id="1143" idx="0"/>
          </p:cNvCxnSpPr>
          <p:nvPr/>
        </p:nvCxnSpPr>
        <p:spPr>
          <a:xfrm flipV="1">
            <a:off x="2420965" y="3397121"/>
            <a:ext cx="7691" cy="2185803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0" name="Google Shape;447;g2d507d10c69_0_1085">
            <a:extLst>
              <a:ext uri="{FF2B5EF4-FFF2-40B4-BE49-F238E27FC236}">
                <a16:creationId xmlns:a16="http://schemas.microsoft.com/office/drawing/2014/main" id="{24673D60-9E3C-D569-1B56-D2B74867FC80}"/>
              </a:ext>
            </a:extLst>
          </p:cNvPr>
          <p:cNvSpPr txBox="1"/>
          <p:nvPr/>
        </p:nvSpPr>
        <p:spPr>
          <a:xfrm>
            <a:off x="7755430" y="2878137"/>
            <a:ext cx="97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HECO “Macrogrid”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7" name="Google Shape;536;g2d507d10c69_0_1085">
            <a:extLst>
              <a:ext uri="{FF2B5EF4-FFF2-40B4-BE49-F238E27FC236}">
                <a16:creationId xmlns:a16="http://schemas.microsoft.com/office/drawing/2014/main" id="{8C827304-8792-9815-0D84-E2A5F1AB0E7A}"/>
              </a:ext>
            </a:extLst>
          </p:cNvPr>
          <p:cNvCxnSpPr>
            <a:cxnSpLocks/>
            <a:stCxn id="1045" idx="2"/>
            <a:endCxn id="1083" idx="6"/>
          </p:cNvCxnSpPr>
          <p:nvPr/>
        </p:nvCxnSpPr>
        <p:spPr>
          <a:xfrm flipH="1">
            <a:off x="4000545" y="3350384"/>
            <a:ext cx="1212742" cy="31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6" name="Google Shape;536;g2d507d10c69_0_1085">
            <a:extLst>
              <a:ext uri="{FF2B5EF4-FFF2-40B4-BE49-F238E27FC236}">
                <a16:creationId xmlns:a16="http://schemas.microsoft.com/office/drawing/2014/main" id="{BB4250DA-5C3B-519C-8A53-71BC68E55E8D}"/>
              </a:ext>
            </a:extLst>
          </p:cNvPr>
          <p:cNvCxnSpPr>
            <a:cxnSpLocks/>
            <a:stCxn id="1045" idx="6"/>
            <a:endCxn id="54" idx="2"/>
          </p:cNvCxnSpPr>
          <p:nvPr/>
        </p:nvCxnSpPr>
        <p:spPr>
          <a:xfrm>
            <a:off x="5304787" y="3350384"/>
            <a:ext cx="548090" cy="178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7" name="Google Shape;469;g2d507d10c69_0_1085">
            <a:extLst>
              <a:ext uri="{FF2B5EF4-FFF2-40B4-BE49-F238E27FC236}">
                <a16:creationId xmlns:a16="http://schemas.microsoft.com/office/drawing/2014/main" id="{D15AD2E4-969C-CC05-6D98-07A4891E52A2}"/>
              </a:ext>
            </a:extLst>
          </p:cNvPr>
          <p:cNvSpPr/>
          <p:nvPr/>
        </p:nvSpPr>
        <p:spPr>
          <a:xfrm>
            <a:off x="6596977" y="3061521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0" name="Google Shape;535;g2d507d10c69_0_1085">
            <a:extLst>
              <a:ext uri="{FF2B5EF4-FFF2-40B4-BE49-F238E27FC236}">
                <a16:creationId xmlns:a16="http://schemas.microsoft.com/office/drawing/2014/main" id="{B6DC1940-8499-630F-0639-D9770FC248E0}"/>
              </a:ext>
            </a:extLst>
          </p:cNvPr>
          <p:cNvCxnSpPr>
            <a:cxnSpLocks/>
            <a:stCxn id="1177" idx="4"/>
            <a:endCxn id="54" idx="0"/>
          </p:cNvCxnSpPr>
          <p:nvPr/>
        </p:nvCxnSpPr>
        <p:spPr>
          <a:xfrm rot="5400000">
            <a:off x="6329856" y="3039292"/>
            <a:ext cx="199143" cy="426600"/>
          </a:xfrm>
          <a:prstGeom prst="bentConnector2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6" name="Google Shape;536;g2d507d10c69_0_1085">
            <a:extLst>
              <a:ext uri="{FF2B5EF4-FFF2-40B4-BE49-F238E27FC236}">
                <a16:creationId xmlns:a16="http://schemas.microsoft.com/office/drawing/2014/main" id="{8743711D-431A-05AA-8F57-A558BFF8ABF1}"/>
              </a:ext>
            </a:extLst>
          </p:cNvPr>
          <p:cNvCxnSpPr>
            <a:cxnSpLocks/>
            <a:stCxn id="1177" idx="6"/>
            <a:endCxn id="1037" idx="4"/>
          </p:cNvCxnSpPr>
          <p:nvPr/>
        </p:nvCxnSpPr>
        <p:spPr>
          <a:xfrm flipV="1">
            <a:off x="6688477" y="3106737"/>
            <a:ext cx="208341" cy="53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9" name="Google Shape;536;g2d507d10c69_0_1085">
            <a:extLst>
              <a:ext uri="{FF2B5EF4-FFF2-40B4-BE49-F238E27FC236}">
                <a16:creationId xmlns:a16="http://schemas.microsoft.com/office/drawing/2014/main" id="{4507BF99-A042-3433-E226-FFA37FC3697E}"/>
              </a:ext>
            </a:extLst>
          </p:cNvPr>
          <p:cNvCxnSpPr>
            <a:cxnSpLocks/>
            <a:stCxn id="1150" idx="1"/>
            <a:endCxn id="1036" idx="0"/>
          </p:cNvCxnSpPr>
          <p:nvPr/>
        </p:nvCxnSpPr>
        <p:spPr>
          <a:xfrm flipH="1">
            <a:off x="7582618" y="3106737"/>
            <a:ext cx="17281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6552BC-3201-8019-BDD8-A57FC52774A2}"/>
              </a:ext>
            </a:extLst>
          </p:cNvPr>
          <p:cNvSpPr txBox="1"/>
          <p:nvPr/>
        </p:nvSpPr>
        <p:spPr>
          <a:xfrm>
            <a:off x="3691981" y="6486311"/>
            <a:ext cx="501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“Hybrid Microgrid”</a:t>
            </a:r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application pending HECO approval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F0476-A86A-D3A8-AD05-A510E45ED90B}"/>
              </a:ext>
            </a:extLst>
          </p:cNvPr>
          <p:cNvSpPr txBox="1"/>
          <p:nvPr/>
        </p:nvSpPr>
        <p:spPr>
          <a:xfrm>
            <a:off x="6773414" y="2406462"/>
            <a:ext cx="844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Auiki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Substation</a:t>
            </a:r>
            <a:endParaRPr lang="en-US" sz="2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343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g31230075349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0" y="807925"/>
            <a:ext cx="6083651" cy="5592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31230075349_0_9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518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KCT site overview (7MW solar siting potential)</a:t>
            </a:r>
            <a:endParaRPr dirty="0"/>
          </a:p>
        </p:txBody>
      </p:sp>
      <p:sp>
        <p:nvSpPr>
          <p:cNvPr id="620" name="Google Shape;620;g31230075349_0_94"/>
          <p:cNvSpPr txBox="1"/>
          <p:nvPr/>
        </p:nvSpPr>
        <p:spPr>
          <a:xfrm>
            <a:off x="6235125" y="872100"/>
            <a:ext cx="2783700" cy="48750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31230075349_0_94"/>
          <p:cNvSpPr txBox="1"/>
          <p:nvPr/>
        </p:nvSpPr>
        <p:spPr>
          <a:xfrm>
            <a:off x="6747870" y="1447602"/>
            <a:ext cx="2287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Auiki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Substation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1230075349_0_94"/>
          <p:cNvSpPr txBox="1"/>
          <p:nvPr/>
        </p:nvSpPr>
        <p:spPr>
          <a:xfrm>
            <a:off x="6332846" y="2957089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31230075349_0_94"/>
          <p:cNvSpPr txBox="1"/>
          <p:nvPr/>
        </p:nvSpPr>
        <p:spPr>
          <a:xfrm>
            <a:off x="6647076" y="2923930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Admin building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58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31230075349_0_94"/>
          <p:cNvSpPr txBox="1"/>
          <p:nvPr/>
        </p:nvSpPr>
        <p:spPr>
          <a:xfrm>
            <a:off x="6235128" y="909036"/>
            <a:ext cx="28329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Pasha Kapalama Container Terminal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 Sand Island Access Rd, Honolulu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Full </a:t>
            </a: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 Overview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31230075349_0_94"/>
          <p:cNvSpPr txBox="1"/>
          <p:nvPr/>
        </p:nvSpPr>
        <p:spPr>
          <a:xfrm>
            <a:off x="6371895" y="1494050"/>
            <a:ext cx="365700" cy="1731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31230075349_0_94"/>
          <p:cNvSpPr txBox="1"/>
          <p:nvPr/>
        </p:nvSpPr>
        <p:spPr>
          <a:xfrm>
            <a:off x="6696631" y="1762698"/>
            <a:ext cx="2242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Potential EVSE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&lt;20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150+ kW)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31230075349_0_94"/>
          <p:cNvSpPr txBox="1"/>
          <p:nvPr/>
        </p:nvSpPr>
        <p:spPr>
          <a:xfrm>
            <a:off x="6235126" y="2623461"/>
            <a:ext cx="2393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Total Solar Siting Potential: </a:t>
            </a:r>
            <a:r>
              <a:rPr lang="en-US" sz="900" b="1" u="sng">
                <a:latin typeface="Calibri"/>
                <a:ea typeface="Calibri"/>
                <a:cs typeface="Calibri"/>
                <a:sym typeface="Calibri"/>
              </a:rPr>
              <a:t>7,000 kW</a:t>
            </a:r>
            <a:r>
              <a:rPr lang="en-US" sz="9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31230075349_0_94"/>
          <p:cNvSpPr/>
          <p:nvPr/>
        </p:nvSpPr>
        <p:spPr>
          <a:xfrm>
            <a:off x="6427065" y="1820858"/>
            <a:ext cx="256500" cy="180300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g31230075349_0_94"/>
          <p:cNvSpPr txBox="1"/>
          <p:nvPr/>
        </p:nvSpPr>
        <p:spPr>
          <a:xfrm>
            <a:off x="6332846" y="3237218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31230075349_0_94"/>
          <p:cNvSpPr txBox="1"/>
          <p:nvPr/>
        </p:nvSpPr>
        <p:spPr>
          <a:xfrm>
            <a:off x="6647076" y="3204058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Maintenance building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398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31230075349_0_94"/>
          <p:cNvSpPr txBox="1"/>
          <p:nvPr/>
        </p:nvSpPr>
        <p:spPr>
          <a:xfrm>
            <a:off x="6328546" y="3546682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</a:t>
            </a:r>
            <a:r>
              <a:rPr lang="en-US" sz="675" b="1"/>
              <a:t>3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1230075349_0_94"/>
          <p:cNvSpPr txBox="1"/>
          <p:nvPr/>
        </p:nvSpPr>
        <p:spPr>
          <a:xfrm>
            <a:off x="6642776" y="3513523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Marine 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 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ooftop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1230075349_0_94"/>
          <p:cNvSpPr txBox="1"/>
          <p:nvPr/>
        </p:nvSpPr>
        <p:spPr>
          <a:xfrm>
            <a:off x="6332846" y="3856148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31230075349_0_94"/>
          <p:cNvSpPr txBox="1"/>
          <p:nvPr/>
        </p:nvSpPr>
        <p:spPr>
          <a:xfrm>
            <a:off x="6647076" y="3822988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Admin parking canopy  (48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31230075349_0_94"/>
          <p:cNvSpPr txBox="1"/>
          <p:nvPr/>
        </p:nvSpPr>
        <p:spPr>
          <a:xfrm>
            <a:off x="6332646" y="4512633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31230075349_0_94"/>
          <p:cNvSpPr txBox="1"/>
          <p:nvPr/>
        </p:nvSpPr>
        <p:spPr>
          <a:xfrm>
            <a:off x="4535553" y="872091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31230075349_0_94"/>
          <p:cNvSpPr/>
          <p:nvPr/>
        </p:nvSpPr>
        <p:spPr>
          <a:xfrm rot="-1321253">
            <a:off x="1664824" y="5871742"/>
            <a:ext cx="247237" cy="98382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g31230075349_0_94"/>
          <p:cNvSpPr txBox="1"/>
          <p:nvPr/>
        </p:nvSpPr>
        <p:spPr>
          <a:xfrm>
            <a:off x="1821490" y="4912262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31230075349_0_94"/>
          <p:cNvSpPr txBox="1"/>
          <p:nvPr/>
        </p:nvSpPr>
        <p:spPr>
          <a:xfrm rot="532491">
            <a:off x="4708395" y="1611834"/>
            <a:ext cx="365577" cy="173072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1230075349_0_94"/>
          <p:cNvSpPr txBox="1"/>
          <p:nvPr/>
        </p:nvSpPr>
        <p:spPr>
          <a:xfrm rot="647058">
            <a:off x="4048632" y="1710968"/>
            <a:ext cx="365556" cy="173158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31230075349_0_94"/>
          <p:cNvSpPr txBox="1"/>
          <p:nvPr/>
        </p:nvSpPr>
        <p:spPr>
          <a:xfrm>
            <a:off x="1120083" y="5747041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31230075349_0_94"/>
          <p:cNvSpPr txBox="1"/>
          <p:nvPr/>
        </p:nvSpPr>
        <p:spPr>
          <a:xfrm>
            <a:off x="3556988" y="872100"/>
            <a:ext cx="261900" cy="1731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7706" y="2614486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6534" y="1388871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0160" y="5568854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156" y="3815705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540" y="4189718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1230075349_0_94"/>
          <p:cNvSpPr txBox="1"/>
          <p:nvPr/>
        </p:nvSpPr>
        <p:spPr>
          <a:xfrm>
            <a:off x="6328354" y="4809062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4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31230075349_0_94"/>
          <p:cNvSpPr txBox="1"/>
          <p:nvPr/>
        </p:nvSpPr>
        <p:spPr>
          <a:xfrm>
            <a:off x="6642586" y="4775910"/>
            <a:ext cx="250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Marine 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 parking canop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ies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430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31230075349_0_94"/>
          <p:cNvSpPr txBox="1"/>
          <p:nvPr/>
        </p:nvSpPr>
        <p:spPr>
          <a:xfrm>
            <a:off x="1171999" y="4385965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g31230075349_0_94"/>
          <p:cNvSpPr/>
          <p:nvPr/>
        </p:nvSpPr>
        <p:spPr>
          <a:xfrm rot="815843">
            <a:off x="3778340" y="1613507"/>
            <a:ext cx="256489" cy="95029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g31230075349_0_94"/>
          <p:cNvSpPr/>
          <p:nvPr/>
        </p:nvSpPr>
        <p:spPr>
          <a:xfrm rot="712702">
            <a:off x="4486011" y="1421405"/>
            <a:ext cx="171983" cy="95084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4732" y="2083454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31230075349_0_94"/>
          <p:cNvSpPr txBox="1"/>
          <p:nvPr/>
        </p:nvSpPr>
        <p:spPr>
          <a:xfrm>
            <a:off x="6673823" y="2080771"/>
            <a:ext cx="2287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Meter locations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3783" y="3632513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31230075349_0_94"/>
          <p:cNvSpPr/>
          <p:nvPr/>
        </p:nvSpPr>
        <p:spPr>
          <a:xfrm>
            <a:off x="5440575" y="5637425"/>
            <a:ext cx="642300" cy="719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g31230075349_0_94"/>
          <p:cNvSpPr/>
          <p:nvPr/>
        </p:nvSpPr>
        <p:spPr>
          <a:xfrm>
            <a:off x="5668475" y="5929225"/>
            <a:ext cx="171900" cy="3513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g31230075349_0_94"/>
          <p:cNvSpPr txBox="1"/>
          <p:nvPr/>
        </p:nvSpPr>
        <p:spPr>
          <a:xfrm>
            <a:off x="6642576" y="4466447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Marine Ops north canopy (122 kWdc)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959" y="1404761"/>
            <a:ext cx="165739" cy="21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5784" y="5890349"/>
            <a:ext cx="165740" cy="2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6231" y="2859786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5681" y="3081761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1481" y="3312261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31230075349_0_94"/>
          <p:cNvSpPr txBox="1"/>
          <p:nvPr/>
        </p:nvSpPr>
        <p:spPr>
          <a:xfrm>
            <a:off x="6621366" y="2398841"/>
            <a:ext cx="1845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14,453 kW / 28,905 kWh 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7084" y="2406561"/>
            <a:ext cx="165740" cy="213551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31230075349_0_94"/>
          <p:cNvSpPr txBox="1"/>
          <p:nvPr/>
        </p:nvSpPr>
        <p:spPr>
          <a:xfrm>
            <a:off x="3723734" y="2688122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31230075349_0_94"/>
          <p:cNvSpPr txBox="1"/>
          <p:nvPr/>
        </p:nvSpPr>
        <p:spPr>
          <a:xfrm>
            <a:off x="2187209" y="3256685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31230075349_0_94"/>
          <p:cNvSpPr txBox="1"/>
          <p:nvPr/>
        </p:nvSpPr>
        <p:spPr>
          <a:xfrm>
            <a:off x="6332846" y="4188431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31230075349_0_94"/>
          <p:cNvSpPr txBox="1"/>
          <p:nvPr/>
        </p:nvSpPr>
        <p:spPr>
          <a:xfrm>
            <a:off x="6647076" y="4155272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Reefer canop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ies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x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5,491 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31230075349_0_94"/>
          <p:cNvSpPr txBox="1"/>
          <p:nvPr/>
        </p:nvSpPr>
        <p:spPr>
          <a:xfrm>
            <a:off x="6235875" y="5085350"/>
            <a:ext cx="239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Baseline Load Profile: 48,409,206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Adjustment Load Profile: 1,497,393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Master Load Profile: 49,906,599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Annual Solar Generation: 12,488,963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7909" y="4339511"/>
            <a:ext cx="165739" cy="2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4284" y="3236461"/>
            <a:ext cx="165740" cy="2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7709" y="2875661"/>
            <a:ext cx="165740" cy="21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934" y="2708986"/>
            <a:ext cx="165739" cy="21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6584" y="3097636"/>
            <a:ext cx="165739" cy="2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C infographic (01_jv 12 Apr 2016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76" y="1023106"/>
            <a:ext cx="5922276" cy="5279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51442" cy="762000"/>
          </a:xfrm>
        </p:spPr>
        <p:txBody>
          <a:bodyPr>
            <a:normAutofit/>
          </a:bodyPr>
          <a:lstStyle/>
          <a:p>
            <a:r>
              <a:rPr lang="en-US" sz="2400" dirty="0"/>
              <a:t>Community Microgrids within Distribution grids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7529" y="962386"/>
            <a:ext cx="211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High-Voltage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0304" y="1685157"/>
            <a:ext cx="211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Low-Voltage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b="1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CC921-F486-1CE0-17E1-63D1A211793F}"/>
              </a:ext>
            </a:extLst>
          </p:cNvPr>
          <p:cNvSpPr txBox="1"/>
          <p:nvPr/>
        </p:nvSpPr>
        <p:spPr>
          <a:xfrm>
            <a:off x="5869247" y="4058074"/>
            <a:ext cx="15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b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b="1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2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752968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Transmission &amp; Distribution grids are different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0916C-9C5E-7DCF-7F9D-09AF8A77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35" y="1118716"/>
            <a:ext cx="7772400" cy="4620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8479F-8832-0D01-E730-43AA33709C17}"/>
              </a:ext>
            </a:extLst>
          </p:cNvPr>
          <p:cNvSpPr txBox="1"/>
          <p:nvPr/>
        </p:nvSpPr>
        <p:spPr>
          <a:xfrm>
            <a:off x="7236178" y="409786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KV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9534B-539F-4AEB-F41C-BED5484422BD}"/>
              </a:ext>
            </a:extLst>
          </p:cNvPr>
          <p:cNvSpPr txBox="1"/>
          <p:nvPr/>
        </p:nvSpPr>
        <p:spPr>
          <a:xfrm>
            <a:off x="348382" y="412044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KV</a:t>
            </a:r>
          </a:p>
        </p:txBody>
      </p:sp>
    </p:spTree>
    <p:extLst>
      <p:ext uri="{BB962C8B-B14F-4D97-AF65-F5344CB8AC3E}">
        <p14:creationId xmlns:p14="http://schemas.microsoft.com/office/powerpoint/2010/main" val="267561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2323-51F9-4B49-8EEB-773194FE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Goleta Load Pocket (GLP)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74484-E231-684C-9411-374C649B72B7}"/>
              </a:ext>
            </a:extLst>
          </p:cNvPr>
          <p:cNvSpPr txBox="1"/>
          <p:nvPr/>
        </p:nvSpPr>
        <p:spPr>
          <a:xfrm>
            <a:off x="89747" y="761187"/>
            <a:ext cx="896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GLP is the perfect opportunity for a comprehensive Community Microgrid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DF93E-8EA0-B843-9562-66ED9FF153E2}"/>
              </a:ext>
            </a:extLst>
          </p:cNvPr>
          <p:cNvSpPr/>
          <p:nvPr/>
        </p:nvSpPr>
        <p:spPr>
          <a:xfrm>
            <a:off x="89747" y="3631970"/>
            <a:ext cx="9054253" cy="2898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11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 spans 70 miles of California coastline, from Point Conception to Lake Casitas, encompassing the cities of Goleta, Santa Barbara (including Montecito), and Carpinteria.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11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 is highly transmission-vulnerable and disaster-prone (fire, landslide, earthquake).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 megawatts (MW) of solar and 400 megawatt-hours (MWh) of energy storage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provide 100% protection to GLP against a complete transmission outage (“N-2 event”).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 MW of solar is equivalent to about 5 times the amount of solar currently deployed in the GLP and represents about 25% of the energy mix. 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Multi-GWs of solar siting opportunity exists on commercial-scale built-environments like parking lots, parking structures, and rooftops; and 200 MW represents about 7% of the technical siting potential.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Other resources like energy efficiency, demand response, and offshore wind can significantly reduce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solar+storage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requirements.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B60C0-D8C3-4784-A6B4-3ED808E9C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7326"/>
            <a:ext cx="9144000" cy="25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0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F1542-CF27-4173-B45F-9B1633A3A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2275"/>
            <a:ext cx="9144000" cy="397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30623-B1C4-4FBA-A64E-B38AF524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load area of the GLP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33322-876E-4837-8DBF-954153DC2A20}"/>
              </a:ext>
            </a:extLst>
          </p:cNvPr>
          <p:cNvSpPr/>
          <p:nvPr/>
        </p:nvSpPr>
        <p:spPr>
          <a:xfrm>
            <a:off x="10764" y="4989943"/>
            <a:ext cx="8930267" cy="11180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</a:rPr>
              <a:t>Legend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DD046-4EF4-4BE0-9D27-B9952BF98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1" y="5840838"/>
            <a:ext cx="259102" cy="2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2CF65-D5EF-46E6-B6BB-ECFF7109971F}"/>
              </a:ext>
            </a:extLst>
          </p:cNvPr>
          <p:cNvSpPr txBox="1"/>
          <p:nvPr/>
        </p:nvSpPr>
        <p:spPr>
          <a:xfrm>
            <a:off x="3990168" y="5372142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Gladiola Feeder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384FA-F26F-4057-B2F6-D54C8DE1B7D5}"/>
              </a:ext>
            </a:extLst>
          </p:cNvPr>
          <p:cNvSpPr txBox="1"/>
          <p:nvPr/>
        </p:nvSpPr>
        <p:spPr>
          <a:xfrm>
            <a:off x="555553" y="5814653"/>
            <a:ext cx="877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Substations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7138D-366F-4AD3-983D-6BF5B2362045}"/>
              </a:ext>
            </a:extLst>
          </p:cNvPr>
          <p:cNvSpPr txBox="1"/>
          <p:nvPr/>
        </p:nvSpPr>
        <p:spPr>
          <a:xfrm>
            <a:off x="3983625" y="5590456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Gaucho Feeder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BBAE1-859B-44BC-BDCD-6F565C5C65BB}"/>
              </a:ext>
            </a:extLst>
          </p:cNvPr>
          <p:cNvSpPr txBox="1"/>
          <p:nvPr/>
        </p:nvSpPr>
        <p:spPr>
          <a:xfrm>
            <a:off x="3985970" y="5816823"/>
            <a:ext cx="1624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 Professor Feeder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1DDED8-385B-4BFA-A738-C0B62D0B8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096" y="5850664"/>
            <a:ext cx="216464" cy="18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F56015-9170-4519-8FBC-8FF0D6DD0D56}"/>
              </a:ext>
            </a:extLst>
          </p:cNvPr>
          <p:cNvSpPr txBox="1"/>
          <p:nvPr/>
        </p:nvSpPr>
        <p:spPr>
          <a:xfrm>
            <a:off x="2347911" y="5813754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UCSB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54BBCE-E0F5-4901-8180-D7005BF69355}"/>
              </a:ext>
            </a:extLst>
          </p:cNvPr>
          <p:cNvSpPr txBox="1"/>
          <p:nvPr/>
        </p:nvSpPr>
        <p:spPr>
          <a:xfrm>
            <a:off x="556903" y="5588717"/>
            <a:ext cx="1432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Santa Barbara Airport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02084-B1EC-409E-B883-55D995FCD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445" y="5342117"/>
            <a:ext cx="315190" cy="242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0B924B-311C-42C3-84A4-F9C0FB3D3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429" y="5574245"/>
            <a:ext cx="259176" cy="242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1A7E07F-7F15-4E0A-914F-4AC8ADF503EA}"/>
              </a:ext>
            </a:extLst>
          </p:cNvPr>
          <p:cNvSpPr txBox="1"/>
          <p:nvPr/>
        </p:nvSpPr>
        <p:spPr>
          <a:xfrm>
            <a:off x="2347911" y="5354947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3 Fire Threat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6524-47C1-4BE1-9FE3-EEF5898DD63D}"/>
              </a:ext>
            </a:extLst>
          </p:cNvPr>
          <p:cNvSpPr txBox="1"/>
          <p:nvPr/>
        </p:nvSpPr>
        <p:spPr>
          <a:xfrm>
            <a:off x="2355956" y="5595962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2 Fire Threat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67ED11-FD7D-4A8E-83C9-73DD2EE89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300" y="5669821"/>
            <a:ext cx="362389" cy="1175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6FBCC1-EE4A-465A-9731-7986875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932" y="5901787"/>
            <a:ext cx="361950" cy="1333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A34BC6-2A16-4F2F-AE6D-282EF3A73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5857" y="5443334"/>
            <a:ext cx="342900" cy="1047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5C85A0-FCFC-481C-A064-3AE61B3EDD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1" y="5446639"/>
            <a:ext cx="342930" cy="11431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1A67CCC-DEBF-4115-8195-681B8E1DB6A0}"/>
              </a:ext>
            </a:extLst>
          </p:cNvPr>
          <p:cNvSpPr txBox="1"/>
          <p:nvPr/>
        </p:nvSpPr>
        <p:spPr>
          <a:xfrm>
            <a:off x="537893" y="5370418"/>
            <a:ext cx="1346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220 kV Transmission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499D619B-E209-471F-8515-9931E454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7" y="3681883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B620D-43AD-47BB-84B3-7BEB1A76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22" y="5594428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A236DD-EEE1-428A-B434-71F7806A547E}"/>
              </a:ext>
            </a:extLst>
          </p:cNvPr>
          <p:cNvSpPr txBox="1"/>
          <p:nvPr/>
        </p:nvSpPr>
        <p:spPr>
          <a:xfrm>
            <a:off x="6177766" y="5058438"/>
            <a:ext cx="10373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#4157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C4F597-32D2-434C-BD5B-726C1DD2945B}"/>
              </a:ext>
            </a:extLst>
          </p:cNvPr>
          <p:cNvSpPr txBox="1"/>
          <p:nvPr/>
        </p:nvSpPr>
        <p:spPr>
          <a:xfrm>
            <a:off x="6184108" y="5306560"/>
            <a:ext cx="10373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#3556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CDEB22D-BA5A-45BD-8AF3-983B8BC17091}"/>
              </a:ext>
            </a:extLst>
          </p:cNvPr>
          <p:cNvSpPr txBox="1"/>
          <p:nvPr/>
        </p:nvSpPr>
        <p:spPr>
          <a:xfrm>
            <a:off x="6183217" y="581961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#3559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2424893-F900-45BF-B38F-04BE93B12A3E}"/>
              </a:ext>
            </a:extLst>
          </p:cNvPr>
          <p:cNvSpPr txBox="1"/>
          <p:nvPr/>
        </p:nvSpPr>
        <p:spPr>
          <a:xfrm>
            <a:off x="7540285" y="5042513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#4169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0E924F-50E6-44C1-BA96-05E6B407DB81}"/>
              </a:ext>
            </a:extLst>
          </p:cNvPr>
          <p:cNvSpPr txBox="1"/>
          <p:nvPr/>
        </p:nvSpPr>
        <p:spPr>
          <a:xfrm>
            <a:off x="7553923" y="5563330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#3565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6B5CBE-3F91-403C-B674-E6B7211B3E04}"/>
              </a:ext>
            </a:extLst>
          </p:cNvPr>
          <p:cNvSpPr txBox="1"/>
          <p:nvPr/>
        </p:nvSpPr>
        <p:spPr>
          <a:xfrm>
            <a:off x="7540284" y="529743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#4227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D5D08A-D7C1-4334-AC6E-113BEFED891F}"/>
              </a:ext>
            </a:extLst>
          </p:cNvPr>
          <p:cNvSpPr txBox="1"/>
          <p:nvPr/>
        </p:nvSpPr>
        <p:spPr>
          <a:xfrm>
            <a:off x="6177766" y="554603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#4311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74309B5-B493-4F88-BCE2-9688B5423A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8770" y="5377066"/>
            <a:ext cx="342900" cy="952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5CEDFBA-3EC7-4042-AD77-96E1AB1B1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0009" y="5873514"/>
            <a:ext cx="333375" cy="1143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90C58D8-EBD0-4E65-A4CC-1E3D1A9C1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5775" y="5118397"/>
            <a:ext cx="333375" cy="10477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A432816-C99F-4A9E-9D90-A6DD5A9C9F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6396" y="5126932"/>
            <a:ext cx="323850" cy="1047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0252610-F56C-4B13-BF95-03DAB58F9F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3694" y="5383786"/>
            <a:ext cx="342900" cy="9525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2BEA215-CFFB-40DB-BC6D-0D5E6E0997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4866" y="5629292"/>
            <a:ext cx="342900" cy="1143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B928D9B-2459-4FC5-BDDF-D94C91A058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2792" y="5627417"/>
            <a:ext cx="3619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9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0260D-53FB-4241-9FE0-907FCED6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66kV feeder serves critical GLP loads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44B307-750D-41B5-BEC7-E8CAFBDC8D0B}"/>
              </a:ext>
            </a:extLst>
          </p:cNvPr>
          <p:cNvSpPr/>
          <p:nvPr/>
        </p:nvSpPr>
        <p:spPr>
          <a:xfrm>
            <a:off x="76080" y="5311832"/>
            <a:ext cx="8788231" cy="1002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</a:rPr>
              <a:t>Legend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241C7-D963-41DD-BE27-C937DFFC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0" y="5840770"/>
            <a:ext cx="259102" cy="2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1036CD-95A5-4C54-ABEF-1540F432CF72}"/>
              </a:ext>
            </a:extLst>
          </p:cNvPr>
          <p:cNvSpPr txBox="1"/>
          <p:nvPr/>
        </p:nvSpPr>
        <p:spPr>
          <a:xfrm>
            <a:off x="2282732" y="5375282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Gladiola Feeder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365F0-D6D6-4FBE-83DD-8C8F25E2BBF1}"/>
              </a:ext>
            </a:extLst>
          </p:cNvPr>
          <p:cNvSpPr txBox="1"/>
          <p:nvPr/>
        </p:nvSpPr>
        <p:spPr>
          <a:xfrm>
            <a:off x="611038" y="5814585"/>
            <a:ext cx="877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Substations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A49C9-9FD3-4230-8110-4F8F71A22DF6}"/>
              </a:ext>
            </a:extLst>
          </p:cNvPr>
          <p:cNvSpPr txBox="1"/>
          <p:nvPr/>
        </p:nvSpPr>
        <p:spPr>
          <a:xfrm>
            <a:off x="2276189" y="5593596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Gaucho Feeder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DBB9E-903F-4E5E-B2CB-B0D39A042719}"/>
              </a:ext>
            </a:extLst>
          </p:cNvPr>
          <p:cNvSpPr txBox="1"/>
          <p:nvPr/>
        </p:nvSpPr>
        <p:spPr>
          <a:xfrm>
            <a:off x="2278534" y="5819963"/>
            <a:ext cx="1624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 Professor Feeder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0849E3-3209-406D-A2C4-4D447F5F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70" y="5422342"/>
            <a:ext cx="216464" cy="1885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FF25DD-0044-4065-BF10-264061DA17B9}"/>
              </a:ext>
            </a:extLst>
          </p:cNvPr>
          <p:cNvSpPr txBox="1"/>
          <p:nvPr/>
        </p:nvSpPr>
        <p:spPr>
          <a:xfrm>
            <a:off x="4277917" y="5615343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Dos Pueblos High School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5F45B-12F9-4C6B-A65A-36BE7406B5D6}"/>
              </a:ext>
            </a:extLst>
          </p:cNvPr>
          <p:cNvSpPr txBox="1"/>
          <p:nvPr/>
        </p:nvSpPr>
        <p:spPr>
          <a:xfrm>
            <a:off x="2309562" y="6060372"/>
            <a:ext cx="1432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Santa Barbara Airport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B31795-0912-4EBB-9107-EBA621BEB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5" y="6038277"/>
            <a:ext cx="315190" cy="2424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AF6283-85E0-45B1-BF65-CAA70259200F}"/>
              </a:ext>
            </a:extLst>
          </p:cNvPr>
          <p:cNvSpPr txBox="1"/>
          <p:nvPr/>
        </p:nvSpPr>
        <p:spPr>
          <a:xfrm>
            <a:off x="623018" y="6042646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3 Fire Threat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29EC64-C6F6-4C6F-8AB4-EC604C054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864" y="5672961"/>
            <a:ext cx="362389" cy="11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E37017-EEF3-4D18-9802-569969BB7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496" y="5904927"/>
            <a:ext cx="361950" cy="133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3428B-D426-43D5-B345-F5E43736D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421" y="5446474"/>
            <a:ext cx="342900" cy="1047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00AEF4-3D8A-4070-852C-9F74794F5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" y="5655863"/>
            <a:ext cx="358171" cy="1295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60906A-F5DC-46FE-9D3C-C6EDB182CE8E}"/>
              </a:ext>
            </a:extLst>
          </p:cNvPr>
          <p:cNvSpPr txBox="1"/>
          <p:nvPr/>
        </p:nvSpPr>
        <p:spPr>
          <a:xfrm>
            <a:off x="591045" y="5586524"/>
            <a:ext cx="1319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66 kV Feeder #4311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3671F8-9DB2-47AC-99E6-3711E856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57" y="587213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2B3AD6-7A96-46B8-8571-0DA7F8B04B51}"/>
              </a:ext>
            </a:extLst>
          </p:cNvPr>
          <p:cNvSpPr txBox="1"/>
          <p:nvPr/>
        </p:nvSpPr>
        <p:spPr>
          <a:xfrm>
            <a:off x="4275185" y="5845754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Fire Stations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40F2FA2-DABB-481C-9C31-08A3C72B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86" y="6116518"/>
            <a:ext cx="173148" cy="1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DA14EFB-1364-464E-A583-62FEB7C26720}"/>
              </a:ext>
            </a:extLst>
          </p:cNvPr>
          <p:cNvSpPr txBox="1"/>
          <p:nvPr/>
        </p:nvSpPr>
        <p:spPr>
          <a:xfrm>
            <a:off x="4275185" y="6067417"/>
            <a:ext cx="1807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Goleta Sanitary District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C632A73-FC8F-4F76-ADDE-AB3D996A67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110" y="6076768"/>
            <a:ext cx="183920" cy="1839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DC1E6C-5282-4828-9702-3849C37C3613}"/>
              </a:ext>
            </a:extLst>
          </p:cNvPr>
          <p:cNvSpPr txBox="1"/>
          <p:nvPr/>
        </p:nvSpPr>
        <p:spPr>
          <a:xfrm>
            <a:off x="6836695" y="6047501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dk1"/>
                </a:solidFill>
                <a:latin typeface="+mn-lt"/>
                <a:cs typeface="Arial"/>
                <a:sym typeface="Arial"/>
              </a:rPr>
              <a:t>Planned Battery Energy Storage</a:t>
            </a:r>
            <a:endParaRPr lang="en-US" sz="1100" dirty="0">
              <a:latin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960319-7F09-47C2-ABC8-63703901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44" y="5402604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6B7668-550E-4EFD-A80D-04A02D1D6C11}"/>
              </a:ext>
            </a:extLst>
          </p:cNvPr>
          <p:cNvSpPr txBox="1"/>
          <p:nvPr/>
        </p:nvSpPr>
        <p:spPr>
          <a:xfrm>
            <a:off x="6821997" y="5372536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Goleta Valley Cottage Hospital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A658E33A-1595-4ADB-9A47-630AA79A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32" y="5610875"/>
            <a:ext cx="231058" cy="2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F3A987E-D9AE-47FB-B7BF-067D382D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98" y="6065042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E2324B-73CF-4040-96FC-B297114952BC}"/>
              </a:ext>
            </a:extLst>
          </p:cNvPr>
          <p:cNvSpPr txBox="1"/>
          <p:nvPr/>
        </p:nvSpPr>
        <p:spPr>
          <a:xfrm>
            <a:off x="6814718" y="5592684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Direct Relief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00B2D09-D6DD-4E50-B2AE-8B3F934C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27838"/>
            <a:ext cx="9144000" cy="431456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324BFE-8251-4410-AD13-4A70F80C50A4}"/>
              </a:ext>
            </a:extLst>
          </p:cNvPr>
          <p:cNvCxnSpPr>
            <a:cxnSpLocks/>
            <a:stCxn id="43" idx="3"/>
            <a:endCxn id="50" idx="2"/>
          </p:cNvCxnSpPr>
          <p:nvPr/>
        </p:nvCxnSpPr>
        <p:spPr>
          <a:xfrm flipV="1">
            <a:off x="2905364" y="3590457"/>
            <a:ext cx="914795" cy="11286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0BDE6A1-B2D7-416E-A2A8-B649B15406DD}"/>
              </a:ext>
            </a:extLst>
          </p:cNvPr>
          <p:cNvSpPr txBox="1"/>
          <p:nvPr/>
        </p:nvSpPr>
        <p:spPr>
          <a:xfrm>
            <a:off x="1795527" y="4588297"/>
            <a:ext cx="1109837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Fire Station # 17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993657E-8000-45BA-8FD1-CDEDEE38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17" y="3255746"/>
            <a:ext cx="173148" cy="1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DAB7840-7F62-4CBB-B4D1-D5F29B726B49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4875220" y="1437494"/>
            <a:ext cx="144278" cy="768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269E7E-9B6B-4333-9DBC-C4F38DA9D00E}"/>
              </a:ext>
            </a:extLst>
          </p:cNvPr>
          <p:cNvSpPr txBox="1"/>
          <p:nvPr/>
        </p:nvSpPr>
        <p:spPr>
          <a:xfrm>
            <a:off x="4275186" y="1006607"/>
            <a:ext cx="1200068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Direct Relief (Solar Microgrid)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16516E5D-16EB-435E-9C4D-74D8B767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69" y="2205948"/>
            <a:ext cx="231058" cy="2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8E78390-AA86-47FE-88C0-FFAC7FCA4147}"/>
              </a:ext>
            </a:extLst>
          </p:cNvPr>
          <p:cNvCxnSpPr>
            <a:cxnSpLocks/>
          </p:cNvCxnSpPr>
          <p:nvPr/>
        </p:nvCxnSpPr>
        <p:spPr>
          <a:xfrm flipH="1">
            <a:off x="6689187" y="1018924"/>
            <a:ext cx="777092" cy="32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ECD0571-94A8-4A14-A347-D2C7F96BA8F8}"/>
              </a:ext>
            </a:extLst>
          </p:cNvPr>
          <p:cNvSpPr txBox="1"/>
          <p:nvPr/>
        </p:nvSpPr>
        <p:spPr>
          <a:xfrm>
            <a:off x="7466279" y="975415"/>
            <a:ext cx="1195526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Vegas Substation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298E61-2F90-4482-9ED4-DE535480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99" y="3406538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74AF230-0388-49E2-AE9D-5482CCE2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0" y="2519683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AD1C37-63E8-44C9-887B-3E06AF52ACC1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1771451" y="2627936"/>
            <a:ext cx="693999" cy="1247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3EC999B-482F-43B0-93C0-31381EAE8E1A}"/>
              </a:ext>
            </a:extLst>
          </p:cNvPr>
          <p:cNvSpPr txBox="1"/>
          <p:nvPr/>
        </p:nvSpPr>
        <p:spPr>
          <a:xfrm>
            <a:off x="1097210" y="3875820"/>
            <a:ext cx="134848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Isla Vista Substation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A49414E-1A34-488F-B8C7-4B32F50101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646" y="2421542"/>
            <a:ext cx="183920" cy="183920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FBBA536-1D56-42AC-8347-88BA2BAC795C}"/>
              </a:ext>
            </a:extLst>
          </p:cNvPr>
          <p:cNvCxnSpPr>
            <a:cxnSpLocks/>
            <a:stCxn id="56" idx="3"/>
            <a:endCxn id="54" idx="1"/>
          </p:cNvCxnSpPr>
          <p:nvPr/>
        </p:nvCxnSpPr>
        <p:spPr>
          <a:xfrm>
            <a:off x="1446035" y="2072912"/>
            <a:ext cx="1118611" cy="4405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1D806AB-B5A4-4692-9530-284A1C15FF7F}"/>
              </a:ext>
            </a:extLst>
          </p:cNvPr>
          <p:cNvSpPr txBox="1"/>
          <p:nvPr/>
        </p:nvSpPr>
        <p:spPr>
          <a:xfrm>
            <a:off x="356715" y="1772830"/>
            <a:ext cx="1089320" cy="6001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Goleta Energy Storage Project </a:t>
            </a:r>
          </a:p>
          <a:p>
            <a:r>
              <a:rPr lang="en-US" sz="1100" dirty="0"/>
              <a:t>(240 MWh)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F0B5F64-E7A9-413F-9CCF-FE9B668F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73" y="1405298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CE1800-D7C5-43FB-B694-9E5A23DFD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43" y="1480106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B2D9A8C-6214-44AA-B9EE-5EF89CCA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15" y="2336585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0A95062-6801-44C5-A22C-2ED5227C824D}"/>
              </a:ext>
            </a:extLst>
          </p:cNvPr>
          <p:cNvCxnSpPr>
            <a:cxnSpLocks/>
          </p:cNvCxnSpPr>
          <p:nvPr/>
        </p:nvCxnSpPr>
        <p:spPr>
          <a:xfrm flipH="1" flipV="1">
            <a:off x="5104797" y="2638144"/>
            <a:ext cx="1193059" cy="4760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A2CC3C2-D914-48D6-B590-1EEC38F2B783}"/>
              </a:ext>
            </a:extLst>
          </p:cNvPr>
          <p:cNvSpPr txBox="1"/>
          <p:nvPr/>
        </p:nvSpPr>
        <p:spPr>
          <a:xfrm>
            <a:off x="6297856" y="3105988"/>
            <a:ext cx="1109837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Fire Station # 8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8CC9B00-6542-45C0-AE4A-CB9E27661272}"/>
              </a:ext>
            </a:extLst>
          </p:cNvPr>
          <p:cNvCxnSpPr>
            <a:cxnSpLocks/>
            <a:stCxn id="63" idx="1"/>
          </p:cNvCxnSpPr>
          <p:nvPr/>
        </p:nvCxnSpPr>
        <p:spPr>
          <a:xfrm flipH="1" flipV="1">
            <a:off x="5521065" y="3464904"/>
            <a:ext cx="999831" cy="1129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70D8B70-BADD-4B91-9404-DA50BF3267EE}"/>
              </a:ext>
            </a:extLst>
          </p:cNvPr>
          <p:cNvSpPr txBox="1"/>
          <p:nvPr/>
        </p:nvSpPr>
        <p:spPr>
          <a:xfrm>
            <a:off x="6520896" y="4463264"/>
            <a:ext cx="1495449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Goleta Sanitary District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2C6C336-A228-4CAC-A0B4-D4FEF515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55" y="298738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9204F2A7-47F0-4496-B952-75E2EFD9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46" y="2908731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3EBE069-E84C-4906-9960-01593C05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81" y="1917375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9F1DAD8-1EFD-4164-AED3-0A1CC9873DB4}"/>
              </a:ext>
            </a:extLst>
          </p:cNvPr>
          <p:cNvSpPr txBox="1"/>
          <p:nvPr/>
        </p:nvSpPr>
        <p:spPr>
          <a:xfrm>
            <a:off x="6821524" y="5824070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Deckers</a:t>
            </a: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5BC1E3F4-248A-4FF0-872C-C0BE4626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8" y="2780295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39C1436-83D6-49FD-8251-1C8559EB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11" y="583739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CC62B5F-5B84-C549-9BD7-E6AB51AB8856}"/>
              </a:ext>
            </a:extLst>
          </p:cNvPr>
          <p:cNvSpPr txBox="1"/>
          <p:nvPr/>
        </p:nvSpPr>
        <p:spPr>
          <a:xfrm>
            <a:off x="3967829" y="4287899"/>
            <a:ext cx="52903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UCSB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887ADA-408C-2849-A759-DAA7EDBE4390}"/>
              </a:ext>
            </a:extLst>
          </p:cNvPr>
          <p:cNvSpPr txBox="1"/>
          <p:nvPr/>
        </p:nvSpPr>
        <p:spPr>
          <a:xfrm>
            <a:off x="4279544" y="3178197"/>
            <a:ext cx="778034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SB Airport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919D380-39E0-46A7-9111-6E6F302CB1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7640" y="2589010"/>
            <a:ext cx="183920" cy="183920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6054D2-E6A4-4FD3-BF9F-E1C35C77650C}"/>
              </a:ext>
            </a:extLst>
          </p:cNvPr>
          <p:cNvCxnSpPr>
            <a:cxnSpLocks/>
            <a:stCxn id="74" idx="2"/>
            <a:endCxn id="71" idx="0"/>
          </p:cNvCxnSpPr>
          <p:nvPr/>
        </p:nvCxnSpPr>
        <p:spPr>
          <a:xfrm>
            <a:off x="2826620" y="1480060"/>
            <a:ext cx="392980" cy="1108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6DC92F4-18D7-4549-BFAE-4EB7CEA9884E}"/>
              </a:ext>
            </a:extLst>
          </p:cNvPr>
          <p:cNvSpPr txBox="1"/>
          <p:nvPr/>
        </p:nvSpPr>
        <p:spPr>
          <a:xfrm>
            <a:off x="1935067" y="1049173"/>
            <a:ext cx="1783106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Bella Battery Energy Storage Project (120 MWh)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34796C9-7C8E-4724-9CAD-0E6F645C4196}"/>
              </a:ext>
            </a:extLst>
          </p:cNvPr>
          <p:cNvCxnSpPr>
            <a:cxnSpLocks/>
          </p:cNvCxnSpPr>
          <p:nvPr/>
        </p:nvCxnSpPr>
        <p:spPr>
          <a:xfrm>
            <a:off x="1801719" y="1589217"/>
            <a:ext cx="301906" cy="4098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F58A36D-1100-410F-BA76-403C38E522B7}"/>
              </a:ext>
            </a:extLst>
          </p:cNvPr>
          <p:cNvSpPr txBox="1"/>
          <p:nvPr/>
        </p:nvSpPr>
        <p:spPr>
          <a:xfrm>
            <a:off x="159701" y="1161806"/>
            <a:ext cx="1642018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Dos Pueblos High School (Solar Microgrid)</a:t>
            </a:r>
          </a:p>
        </p:txBody>
      </p:sp>
      <p:pic>
        <p:nvPicPr>
          <p:cNvPr id="88" name="Google Shape;293;p13">
            <a:extLst>
              <a:ext uri="{FF2B5EF4-FFF2-40B4-BE49-F238E27FC236}">
                <a16:creationId xmlns:a16="http://schemas.microsoft.com/office/drawing/2014/main" id="{E96D6946-5DD2-4308-B6E2-F14C2AEBA6A9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31781" y="1998651"/>
            <a:ext cx="194103" cy="19410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5F5DD37-054F-4A8A-B0AF-EAE28C57B5D4}"/>
              </a:ext>
            </a:extLst>
          </p:cNvPr>
          <p:cNvSpPr txBox="1"/>
          <p:nvPr/>
        </p:nvSpPr>
        <p:spPr>
          <a:xfrm>
            <a:off x="4258418" y="5394253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University of California Santa Barbara</a:t>
            </a:r>
          </a:p>
        </p:txBody>
      </p:sp>
      <p:pic>
        <p:nvPicPr>
          <p:cNvPr id="90" name="Google Shape;293;p13">
            <a:extLst>
              <a:ext uri="{FF2B5EF4-FFF2-40B4-BE49-F238E27FC236}">
                <a16:creationId xmlns:a16="http://schemas.microsoft.com/office/drawing/2014/main" id="{378538A8-041D-4BD0-A2A4-4AA12637C8DB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984462" y="5636892"/>
            <a:ext cx="194103" cy="19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E2FC977-5574-B6AD-28FC-5D13E4C877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848" y="2513502"/>
            <a:ext cx="295765" cy="29576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E15923-495C-3336-2E26-452F57367B28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86299" y="2130426"/>
            <a:ext cx="693999" cy="1247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B6008E-DAF1-BDCB-82CB-DCAD44AE67D3}"/>
              </a:ext>
            </a:extLst>
          </p:cNvPr>
          <p:cNvSpPr txBox="1"/>
          <p:nvPr/>
        </p:nvSpPr>
        <p:spPr>
          <a:xfrm>
            <a:off x="12058" y="3378310"/>
            <a:ext cx="1348482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Ellwood Gas Peaker Plant</a:t>
            </a:r>
          </a:p>
        </p:txBody>
      </p:sp>
    </p:spTree>
    <p:extLst>
      <p:ext uri="{BB962C8B-B14F-4D97-AF65-F5344CB8AC3E}">
        <p14:creationId xmlns:p14="http://schemas.microsoft.com/office/powerpoint/2010/main" val="351738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277;p13">
            <a:extLst>
              <a:ext uri="{FF2B5EF4-FFF2-40B4-BE49-F238E27FC236}">
                <a16:creationId xmlns:a16="http://schemas.microsoft.com/office/drawing/2014/main" id="{6A777E85-1B90-7261-B031-7E4159D2E40D}"/>
              </a:ext>
            </a:extLst>
          </p:cNvPr>
          <p:cNvCxnSpPr>
            <a:cxnSpLocks/>
          </p:cNvCxnSpPr>
          <p:nvPr/>
        </p:nvCxnSpPr>
        <p:spPr>
          <a:xfrm>
            <a:off x="6685442" y="3091021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66" name="Google Shape;277;p13">
            <a:extLst>
              <a:ext uri="{FF2B5EF4-FFF2-40B4-BE49-F238E27FC236}">
                <a16:creationId xmlns:a16="http://schemas.microsoft.com/office/drawing/2014/main" id="{0B7EA84E-647B-90AD-F068-2EA35A56E5C4}"/>
              </a:ext>
            </a:extLst>
          </p:cNvPr>
          <p:cNvCxnSpPr>
            <a:cxnSpLocks/>
          </p:cNvCxnSpPr>
          <p:nvPr/>
        </p:nvCxnSpPr>
        <p:spPr>
          <a:xfrm>
            <a:off x="6727932" y="2934899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" name="Google Shape;277;p13">
            <a:extLst>
              <a:ext uri="{FF2B5EF4-FFF2-40B4-BE49-F238E27FC236}">
                <a16:creationId xmlns:a16="http://schemas.microsoft.com/office/drawing/2014/main" id="{82B9C5B0-1E06-DF5E-D07B-F06CD98EC154}"/>
              </a:ext>
            </a:extLst>
          </p:cNvPr>
          <p:cNvCxnSpPr>
            <a:cxnSpLocks/>
          </p:cNvCxnSpPr>
          <p:nvPr/>
        </p:nvCxnSpPr>
        <p:spPr>
          <a:xfrm>
            <a:off x="5921325" y="2932708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" name="Google Shape;279;p13">
            <a:extLst>
              <a:ext uri="{FF2B5EF4-FFF2-40B4-BE49-F238E27FC236}">
                <a16:creationId xmlns:a16="http://schemas.microsoft.com/office/drawing/2014/main" id="{69FF554B-67EF-5B9D-BB1C-9B26ECF65193}"/>
              </a:ext>
            </a:extLst>
          </p:cNvPr>
          <p:cNvSpPr/>
          <p:nvPr/>
        </p:nvSpPr>
        <p:spPr>
          <a:xfrm rot="10800000">
            <a:off x="6351525" y="2380871"/>
            <a:ext cx="783914" cy="584372"/>
          </a:xfrm>
          <a:prstGeom prst="rect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77;p13">
            <a:extLst>
              <a:ext uri="{FF2B5EF4-FFF2-40B4-BE49-F238E27FC236}">
                <a16:creationId xmlns:a16="http://schemas.microsoft.com/office/drawing/2014/main" id="{1D6EE7AE-5097-7AB5-EA26-D8A4C4398274}"/>
              </a:ext>
            </a:extLst>
          </p:cNvPr>
          <p:cNvCxnSpPr>
            <a:cxnSpLocks/>
          </p:cNvCxnSpPr>
          <p:nvPr/>
        </p:nvCxnSpPr>
        <p:spPr>
          <a:xfrm>
            <a:off x="7530438" y="5083174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47" name="Google Shape;277;p13">
            <a:extLst>
              <a:ext uri="{FF2B5EF4-FFF2-40B4-BE49-F238E27FC236}">
                <a16:creationId xmlns:a16="http://schemas.microsoft.com/office/drawing/2014/main" id="{2DE6ADA1-26C9-9C84-DE21-EF7A089B2CFA}"/>
              </a:ext>
            </a:extLst>
          </p:cNvPr>
          <p:cNvCxnSpPr>
            <a:cxnSpLocks/>
          </p:cNvCxnSpPr>
          <p:nvPr/>
        </p:nvCxnSpPr>
        <p:spPr>
          <a:xfrm>
            <a:off x="7932214" y="3408274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79" name="Google Shape;277;p13">
            <a:extLst>
              <a:ext uri="{FF2B5EF4-FFF2-40B4-BE49-F238E27FC236}">
                <a16:creationId xmlns:a16="http://schemas.microsoft.com/office/drawing/2014/main" id="{1E99ABC3-464C-F1EF-28CB-41D8E964BA0A}"/>
              </a:ext>
            </a:extLst>
          </p:cNvPr>
          <p:cNvCxnSpPr>
            <a:cxnSpLocks/>
            <a:endCxn id="176" idx="1"/>
          </p:cNvCxnSpPr>
          <p:nvPr/>
        </p:nvCxnSpPr>
        <p:spPr>
          <a:xfrm>
            <a:off x="2559513" y="4750519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3" name="Google Shape;277;p13">
            <a:extLst>
              <a:ext uri="{FF2B5EF4-FFF2-40B4-BE49-F238E27FC236}">
                <a16:creationId xmlns:a16="http://schemas.microsoft.com/office/drawing/2014/main" id="{3EE76B1D-D155-FBBF-8A40-3578B8D4D3A2}"/>
              </a:ext>
            </a:extLst>
          </p:cNvPr>
          <p:cNvCxnSpPr>
            <a:cxnSpLocks/>
          </p:cNvCxnSpPr>
          <p:nvPr/>
        </p:nvCxnSpPr>
        <p:spPr>
          <a:xfrm>
            <a:off x="8644752" y="2298914"/>
            <a:ext cx="0" cy="18569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92" name="Google Shape;264;p13">
            <a:extLst>
              <a:ext uri="{FF2B5EF4-FFF2-40B4-BE49-F238E27FC236}">
                <a16:creationId xmlns:a16="http://schemas.microsoft.com/office/drawing/2014/main" id="{8E8F5669-E337-1848-F885-15C39CF4A9EC}"/>
              </a:ext>
            </a:extLst>
          </p:cNvPr>
          <p:cNvCxnSpPr>
            <a:cxnSpLocks/>
          </p:cNvCxnSpPr>
          <p:nvPr/>
        </p:nvCxnSpPr>
        <p:spPr>
          <a:xfrm>
            <a:off x="1845738" y="1346789"/>
            <a:ext cx="0" cy="737475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264;p13">
            <a:extLst>
              <a:ext uri="{FF2B5EF4-FFF2-40B4-BE49-F238E27FC236}">
                <a16:creationId xmlns:a16="http://schemas.microsoft.com/office/drawing/2014/main" id="{4DE7C86F-FB51-736E-8570-E12DE89A872E}"/>
              </a:ext>
            </a:extLst>
          </p:cNvPr>
          <p:cNvCxnSpPr>
            <a:cxnSpLocks/>
          </p:cNvCxnSpPr>
          <p:nvPr/>
        </p:nvCxnSpPr>
        <p:spPr>
          <a:xfrm flipH="1">
            <a:off x="128607" y="3023359"/>
            <a:ext cx="2591856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264;p13">
            <a:extLst>
              <a:ext uri="{FF2B5EF4-FFF2-40B4-BE49-F238E27FC236}">
                <a16:creationId xmlns:a16="http://schemas.microsoft.com/office/drawing/2014/main" id="{3CA03AA8-8711-62A7-DCC5-2FF44A160EBA}"/>
              </a:ext>
            </a:extLst>
          </p:cNvPr>
          <p:cNvCxnSpPr>
            <a:cxnSpLocks/>
          </p:cNvCxnSpPr>
          <p:nvPr/>
        </p:nvCxnSpPr>
        <p:spPr>
          <a:xfrm flipV="1">
            <a:off x="2567409" y="3009938"/>
            <a:ext cx="0" cy="217045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p13"/>
          <p:cNvSpPr txBox="1">
            <a:spLocks noGrp="1"/>
          </p:cNvSpPr>
          <p:nvPr>
            <p:ph type="title"/>
          </p:nvPr>
        </p:nvSpPr>
        <p:spPr>
          <a:xfrm>
            <a:off x="1" y="0"/>
            <a:ext cx="748881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GLP Community Microgrid – first big chunk</a:t>
            </a:r>
            <a:endParaRPr dirty="0"/>
          </a:p>
        </p:txBody>
      </p:sp>
      <p:sp>
        <p:nvSpPr>
          <p:cNvPr id="265" name="Google Shape;265;p13"/>
          <p:cNvSpPr/>
          <p:nvPr/>
        </p:nvSpPr>
        <p:spPr>
          <a:xfrm>
            <a:off x="2720463" y="2950016"/>
            <a:ext cx="871140" cy="534610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Isla Vista Substation </a:t>
            </a:r>
            <a:r>
              <a:rPr lang="en-US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(66-to-16kV</a:t>
            </a: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3983689" y="4067890"/>
            <a:ext cx="731472" cy="518088"/>
          </a:xfrm>
          <a:prstGeom prst="rect">
            <a:avLst/>
          </a:prstGeom>
          <a:solidFill>
            <a:srgbClr val="E5B8B7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Station #17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3096493" y="1998762"/>
            <a:ext cx="13097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66kV underground interconnection</a:t>
            </a:r>
            <a:endParaRPr sz="1050" dirty="0">
              <a:latin typeface="+mn-lt"/>
            </a:endParaRPr>
          </a:p>
        </p:txBody>
      </p:sp>
      <p:cxnSp>
        <p:nvCxnSpPr>
          <p:cNvPr id="302" name="Google Shape;302;p13"/>
          <p:cNvCxnSpPr>
            <a:cxnSpLocks/>
          </p:cNvCxnSpPr>
          <p:nvPr/>
        </p:nvCxnSpPr>
        <p:spPr>
          <a:xfrm>
            <a:off x="3754104" y="2295274"/>
            <a:ext cx="0" cy="214887"/>
          </a:xfrm>
          <a:prstGeom prst="straightConnector1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8" name="Google Shape;264;p13">
            <a:extLst>
              <a:ext uri="{FF2B5EF4-FFF2-40B4-BE49-F238E27FC236}">
                <a16:creationId xmlns:a16="http://schemas.microsoft.com/office/drawing/2014/main" id="{4A60D3B5-8122-448D-B0DF-0936C3966418}"/>
              </a:ext>
            </a:extLst>
          </p:cNvPr>
          <p:cNvCxnSpPr>
            <a:cxnSpLocks/>
          </p:cNvCxnSpPr>
          <p:nvPr/>
        </p:nvCxnSpPr>
        <p:spPr>
          <a:xfrm>
            <a:off x="3610766" y="3328322"/>
            <a:ext cx="15919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264;p13">
            <a:extLst>
              <a:ext uri="{FF2B5EF4-FFF2-40B4-BE49-F238E27FC236}">
                <a16:creationId xmlns:a16="http://schemas.microsoft.com/office/drawing/2014/main" id="{94E8602B-0431-4157-AF09-F931390FCC2B}"/>
              </a:ext>
            </a:extLst>
          </p:cNvPr>
          <p:cNvCxnSpPr>
            <a:cxnSpLocks/>
          </p:cNvCxnSpPr>
          <p:nvPr/>
        </p:nvCxnSpPr>
        <p:spPr>
          <a:xfrm>
            <a:off x="3769956" y="3319086"/>
            <a:ext cx="0" cy="1335393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264;p13">
            <a:extLst>
              <a:ext uri="{FF2B5EF4-FFF2-40B4-BE49-F238E27FC236}">
                <a16:creationId xmlns:a16="http://schemas.microsoft.com/office/drawing/2014/main" id="{2091130C-6B75-4C55-9CC9-824EC55BAAFF}"/>
              </a:ext>
            </a:extLst>
          </p:cNvPr>
          <p:cNvCxnSpPr>
            <a:cxnSpLocks/>
          </p:cNvCxnSpPr>
          <p:nvPr/>
        </p:nvCxnSpPr>
        <p:spPr>
          <a:xfrm>
            <a:off x="3573131" y="3104436"/>
            <a:ext cx="3675394" cy="525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265;p13">
            <a:extLst>
              <a:ext uri="{FF2B5EF4-FFF2-40B4-BE49-F238E27FC236}">
                <a16:creationId xmlns:a16="http://schemas.microsoft.com/office/drawing/2014/main" id="{E56ACFCB-E210-4EEB-8F06-E9194F44B0DE}"/>
              </a:ext>
            </a:extLst>
          </p:cNvPr>
          <p:cNvSpPr/>
          <p:nvPr/>
        </p:nvSpPr>
        <p:spPr>
          <a:xfrm>
            <a:off x="7110256" y="886566"/>
            <a:ext cx="887864" cy="567452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Vegas Substation </a:t>
            </a:r>
            <a:r>
              <a:rPr lang="en-US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(66-to-16kV)</a:t>
            </a: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" name="Google Shape;264;p13">
            <a:extLst>
              <a:ext uri="{FF2B5EF4-FFF2-40B4-BE49-F238E27FC236}">
                <a16:creationId xmlns:a16="http://schemas.microsoft.com/office/drawing/2014/main" id="{30D189BC-FA11-468C-AE10-76C48E734ADB}"/>
              </a:ext>
            </a:extLst>
          </p:cNvPr>
          <p:cNvCxnSpPr>
            <a:cxnSpLocks/>
          </p:cNvCxnSpPr>
          <p:nvPr/>
        </p:nvCxnSpPr>
        <p:spPr>
          <a:xfrm flipH="1">
            <a:off x="7537871" y="1463254"/>
            <a:ext cx="16323" cy="3918524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" name="Google Shape;278;p13">
            <a:extLst>
              <a:ext uri="{FF2B5EF4-FFF2-40B4-BE49-F238E27FC236}">
                <a16:creationId xmlns:a16="http://schemas.microsoft.com/office/drawing/2014/main" id="{FD00C9E0-CB7A-4223-91E0-79EF9FE932A0}"/>
              </a:ext>
            </a:extLst>
          </p:cNvPr>
          <p:cNvSpPr/>
          <p:nvPr/>
        </p:nvSpPr>
        <p:spPr>
          <a:xfrm>
            <a:off x="3722609" y="5746084"/>
            <a:ext cx="731463" cy="5180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UCSB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Solar</a:t>
            </a:r>
          </a:p>
        </p:txBody>
      </p:sp>
      <p:sp>
        <p:nvSpPr>
          <p:cNvPr id="90" name="Google Shape;278;p13">
            <a:extLst>
              <a:ext uri="{FF2B5EF4-FFF2-40B4-BE49-F238E27FC236}">
                <a16:creationId xmlns:a16="http://schemas.microsoft.com/office/drawing/2014/main" id="{A028121C-6A2C-4286-A689-2FC5A76F488A}"/>
              </a:ext>
            </a:extLst>
          </p:cNvPr>
          <p:cNvSpPr/>
          <p:nvPr/>
        </p:nvSpPr>
        <p:spPr>
          <a:xfrm>
            <a:off x="6601988" y="3296139"/>
            <a:ext cx="783128" cy="5265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SBA (runway lights &amp; ATC)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7EF44475-EDCF-47C5-81A1-598DA4A1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370" y="2313302"/>
            <a:ext cx="389273" cy="389273"/>
          </a:xfrm>
          <a:prstGeom prst="rect">
            <a:avLst/>
          </a:prstGeom>
        </p:spPr>
      </p:pic>
      <p:cxnSp>
        <p:nvCxnSpPr>
          <p:cNvPr id="107" name="Google Shape;264;p13">
            <a:extLst>
              <a:ext uri="{FF2B5EF4-FFF2-40B4-BE49-F238E27FC236}">
                <a16:creationId xmlns:a16="http://schemas.microsoft.com/office/drawing/2014/main" id="{F727B670-E564-4C1B-AAD3-8ED01FB8541F}"/>
              </a:ext>
            </a:extLst>
          </p:cNvPr>
          <p:cNvCxnSpPr>
            <a:cxnSpLocks/>
          </p:cNvCxnSpPr>
          <p:nvPr/>
        </p:nvCxnSpPr>
        <p:spPr>
          <a:xfrm flipH="1" flipV="1">
            <a:off x="4185564" y="1561866"/>
            <a:ext cx="3355177" cy="10866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4" name="Google Shape;276;p13">
            <a:extLst>
              <a:ext uri="{FF2B5EF4-FFF2-40B4-BE49-F238E27FC236}">
                <a16:creationId xmlns:a16="http://schemas.microsoft.com/office/drawing/2014/main" id="{F04D5A2D-9653-4085-8FDD-60BC21653F42}"/>
              </a:ext>
            </a:extLst>
          </p:cNvPr>
          <p:cNvGrpSpPr/>
          <p:nvPr/>
        </p:nvGrpSpPr>
        <p:grpSpPr>
          <a:xfrm rot="10800000">
            <a:off x="5562510" y="1670742"/>
            <a:ext cx="893737" cy="666240"/>
            <a:chOff x="4529532" y="1956319"/>
            <a:chExt cx="1385308" cy="891332"/>
          </a:xfrm>
        </p:grpSpPr>
        <p:sp>
          <p:nvSpPr>
            <p:cNvPr id="116" name="Google Shape;278;p13">
              <a:extLst>
                <a:ext uri="{FF2B5EF4-FFF2-40B4-BE49-F238E27FC236}">
                  <a16:creationId xmlns:a16="http://schemas.microsoft.com/office/drawing/2014/main" id="{C02B5101-8C63-486D-92E7-1815FCA4A924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Direct Relief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9;p13">
              <a:extLst>
                <a:ext uri="{FF2B5EF4-FFF2-40B4-BE49-F238E27FC236}">
                  <a16:creationId xmlns:a16="http://schemas.microsoft.com/office/drawing/2014/main" id="{F024710E-C6FD-40D5-B028-3F4C9DD042CE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76;p13">
            <a:extLst>
              <a:ext uri="{FF2B5EF4-FFF2-40B4-BE49-F238E27FC236}">
                <a16:creationId xmlns:a16="http://schemas.microsoft.com/office/drawing/2014/main" id="{28142A43-68BC-4EB2-9EC6-31789A874886}"/>
              </a:ext>
            </a:extLst>
          </p:cNvPr>
          <p:cNvGrpSpPr/>
          <p:nvPr/>
        </p:nvGrpSpPr>
        <p:grpSpPr>
          <a:xfrm rot="10800000">
            <a:off x="6572642" y="4330563"/>
            <a:ext cx="957796" cy="525804"/>
            <a:chOff x="4376162" y="2082184"/>
            <a:chExt cx="1411197" cy="704349"/>
          </a:xfrm>
        </p:grpSpPr>
        <p:cxnSp>
          <p:nvCxnSpPr>
            <p:cNvPr id="128" name="Google Shape;277;p13">
              <a:extLst>
                <a:ext uri="{FF2B5EF4-FFF2-40B4-BE49-F238E27FC236}">
                  <a16:creationId xmlns:a16="http://schemas.microsoft.com/office/drawing/2014/main" id="{F23F7D27-7ED6-4F13-82F1-CCAD4F5893F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6162" y="2434358"/>
              <a:ext cx="26550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29" name="Google Shape;278;p13">
              <a:extLst>
                <a:ext uri="{FF2B5EF4-FFF2-40B4-BE49-F238E27FC236}">
                  <a16:creationId xmlns:a16="http://schemas.microsoft.com/office/drawing/2014/main" id="{28B83492-92D8-4422-BDBD-F16FDB75C78E}"/>
                </a:ext>
              </a:extLst>
            </p:cNvPr>
            <p:cNvSpPr/>
            <p:nvPr/>
          </p:nvSpPr>
          <p:spPr>
            <a:xfrm rot="10800000">
              <a:off x="4635215" y="2082184"/>
              <a:ext cx="1152144" cy="70434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SBA (Main Terminal)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278;p13">
            <a:extLst>
              <a:ext uri="{FF2B5EF4-FFF2-40B4-BE49-F238E27FC236}">
                <a16:creationId xmlns:a16="http://schemas.microsoft.com/office/drawing/2014/main" id="{D771B95B-AC95-4BCB-96F0-28D056E448DC}"/>
              </a:ext>
            </a:extLst>
          </p:cNvPr>
          <p:cNvSpPr/>
          <p:nvPr/>
        </p:nvSpPr>
        <p:spPr>
          <a:xfrm>
            <a:off x="7700413" y="4832160"/>
            <a:ext cx="687208" cy="486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Goleta Sanitary District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5;p13">
            <a:extLst>
              <a:ext uri="{FF2B5EF4-FFF2-40B4-BE49-F238E27FC236}">
                <a16:creationId xmlns:a16="http://schemas.microsoft.com/office/drawing/2014/main" id="{CBF27581-4A4E-42F6-9D8C-A2FA3E1D9AA2}"/>
              </a:ext>
            </a:extLst>
          </p:cNvPr>
          <p:cNvSpPr/>
          <p:nvPr/>
        </p:nvSpPr>
        <p:spPr>
          <a:xfrm>
            <a:off x="44978" y="790463"/>
            <a:ext cx="1133462" cy="762000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Goleta Substation </a:t>
            </a: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(220-to-66kV)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264;p13">
            <a:extLst>
              <a:ext uri="{FF2B5EF4-FFF2-40B4-BE49-F238E27FC236}">
                <a16:creationId xmlns:a16="http://schemas.microsoft.com/office/drawing/2014/main" id="{8159E15F-85CD-45C4-A029-50CC3884B982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1187676" y="1170292"/>
            <a:ext cx="5922580" cy="1171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273;p13">
            <a:extLst>
              <a:ext uri="{FF2B5EF4-FFF2-40B4-BE49-F238E27FC236}">
                <a16:creationId xmlns:a16="http://schemas.microsoft.com/office/drawing/2014/main" id="{912D4AFC-B174-48EE-ACE3-4508074E7B38}"/>
              </a:ext>
            </a:extLst>
          </p:cNvPr>
          <p:cNvSpPr txBox="1"/>
          <p:nvPr/>
        </p:nvSpPr>
        <p:spPr>
          <a:xfrm>
            <a:off x="54303" y="3752536"/>
            <a:ext cx="2423564" cy="269300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Diagram Elements</a:t>
            </a:r>
            <a:endParaRPr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	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66 kV Distribution Feeder #4311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Gladiola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Gaucho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Professor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Los Carneros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Ace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</a:t>
            </a:r>
            <a:r>
              <a:rPr lang="en-US" sz="9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Storke</a:t>
            </a: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Planned Battery Energy Storage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Ellwood Gas Peaker Plant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             Grid isolation switch (open, closed)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             Smart meter switch (open, closed)</a:t>
            </a:r>
          </a:p>
        </p:txBody>
      </p:sp>
      <p:cxnSp>
        <p:nvCxnSpPr>
          <p:cNvPr id="58" name="Google Shape;264;p13">
            <a:extLst>
              <a:ext uri="{FF2B5EF4-FFF2-40B4-BE49-F238E27FC236}">
                <a16:creationId xmlns:a16="http://schemas.microsoft.com/office/drawing/2014/main" id="{3AF5F8F4-3462-43AD-9BCE-125BF1DF365E}"/>
              </a:ext>
            </a:extLst>
          </p:cNvPr>
          <p:cNvCxnSpPr>
            <a:cxnSpLocks/>
          </p:cNvCxnSpPr>
          <p:nvPr/>
        </p:nvCxnSpPr>
        <p:spPr>
          <a:xfrm flipH="1">
            <a:off x="213542" y="4130857"/>
            <a:ext cx="26085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264;p13">
            <a:extLst>
              <a:ext uri="{FF2B5EF4-FFF2-40B4-BE49-F238E27FC236}">
                <a16:creationId xmlns:a16="http://schemas.microsoft.com/office/drawing/2014/main" id="{9385D812-4CB7-485A-90FB-822F01B85196}"/>
              </a:ext>
            </a:extLst>
          </p:cNvPr>
          <p:cNvCxnSpPr>
            <a:cxnSpLocks/>
          </p:cNvCxnSpPr>
          <p:nvPr/>
        </p:nvCxnSpPr>
        <p:spPr>
          <a:xfrm flipH="1">
            <a:off x="198785" y="4351754"/>
            <a:ext cx="26085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264;p13">
            <a:extLst>
              <a:ext uri="{FF2B5EF4-FFF2-40B4-BE49-F238E27FC236}">
                <a16:creationId xmlns:a16="http://schemas.microsoft.com/office/drawing/2014/main" id="{E2C1B24F-ED3D-4765-998D-CBB5BCA1E8A0}"/>
              </a:ext>
            </a:extLst>
          </p:cNvPr>
          <p:cNvCxnSpPr>
            <a:cxnSpLocks/>
          </p:cNvCxnSpPr>
          <p:nvPr/>
        </p:nvCxnSpPr>
        <p:spPr>
          <a:xfrm flipH="1">
            <a:off x="198785" y="4558438"/>
            <a:ext cx="275602" cy="0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" name="Google Shape;264;p13">
            <a:extLst>
              <a:ext uri="{FF2B5EF4-FFF2-40B4-BE49-F238E27FC236}">
                <a16:creationId xmlns:a16="http://schemas.microsoft.com/office/drawing/2014/main" id="{575359E6-A4E2-4C9C-A6D5-F768FC02A5B7}"/>
              </a:ext>
            </a:extLst>
          </p:cNvPr>
          <p:cNvCxnSpPr>
            <a:cxnSpLocks/>
          </p:cNvCxnSpPr>
          <p:nvPr/>
        </p:nvCxnSpPr>
        <p:spPr>
          <a:xfrm flipH="1">
            <a:off x="198785" y="4768078"/>
            <a:ext cx="270688" cy="403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6C135015-CDC2-4F96-B809-965304766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5" y="5486119"/>
            <a:ext cx="210117" cy="210117"/>
          </a:xfrm>
          <a:prstGeom prst="rect">
            <a:avLst/>
          </a:prstGeom>
        </p:spPr>
      </p:pic>
      <p:grpSp>
        <p:nvGrpSpPr>
          <p:cNvPr id="86" name="Google Shape;276;p13">
            <a:extLst>
              <a:ext uri="{FF2B5EF4-FFF2-40B4-BE49-F238E27FC236}">
                <a16:creationId xmlns:a16="http://schemas.microsoft.com/office/drawing/2014/main" id="{F23D4EFF-9D3F-414B-9D82-BEACAE86C2D6}"/>
              </a:ext>
            </a:extLst>
          </p:cNvPr>
          <p:cNvGrpSpPr/>
          <p:nvPr/>
        </p:nvGrpSpPr>
        <p:grpSpPr>
          <a:xfrm rot="10800000">
            <a:off x="4551608" y="1558062"/>
            <a:ext cx="689674" cy="647688"/>
            <a:chOff x="4646114" y="2049812"/>
            <a:chExt cx="1152144" cy="933907"/>
          </a:xfrm>
        </p:grpSpPr>
        <p:cxnSp>
          <p:nvCxnSpPr>
            <p:cNvPr id="87" name="Google Shape;277;p13">
              <a:extLst>
                <a:ext uri="{FF2B5EF4-FFF2-40B4-BE49-F238E27FC236}">
                  <a16:creationId xmlns:a16="http://schemas.microsoft.com/office/drawing/2014/main" id="{88E59F36-0334-4DD7-B741-D2242396159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09003" y="2761915"/>
              <a:ext cx="0" cy="221804"/>
            </a:xfrm>
            <a:prstGeom prst="straightConnector1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92" name="Google Shape;278;p13">
              <a:extLst>
                <a:ext uri="{FF2B5EF4-FFF2-40B4-BE49-F238E27FC236}">
                  <a16:creationId xmlns:a16="http://schemas.microsoft.com/office/drawing/2014/main" id="{17E6CA76-684F-486E-8324-4B0368CBCA3E}"/>
                </a:ext>
              </a:extLst>
            </p:cNvPr>
            <p:cNvSpPr/>
            <p:nvPr/>
          </p:nvSpPr>
          <p:spPr>
            <a:xfrm rot="10800000">
              <a:off x="4646114" y="2049812"/>
              <a:ext cx="1152144" cy="704349"/>
            </a:xfrm>
            <a:prstGeom prst="rect">
              <a:avLst/>
            </a:prstGeom>
            <a:solidFill>
              <a:srgbClr val="E5B8B7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Fire Station #8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" name="Google Shape;280;p13" descr="http://maps.google.com/mapfiles/kml/shapes/firedept.png">
            <a:extLst>
              <a:ext uri="{FF2B5EF4-FFF2-40B4-BE49-F238E27FC236}">
                <a16:creationId xmlns:a16="http://schemas.microsoft.com/office/drawing/2014/main" id="{45ADAABF-4854-42AB-8710-AAB21B6FDC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1555" y="2054668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9644B420-197D-43E2-837F-1BE0557E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95" y="2093879"/>
            <a:ext cx="326347" cy="3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>
            <a:extLst>
              <a:ext uri="{FF2B5EF4-FFF2-40B4-BE49-F238E27FC236}">
                <a16:creationId xmlns:a16="http://schemas.microsoft.com/office/drawing/2014/main" id="{49BD4231-1186-484A-9B16-CD72F09F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54" y="4687243"/>
            <a:ext cx="338248" cy="3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oogle Shape;280;p13" descr="http://maps.google.com/mapfiles/kml/shapes/firedept.png">
            <a:extLst>
              <a:ext uri="{FF2B5EF4-FFF2-40B4-BE49-F238E27FC236}">
                <a16:creationId xmlns:a16="http://schemas.microsoft.com/office/drawing/2014/main" id="{2CC2272D-C68E-486C-9B18-EA6D499D6B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5541" y="3909627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293;p13">
            <a:extLst>
              <a:ext uri="{FF2B5EF4-FFF2-40B4-BE49-F238E27FC236}">
                <a16:creationId xmlns:a16="http://schemas.microsoft.com/office/drawing/2014/main" id="{CB58E7D6-4B15-4C42-A9B3-57B2A00BCA2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1595" y="6090292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CE2CE49-C7D0-4418-904B-BAE6347D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61" y="5203981"/>
            <a:ext cx="209572" cy="2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Google Shape;264;p13">
            <a:extLst>
              <a:ext uri="{FF2B5EF4-FFF2-40B4-BE49-F238E27FC236}">
                <a16:creationId xmlns:a16="http://schemas.microsoft.com/office/drawing/2014/main" id="{F9C738B7-425A-4C47-B005-11FAA275AB05}"/>
              </a:ext>
            </a:extLst>
          </p:cNvPr>
          <p:cNvCxnSpPr>
            <a:cxnSpLocks/>
          </p:cNvCxnSpPr>
          <p:nvPr/>
        </p:nvCxnSpPr>
        <p:spPr>
          <a:xfrm flipH="1">
            <a:off x="2435873" y="2195136"/>
            <a:ext cx="72016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264;p13">
            <a:extLst>
              <a:ext uri="{FF2B5EF4-FFF2-40B4-BE49-F238E27FC236}">
                <a16:creationId xmlns:a16="http://schemas.microsoft.com/office/drawing/2014/main" id="{02FA304C-40DB-42C8-8C69-51B85D9041CF}"/>
              </a:ext>
            </a:extLst>
          </p:cNvPr>
          <p:cNvCxnSpPr>
            <a:cxnSpLocks/>
            <a:stCxn id="265" idx="0"/>
          </p:cNvCxnSpPr>
          <p:nvPr/>
        </p:nvCxnSpPr>
        <p:spPr>
          <a:xfrm flipV="1">
            <a:off x="3156033" y="2185900"/>
            <a:ext cx="0" cy="764116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264;p13">
            <a:extLst>
              <a:ext uri="{FF2B5EF4-FFF2-40B4-BE49-F238E27FC236}">
                <a16:creationId xmlns:a16="http://schemas.microsoft.com/office/drawing/2014/main" id="{E902E553-91C6-452D-8E41-8FBE4FEB8A63}"/>
              </a:ext>
            </a:extLst>
          </p:cNvPr>
          <p:cNvCxnSpPr>
            <a:cxnSpLocks/>
          </p:cNvCxnSpPr>
          <p:nvPr/>
        </p:nvCxnSpPr>
        <p:spPr>
          <a:xfrm flipH="1">
            <a:off x="2417399" y="3570881"/>
            <a:ext cx="115573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264;p13">
            <a:extLst>
              <a:ext uri="{FF2B5EF4-FFF2-40B4-BE49-F238E27FC236}">
                <a16:creationId xmlns:a16="http://schemas.microsoft.com/office/drawing/2014/main" id="{12AA3511-5155-4272-80B3-5AB2B6178D7C}"/>
              </a:ext>
            </a:extLst>
          </p:cNvPr>
          <p:cNvCxnSpPr>
            <a:cxnSpLocks/>
          </p:cNvCxnSpPr>
          <p:nvPr/>
        </p:nvCxnSpPr>
        <p:spPr>
          <a:xfrm flipH="1" flipV="1">
            <a:off x="3578136" y="3560452"/>
            <a:ext cx="17433" cy="2307777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264;p13">
            <a:extLst>
              <a:ext uri="{FF2B5EF4-FFF2-40B4-BE49-F238E27FC236}">
                <a16:creationId xmlns:a16="http://schemas.microsoft.com/office/drawing/2014/main" id="{74F16054-7729-405E-8E7B-01B58C02CB9E}"/>
              </a:ext>
            </a:extLst>
          </p:cNvPr>
          <p:cNvCxnSpPr>
            <a:cxnSpLocks/>
          </p:cNvCxnSpPr>
          <p:nvPr/>
        </p:nvCxnSpPr>
        <p:spPr>
          <a:xfrm>
            <a:off x="2417399" y="1195884"/>
            <a:ext cx="0" cy="2397281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EECDEA-3052-42CF-8469-6D7676882FC1}"/>
              </a:ext>
            </a:extLst>
          </p:cNvPr>
          <p:cNvSpPr txBox="1"/>
          <p:nvPr/>
        </p:nvSpPr>
        <p:spPr>
          <a:xfrm>
            <a:off x="1717852" y="854162"/>
            <a:ext cx="4588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66kV distribution feeder #4311 with multiple branches</a:t>
            </a:r>
          </a:p>
        </p:txBody>
      </p:sp>
      <p:grpSp>
        <p:nvGrpSpPr>
          <p:cNvPr id="71" name="Google Shape;276;p13">
            <a:extLst>
              <a:ext uri="{FF2B5EF4-FFF2-40B4-BE49-F238E27FC236}">
                <a16:creationId xmlns:a16="http://schemas.microsoft.com/office/drawing/2014/main" id="{C2C105E2-9918-4AD1-8381-C055E958DD2A}"/>
              </a:ext>
            </a:extLst>
          </p:cNvPr>
          <p:cNvGrpSpPr/>
          <p:nvPr/>
        </p:nvGrpSpPr>
        <p:grpSpPr>
          <a:xfrm rot="10800000">
            <a:off x="5151477" y="3102667"/>
            <a:ext cx="654990" cy="651289"/>
            <a:chOff x="4646114" y="2049812"/>
            <a:chExt cx="1152144" cy="975954"/>
          </a:xfrm>
        </p:grpSpPr>
        <p:cxnSp>
          <p:nvCxnSpPr>
            <p:cNvPr id="72" name="Google Shape;277;p13">
              <a:extLst>
                <a:ext uri="{FF2B5EF4-FFF2-40B4-BE49-F238E27FC236}">
                  <a16:creationId xmlns:a16="http://schemas.microsoft.com/office/drawing/2014/main" id="{4AAEBBEE-F34C-408E-9B90-76A89519CA19}"/>
                </a:ext>
              </a:extLst>
            </p:cNvPr>
            <p:cNvCxnSpPr>
              <a:cxnSpLocks/>
              <a:endCxn id="73" idx="0"/>
            </p:cNvCxnSpPr>
            <p:nvPr/>
          </p:nvCxnSpPr>
          <p:spPr>
            <a:xfrm rot="10800000">
              <a:off x="5222185" y="2754160"/>
              <a:ext cx="0" cy="271606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73" name="Google Shape;278;p13">
              <a:extLst>
                <a:ext uri="{FF2B5EF4-FFF2-40B4-BE49-F238E27FC236}">
                  <a16:creationId xmlns:a16="http://schemas.microsoft.com/office/drawing/2014/main" id="{3E794BBE-7B2B-4BAC-B58B-E45DC2C331BB}"/>
                </a:ext>
              </a:extLst>
            </p:cNvPr>
            <p:cNvSpPr/>
            <p:nvPr/>
          </p:nvSpPr>
          <p:spPr>
            <a:xfrm rot="10800000">
              <a:off x="4646114" y="2049812"/>
              <a:ext cx="1152144" cy="704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Deckers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275;p13">
            <a:extLst>
              <a:ext uri="{FF2B5EF4-FFF2-40B4-BE49-F238E27FC236}">
                <a16:creationId xmlns:a16="http://schemas.microsoft.com/office/drawing/2014/main" id="{AAF997E9-82C9-441E-9449-727C4B612440}"/>
              </a:ext>
            </a:extLst>
          </p:cNvPr>
          <p:cNvSpPr/>
          <p:nvPr/>
        </p:nvSpPr>
        <p:spPr>
          <a:xfrm>
            <a:off x="1307846" y="1102712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275;p13">
            <a:extLst>
              <a:ext uri="{FF2B5EF4-FFF2-40B4-BE49-F238E27FC236}">
                <a16:creationId xmlns:a16="http://schemas.microsoft.com/office/drawing/2014/main" id="{A4DF4FE0-8E69-4726-8315-BC965DB1DBC6}"/>
              </a:ext>
            </a:extLst>
          </p:cNvPr>
          <p:cNvSpPr/>
          <p:nvPr/>
        </p:nvSpPr>
        <p:spPr>
          <a:xfrm>
            <a:off x="379664" y="6007795"/>
            <a:ext cx="110797" cy="101007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274;p13">
            <a:extLst>
              <a:ext uri="{FF2B5EF4-FFF2-40B4-BE49-F238E27FC236}">
                <a16:creationId xmlns:a16="http://schemas.microsoft.com/office/drawing/2014/main" id="{9CAA1866-B0FF-4718-B9B0-F59E65060A53}"/>
              </a:ext>
            </a:extLst>
          </p:cNvPr>
          <p:cNvSpPr/>
          <p:nvPr/>
        </p:nvSpPr>
        <p:spPr>
          <a:xfrm>
            <a:off x="158144" y="6007794"/>
            <a:ext cx="110797" cy="101007"/>
          </a:xfrm>
          <a:prstGeom prst="flowChartSummingJunction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303;p13">
            <a:extLst>
              <a:ext uri="{FF2B5EF4-FFF2-40B4-BE49-F238E27FC236}">
                <a16:creationId xmlns:a16="http://schemas.microsoft.com/office/drawing/2014/main" id="{32403918-FB36-4299-ABAF-C89B86750B40}"/>
              </a:ext>
            </a:extLst>
          </p:cNvPr>
          <p:cNvSpPr/>
          <p:nvPr/>
        </p:nvSpPr>
        <p:spPr>
          <a:xfrm>
            <a:off x="381877" y="6204844"/>
            <a:ext cx="110797" cy="101007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304;p13">
            <a:extLst>
              <a:ext uri="{FF2B5EF4-FFF2-40B4-BE49-F238E27FC236}">
                <a16:creationId xmlns:a16="http://schemas.microsoft.com/office/drawing/2014/main" id="{30069038-5575-49D7-9089-182CC8D255F3}"/>
              </a:ext>
            </a:extLst>
          </p:cNvPr>
          <p:cNvSpPr/>
          <p:nvPr/>
        </p:nvSpPr>
        <p:spPr>
          <a:xfrm>
            <a:off x="162466" y="6204843"/>
            <a:ext cx="110797" cy="101007"/>
          </a:xfrm>
          <a:prstGeom prst="flowChartSummingJunction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270;p13">
            <a:extLst>
              <a:ext uri="{FF2B5EF4-FFF2-40B4-BE49-F238E27FC236}">
                <a16:creationId xmlns:a16="http://schemas.microsoft.com/office/drawing/2014/main" id="{5133E54D-AAEB-4A4E-9D43-B6209BA40EA1}"/>
              </a:ext>
            </a:extLst>
          </p:cNvPr>
          <p:cNvGrpSpPr/>
          <p:nvPr/>
        </p:nvGrpSpPr>
        <p:grpSpPr>
          <a:xfrm>
            <a:off x="6740266" y="1760378"/>
            <a:ext cx="661237" cy="567452"/>
            <a:chOff x="3915517" y="6170561"/>
            <a:chExt cx="1073139" cy="888868"/>
          </a:xfrm>
        </p:grpSpPr>
        <p:sp>
          <p:nvSpPr>
            <p:cNvPr id="111" name="Google Shape;269;p13">
              <a:extLst>
                <a:ext uri="{FF2B5EF4-FFF2-40B4-BE49-F238E27FC236}">
                  <a16:creationId xmlns:a16="http://schemas.microsoft.com/office/drawing/2014/main" id="{E0B89FB4-9E82-4121-A03E-551F48B3607F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1;p13">
              <a:extLst>
                <a:ext uri="{FF2B5EF4-FFF2-40B4-BE49-F238E27FC236}">
                  <a16:creationId xmlns:a16="http://schemas.microsoft.com/office/drawing/2014/main" id="{C2B5F9B1-F5E7-476A-9FB1-C88A1691575C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90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21" name="Google Shape;303;p13">
            <a:extLst>
              <a:ext uri="{FF2B5EF4-FFF2-40B4-BE49-F238E27FC236}">
                <a16:creationId xmlns:a16="http://schemas.microsoft.com/office/drawing/2014/main" id="{BECCC3D3-42A5-435E-9161-4F23368A3C35}"/>
              </a:ext>
            </a:extLst>
          </p:cNvPr>
          <p:cNvSpPr/>
          <p:nvPr/>
        </p:nvSpPr>
        <p:spPr>
          <a:xfrm>
            <a:off x="4813706" y="1573715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303;p13">
            <a:extLst>
              <a:ext uri="{FF2B5EF4-FFF2-40B4-BE49-F238E27FC236}">
                <a16:creationId xmlns:a16="http://schemas.microsoft.com/office/drawing/2014/main" id="{0723671F-7674-4341-9236-F91CCBFD285F}"/>
              </a:ext>
            </a:extLst>
          </p:cNvPr>
          <p:cNvSpPr/>
          <p:nvPr/>
        </p:nvSpPr>
        <p:spPr>
          <a:xfrm>
            <a:off x="3824452" y="4085015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303;p13">
            <a:extLst>
              <a:ext uri="{FF2B5EF4-FFF2-40B4-BE49-F238E27FC236}">
                <a16:creationId xmlns:a16="http://schemas.microsoft.com/office/drawing/2014/main" id="{3BA2E7C9-79F4-4C15-A0D9-E5A276B74C38}"/>
              </a:ext>
            </a:extLst>
          </p:cNvPr>
          <p:cNvSpPr/>
          <p:nvPr/>
        </p:nvSpPr>
        <p:spPr>
          <a:xfrm>
            <a:off x="6604096" y="316149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303;p13">
            <a:extLst>
              <a:ext uri="{FF2B5EF4-FFF2-40B4-BE49-F238E27FC236}">
                <a16:creationId xmlns:a16="http://schemas.microsoft.com/office/drawing/2014/main" id="{46473869-8FE2-480F-9E56-2CC7F81A4F79}"/>
              </a:ext>
            </a:extLst>
          </p:cNvPr>
          <p:cNvSpPr/>
          <p:nvPr/>
        </p:nvSpPr>
        <p:spPr>
          <a:xfrm>
            <a:off x="7371054" y="448951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303;p13">
            <a:extLst>
              <a:ext uri="{FF2B5EF4-FFF2-40B4-BE49-F238E27FC236}">
                <a16:creationId xmlns:a16="http://schemas.microsoft.com/office/drawing/2014/main" id="{F4EADD57-954B-43A8-AA2A-47B2240C3FCB}"/>
              </a:ext>
            </a:extLst>
          </p:cNvPr>
          <p:cNvSpPr/>
          <p:nvPr/>
        </p:nvSpPr>
        <p:spPr>
          <a:xfrm>
            <a:off x="7595386" y="5012113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303;p13">
            <a:extLst>
              <a:ext uri="{FF2B5EF4-FFF2-40B4-BE49-F238E27FC236}">
                <a16:creationId xmlns:a16="http://schemas.microsoft.com/office/drawing/2014/main" id="{CA811610-28C3-4D70-B7EC-FBCAF2C84219}"/>
              </a:ext>
            </a:extLst>
          </p:cNvPr>
          <p:cNvSpPr/>
          <p:nvPr/>
        </p:nvSpPr>
        <p:spPr>
          <a:xfrm>
            <a:off x="3610766" y="5722928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275;p13">
            <a:extLst>
              <a:ext uri="{FF2B5EF4-FFF2-40B4-BE49-F238E27FC236}">
                <a16:creationId xmlns:a16="http://schemas.microsoft.com/office/drawing/2014/main" id="{62B77D72-54E3-4FA1-98D8-FA340A7D16C1}"/>
              </a:ext>
            </a:extLst>
          </p:cNvPr>
          <p:cNvSpPr/>
          <p:nvPr/>
        </p:nvSpPr>
        <p:spPr>
          <a:xfrm>
            <a:off x="4325076" y="1499320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275;p13">
            <a:extLst>
              <a:ext uri="{FF2B5EF4-FFF2-40B4-BE49-F238E27FC236}">
                <a16:creationId xmlns:a16="http://schemas.microsoft.com/office/drawing/2014/main" id="{2AF66247-8720-4F8E-BD4F-4055BB361ACE}"/>
              </a:ext>
            </a:extLst>
          </p:cNvPr>
          <p:cNvSpPr/>
          <p:nvPr/>
        </p:nvSpPr>
        <p:spPr>
          <a:xfrm>
            <a:off x="6804935" y="1501358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275;p13">
            <a:extLst>
              <a:ext uri="{FF2B5EF4-FFF2-40B4-BE49-F238E27FC236}">
                <a16:creationId xmlns:a16="http://schemas.microsoft.com/office/drawing/2014/main" id="{A6044913-659E-46B1-B42C-9CF3BEB679CD}"/>
              </a:ext>
            </a:extLst>
          </p:cNvPr>
          <p:cNvSpPr/>
          <p:nvPr/>
        </p:nvSpPr>
        <p:spPr>
          <a:xfrm>
            <a:off x="4565234" y="3017371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E10F86-5112-40EF-BAA5-AC45290C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43" y="3111002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Google Shape;270;p13">
            <a:extLst>
              <a:ext uri="{FF2B5EF4-FFF2-40B4-BE49-F238E27FC236}">
                <a16:creationId xmlns:a16="http://schemas.microsoft.com/office/drawing/2014/main" id="{FD936AE8-6A7F-5045-82AB-73AF897921FD}"/>
              </a:ext>
            </a:extLst>
          </p:cNvPr>
          <p:cNvGrpSpPr/>
          <p:nvPr/>
        </p:nvGrpSpPr>
        <p:grpSpPr>
          <a:xfrm>
            <a:off x="4865118" y="2386397"/>
            <a:ext cx="688827" cy="591129"/>
            <a:chOff x="3915517" y="6170561"/>
            <a:chExt cx="1073139" cy="888868"/>
          </a:xfrm>
        </p:grpSpPr>
        <p:sp>
          <p:nvSpPr>
            <p:cNvPr id="147" name="Google Shape;269;p13">
              <a:extLst>
                <a:ext uri="{FF2B5EF4-FFF2-40B4-BE49-F238E27FC236}">
                  <a16:creationId xmlns:a16="http://schemas.microsoft.com/office/drawing/2014/main" id="{604F2079-75E4-2246-9997-067C995E0256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71;p13">
              <a:extLst>
                <a:ext uri="{FF2B5EF4-FFF2-40B4-BE49-F238E27FC236}">
                  <a16:creationId xmlns:a16="http://schemas.microsoft.com/office/drawing/2014/main" id="{0DD9DC29-9ADA-1D4A-ACA0-5869C707BE58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6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49" name="Google Shape;303;p13">
            <a:extLst>
              <a:ext uri="{FF2B5EF4-FFF2-40B4-BE49-F238E27FC236}">
                <a16:creationId xmlns:a16="http://schemas.microsoft.com/office/drawing/2014/main" id="{FAFC1F7F-0AA0-C249-9EC3-0210D90FF593}"/>
              </a:ext>
            </a:extLst>
          </p:cNvPr>
          <p:cNvSpPr/>
          <p:nvPr/>
        </p:nvSpPr>
        <p:spPr>
          <a:xfrm>
            <a:off x="7346684" y="1945990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303;p13">
            <a:extLst>
              <a:ext uri="{FF2B5EF4-FFF2-40B4-BE49-F238E27FC236}">
                <a16:creationId xmlns:a16="http://schemas.microsoft.com/office/drawing/2014/main" id="{0688AAAE-F469-1844-92F7-6FD95A12E9C3}"/>
              </a:ext>
            </a:extLst>
          </p:cNvPr>
          <p:cNvSpPr/>
          <p:nvPr/>
        </p:nvSpPr>
        <p:spPr>
          <a:xfrm>
            <a:off x="5153191" y="2932919"/>
            <a:ext cx="171299" cy="159908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Picture 2">
            <a:extLst>
              <a:ext uri="{FF2B5EF4-FFF2-40B4-BE49-F238E27FC236}">
                <a16:creationId xmlns:a16="http://schemas.microsoft.com/office/drawing/2014/main" id="{BAA6D475-6371-8A49-9FC0-B7D1F615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73" y="3652153"/>
            <a:ext cx="338248" cy="3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301;p13">
            <a:extLst>
              <a:ext uri="{FF2B5EF4-FFF2-40B4-BE49-F238E27FC236}">
                <a16:creationId xmlns:a16="http://schemas.microsoft.com/office/drawing/2014/main" id="{966F1888-022E-D345-A922-0A7778F3844E}"/>
              </a:ext>
            </a:extLst>
          </p:cNvPr>
          <p:cNvSpPr txBox="1"/>
          <p:nvPr/>
        </p:nvSpPr>
        <p:spPr>
          <a:xfrm>
            <a:off x="3816549" y="2636775"/>
            <a:ext cx="995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900" dirty="0" err="1"/>
              <a:t>GridStor</a:t>
            </a:r>
            <a:r>
              <a:rPr lang="en-US" sz="900" dirty="0"/>
              <a:t> BESS</a:t>
            </a:r>
          </a:p>
          <a:p>
            <a:pPr algn="ctr"/>
            <a:r>
              <a:rPr lang="en-US" sz="900" dirty="0"/>
              <a:t>(240 MWh)</a:t>
            </a:r>
            <a:endParaRPr sz="105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05F5634-EF0E-6341-BA26-551A885448A3}"/>
              </a:ext>
            </a:extLst>
          </p:cNvPr>
          <p:cNvSpPr txBox="1"/>
          <p:nvPr/>
        </p:nvSpPr>
        <p:spPr>
          <a:xfrm>
            <a:off x="-82356" y="1546672"/>
            <a:ext cx="139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Goleta Substation has eight feeders, seven  66 kV &amp; one 16 kV, that serve the entire GLP</a:t>
            </a:r>
            <a:endParaRPr lang="en-US" sz="105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275;p13">
            <a:extLst>
              <a:ext uri="{FF2B5EF4-FFF2-40B4-BE49-F238E27FC236}">
                <a16:creationId xmlns:a16="http://schemas.microsoft.com/office/drawing/2014/main" id="{AFD43042-85A7-D34F-8A05-9533256BC479}"/>
              </a:ext>
            </a:extLst>
          </p:cNvPr>
          <p:cNvSpPr/>
          <p:nvPr/>
        </p:nvSpPr>
        <p:spPr>
          <a:xfrm>
            <a:off x="1634752" y="1502344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270;p13">
            <a:extLst>
              <a:ext uri="{FF2B5EF4-FFF2-40B4-BE49-F238E27FC236}">
                <a16:creationId xmlns:a16="http://schemas.microsoft.com/office/drawing/2014/main" id="{687A49ED-E14C-074D-90B2-E7F527300E5B}"/>
              </a:ext>
            </a:extLst>
          </p:cNvPr>
          <p:cNvGrpSpPr/>
          <p:nvPr/>
        </p:nvGrpSpPr>
        <p:grpSpPr>
          <a:xfrm>
            <a:off x="3983836" y="3277883"/>
            <a:ext cx="667258" cy="572619"/>
            <a:chOff x="3915517" y="6170561"/>
            <a:chExt cx="1073139" cy="888868"/>
          </a:xfrm>
        </p:grpSpPr>
        <p:sp>
          <p:nvSpPr>
            <p:cNvPr id="162" name="Google Shape;269;p13">
              <a:extLst>
                <a:ext uri="{FF2B5EF4-FFF2-40B4-BE49-F238E27FC236}">
                  <a16:creationId xmlns:a16="http://schemas.microsoft.com/office/drawing/2014/main" id="{139B0449-3932-BE48-B23E-77F92E12A602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71;p13">
              <a:extLst>
                <a:ext uri="{FF2B5EF4-FFF2-40B4-BE49-F238E27FC236}">
                  <a16:creationId xmlns:a16="http://schemas.microsoft.com/office/drawing/2014/main" id="{87C03970-7797-824D-BE11-5362694EA2C0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49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64" name="Google Shape;303;p13">
            <a:extLst>
              <a:ext uri="{FF2B5EF4-FFF2-40B4-BE49-F238E27FC236}">
                <a16:creationId xmlns:a16="http://schemas.microsoft.com/office/drawing/2014/main" id="{8D8BDE24-FA63-AD45-9D1F-C4FAC9045237}"/>
              </a:ext>
            </a:extLst>
          </p:cNvPr>
          <p:cNvSpPr/>
          <p:nvPr/>
        </p:nvSpPr>
        <p:spPr>
          <a:xfrm>
            <a:off x="3810040" y="3486121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264;p13">
            <a:extLst>
              <a:ext uri="{FF2B5EF4-FFF2-40B4-BE49-F238E27FC236}">
                <a16:creationId xmlns:a16="http://schemas.microsoft.com/office/drawing/2014/main" id="{16CE66D1-9C26-4B2A-9064-F5E295D165A3}"/>
              </a:ext>
            </a:extLst>
          </p:cNvPr>
          <p:cNvCxnSpPr>
            <a:cxnSpLocks/>
          </p:cNvCxnSpPr>
          <p:nvPr/>
        </p:nvCxnSpPr>
        <p:spPr>
          <a:xfrm>
            <a:off x="3345663" y="2526206"/>
            <a:ext cx="823031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301;p13">
            <a:extLst>
              <a:ext uri="{FF2B5EF4-FFF2-40B4-BE49-F238E27FC236}">
                <a16:creationId xmlns:a16="http://schemas.microsoft.com/office/drawing/2014/main" id="{8DCBCFBB-EFC3-4D4A-A6CC-0FC6D8CFFD73}"/>
              </a:ext>
            </a:extLst>
          </p:cNvPr>
          <p:cNvSpPr txBox="1"/>
          <p:nvPr/>
        </p:nvSpPr>
        <p:spPr>
          <a:xfrm>
            <a:off x="892404" y="3394248"/>
            <a:ext cx="9743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900" dirty="0" err="1"/>
              <a:t>Greenbark</a:t>
            </a:r>
            <a:r>
              <a:rPr lang="en-US" sz="900" dirty="0"/>
              <a:t> BESS</a:t>
            </a:r>
          </a:p>
          <a:p>
            <a:pPr algn="ctr"/>
            <a:r>
              <a:rPr lang="en-US" sz="900" dirty="0"/>
              <a:t>(120 MWh)</a:t>
            </a:r>
            <a:endParaRPr sz="1050" dirty="0"/>
          </a:p>
        </p:txBody>
      </p:sp>
      <p:sp>
        <p:nvSpPr>
          <p:cNvPr id="104" name="Google Shape;301;p13">
            <a:extLst>
              <a:ext uri="{FF2B5EF4-FFF2-40B4-BE49-F238E27FC236}">
                <a16:creationId xmlns:a16="http://schemas.microsoft.com/office/drawing/2014/main" id="{D5C511CB-402E-13C4-106E-C9E39C64CF75}"/>
              </a:ext>
            </a:extLst>
          </p:cNvPr>
          <p:cNvSpPr txBox="1"/>
          <p:nvPr/>
        </p:nvSpPr>
        <p:spPr>
          <a:xfrm>
            <a:off x="183789" y="3407034"/>
            <a:ext cx="78162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900" dirty="0"/>
              <a:t>Ellwood Gas Peaker Plant</a:t>
            </a:r>
            <a:endParaRPr sz="1050" dirty="0"/>
          </a:p>
        </p:txBody>
      </p:sp>
      <p:cxnSp>
        <p:nvCxnSpPr>
          <p:cNvPr id="105" name="Google Shape;264;p13">
            <a:extLst>
              <a:ext uri="{FF2B5EF4-FFF2-40B4-BE49-F238E27FC236}">
                <a16:creationId xmlns:a16="http://schemas.microsoft.com/office/drawing/2014/main" id="{394E7850-ABEE-52BC-03B0-A871A6944F29}"/>
              </a:ext>
            </a:extLst>
          </p:cNvPr>
          <p:cNvCxnSpPr>
            <a:cxnSpLocks/>
          </p:cNvCxnSpPr>
          <p:nvPr/>
        </p:nvCxnSpPr>
        <p:spPr>
          <a:xfrm flipH="1">
            <a:off x="203278" y="4984714"/>
            <a:ext cx="270688" cy="403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9" name="Picture 118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B6544E9-D552-670B-51AC-8AA8ED7CD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128" y="5721808"/>
            <a:ext cx="215908" cy="215908"/>
          </a:xfrm>
          <a:prstGeom prst="rect">
            <a:avLst/>
          </a:prstGeom>
        </p:spPr>
      </p:pic>
      <p:cxnSp>
        <p:nvCxnSpPr>
          <p:cNvPr id="120" name="Google Shape;264;p13">
            <a:extLst>
              <a:ext uri="{FF2B5EF4-FFF2-40B4-BE49-F238E27FC236}">
                <a16:creationId xmlns:a16="http://schemas.microsoft.com/office/drawing/2014/main" id="{5605E049-C1A1-7541-6851-CC9B60ACCBEE}"/>
              </a:ext>
            </a:extLst>
          </p:cNvPr>
          <p:cNvCxnSpPr>
            <a:cxnSpLocks/>
          </p:cNvCxnSpPr>
          <p:nvPr/>
        </p:nvCxnSpPr>
        <p:spPr>
          <a:xfrm flipV="1">
            <a:off x="3345663" y="2512586"/>
            <a:ext cx="0" cy="431459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264;p13">
            <a:extLst>
              <a:ext uri="{FF2B5EF4-FFF2-40B4-BE49-F238E27FC236}">
                <a16:creationId xmlns:a16="http://schemas.microsoft.com/office/drawing/2014/main" id="{55755358-6884-C97F-8FB5-80848E24C90B}"/>
              </a:ext>
            </a:extLst>
          </p:cNvPr>
          <p:cNvCxnSpPr>
            <a:cxnSpLocks/>
          </p:cNvCxnSpPr>
          <p:nvPr/>
        </p:nvCxnSpPr>
        <p:spPr>
          <a:xfrm flipV="1">
            <a:off x="525069" y="2998544"/>
            <a:ext cx="0" cy="14397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278;p13">
            <a:extLst>
              <a:ext uri="{FF2B5EF4-FFF2-40B4-BE49-F238E27FC236}">
                <a16:creationId xmlns:a16="http://schemas.microsoft.com/office/drawing/2014/main" id="{DAFDED5C-65EE-48DC-C9A8-AB89D29115D7}"/>
              </a:ext>
            </a:extLst>
          </p:cNvPr>
          <p:cNvSpPr/>
          <p:nvPr/>
        </p:nvSpPr>
        <p:spPr>
          <a:xfrm>
            <a:off x="6418440" y="2419524"/>
            <a:ext cx="654990" cy="470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Karl Storz + Solar Microgrid</a:t>
            </a:r>
            <a:endParaRPr lang="en-US"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Picture 2">
            <a:extLst>
              <a:ext uri="{FF2B5EF4-FFF2-40B4-BE49-F238E27FC236}">
                <a16:creationId xmlns:a16="http://schemas.microsoft.com/office/drawing/2014/main" id="{2E362016-9D7C-CF93-8665-696776983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44" y="2737935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303;p13">
            <a:extLst>
              <a:ext uri="{FF2B5EF4-FFF2-40B4-BE49-F238E27FC236}">
                <a16:creationId xmlns:a16="http://schemas.microsoft.com/office/drawing/2014/main" id="{47AD40F2-2E23-4F85-8875-9F0466BD2EB5}"/>
              </a:ext>
            </a:extLst>
          </p:cNvPr>
          <p:cNvSpPr/>
          <p:nvPr/>
        </p:nvSpPr>
        <p:spPr>
          <a:xfrm>
            <a:off x="6651782" y="2897073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303;p13">
            <a:extLst>
              <a:ext uri="{FF2B5EF4-FFF2-40B4-BE49-F238E27FC236}">
                <a16:creationId xmlns:a16="http://schemas.microsoft.com/office/drawing/2014/main" id="{65D0AB3A-F065-A070-6A6B-4FFCB089B60C}"/>
              </a:ext>
            </a:extLst>
          </p:cNvPr>
          <p:cNvSpPr/>
          <p:nvPr/>
        </p:nvSpPr>
        <p:spPr>
          <a:xfrm>
            <a:off x="5396010" y="3093431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277;p13">
            <a:extLst>
              <a:ext uri="{FF2B5EF4-FFF2-40B4-BE49-F238E27FC236}">
                <a16:creationId xmlns:a16="http://schemas.microsoft.com/office/drawing/2014/main" id="{61393702-304E-777C-886C-6FDA18B5EEA8}"/>
              </a:ext>
            </a:extLst>
          </p:cNvPr>
          <p:cNvCxnSpPr>
            <a:cxnSpLocks/>
          </p:cNvCxnSpPr>
          <p:nvPr/>
        </p:nvCxnSpPr>
        <p:spPr>
          <a:xfrm>
            <a:off x="5996035" y="1572732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76" name="Google Shape;278;p13">
            <a:extLst>
              <a:ext uri="{FF2B5EF4-FFF2-40B4-BE49-F238E27FC236}">
                <a16:creationId xmlns:a16="http://schemas.microsoft.com/office/drawing/2014/main" id="{7990BE2D-064D-37FF-5F15-63F0DCF6561B}"/>
              </a:ext>
            </a:extLst>
          </p:cNvPr>
          <p:cNvSpPr/>
          <p:nvPr/>
        </p:nvSpPr>
        <p:spPr>
          <a:xfrm>
            <a:off x="2726353" y="4515500"/>
            <a:ext cx="654990" cy="470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Costco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Solar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Picture 2">
            <a:extLst>
              <a:ext uri="{FF2B5EF4-FFF2-40B4-BE49-F238E27FC236}">
                <a16:creationId xmlns:a16="http://schemas.microsoft.com/office/drawing/2014/main" id="{2CECE24A-03A1-226F-F8C7-6071B754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83" y="4335251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0BA0CB6-9128-91A8-65B1-21E539BE6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11" y="3017426"/>
            <a:ext cx="449645" cy="449645"/>
          </a:xfrm>
          <a:prstGeom prst="rect">
            <a:avLst/>
          </a:prstGeom>
        </p:spPr>
      </p:pic>
      <p:grpSp>
        <p:nvGrpSpPr>
          <p:cNvPr id="197" name="Google Shape;276;p13">
            <a:extLst>
              <a:ext uri="{FF2B5EF4-FFF2-40B4-BE49-F238E27FC236}">
                <a16:creationId xmlns:a16="http://schemas.microsoft.com/office/drawing/2014/main" id="{6BDDC4B6-8A43-3ECA-9C02-F83C67133B9F}"/>
              </a:ext>
            </a:extLst>
          </p:cNvPr>
          <p:cNvGrpSpPr/>
          <p:nvPr/>
        </p:nvGrpSpPr>
        <p:grpSpPr>
          <a:xfrm rot="10800000">
            <a:off x="1376003" y="2072646"/>
            <a:ext cx="893737" cy="666240"/>
            <a:chOff x="4529532" y="1956319"/>
            <a:chExt cx="1385308" cy="891332"/>
          </a:xfrm>
        </p:grpSpPr>
        <p:sp>
          <p:nvSpPr>
            <p:cNvPr id="198" name="Google Shape;278;p13">
              <a:extLst>
                <a:ext uri="{FF2B5EF4-FFF2-40B4-BE49-F238E27FC236}">
                  <a16:creationId xmlns:a16="http://schemas.microsoft.com/office/drawing/2014/main" id="{40C411E4-FE49-135C-A732-C654907F8E96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rgbClr val="C3D69B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Dos Pueblos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79;p13">
              <a:extLst>
                <a:ext uri="{FF2B5EF4-FFF2-40B4-BE49-F238E27FC236}">
                  <a16:creationId xmlns:a16="http://schemas.microsoft.com/office/drawing/2014/main" id="{5DCDAD38-819D-7DDD-71CB-AE30C69E564F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0" name="Google Shape;293;p13">
            <a:extLst>
              <a:ext uri="{FF2B5EF4-FFF2-40B4-BE49-F238E27FC236}">
                <a16:creationId xmlns:a16="http://schemas.microsoft.com/office/drawing/2014/main" id="{4BF44A46-ABE5-C9FB-60FD-5ECC7F44703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8797" y="2527007"/>
            <a:ext cx="274320" cy="274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64;p13">
            <a:extLst>
              <a:ext uri="{FF2B5EF4-FFF2-40B4-BE49-F238E27FC236}">
                <a16:creationId xmlns:a16="http://schemas.microsoft.com/office/drawing/2014/main" id="{83CF348E-94BF-3614-AA3C-1AC3AE625AA2}"/>
              </a:ext>
            </a:extLst>
          </p:cNvPr>
          <p:cNvCxnSpPr>
            <a:cxnSpLocks/>
          </p:cNvCxnSpPr>
          <p:nvPr/>
        </p:nvCxnSpPr>
        <p:spPr>
          <a:xfrm flipH="1">
            <a:off x="1178440" y="1356025"/>
            <a:ext cx="676534" cy="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303;p13">
            <a:extLst>
              <a:ext uri="{FF2B5EF4-FFF2-40B4-BE49-F238E27FC236}">
                <a16:creationId xmlns:a16="http://schemas.microsoft.com/office/drawing/2014/main" id="{16C1D05A-9227-417E-1F51-D118558207EF}"/>
              </a:ext>
            </a:extLst>
          </p:cNvPr>
          <p:cNvSpPr/>
          <p:nvPr/>
        </p:nvSpPr>
        <p:spPr>
          <a:xfrm>
            <a:off x="1762724" y="2015626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64;p13">
            <a:extLst>
              <a:ext uri="{FF2B5EF4-FFF2-40B4-BE49-F238E27FC236}">
                <a16:creationId xmlns:a16="http://schemas.microsoft.com/office/drawing/2014/main" id="{06C0DE50-164F-8C35-D131-5EC707BC04DB}"/>
              </a:ext>
            </a:extLst>
          </p:cNvPr>
          <p:cNvCxnSpPr>
            <a:cxnSpLocks/>
          </p:cNvCxnSpPr>
          <p:nvPr/>
        </p:nvCxnSpPr>
        <p:spPr>
          <a:xfrm flipH="1">
            <a:off x="199247" y="5173269"/>
            <a:ext cx="270688" cy="403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303;p13">
            <a:extLst>
              <a:ext uri="{FF2B5EF4-FFF2-40B4-BE49-F238E27FC236}">
                <a16:creationId xmlns:a16="http://schemas.microsoft.com/office/drawing/2014/main" id="{4FC7E7BA-F01A-4CEA-9549-642EBB483FF8}"/>
              </a:ext>
            </a:extLst>
          </p:cNvPr>
          <p:cNvSpPr/>
          <p:nvPr/>
        </p:nvSpPr>
        <p:spPr>
          <a:xfrm>
            <a:off x="5925077" y="1568476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76;p13">
            <a:extLst>
              <a:ext uri="{FF2B5EF4-FFF2-40B4-BE49-F238E27FC236}">
                <a16:creationId xmlns:a16="http://schemas.microsoft.com/office/drawing/2014/main" id="{5E0DE17A-1614-056B-F797-A3105FDBF6B6}"/>
              </a:ext>
            </a:extLst>
          </p:cNvPr>
          <p:cNvGrpSpPr/>
          <p:nvPr/>
        </p:nvGrpSpPr>
        <p:grpSpPr>
          <a:xfrm rot="10800000">
            <a:off x="8197884" y="1709180"/>
            <a:ext cx="893737" cy="666240"/>
            <a:chOff x="4529532" y="1956319"/>
            <a:chExt cx="1385308" cy="891332"/>
          </a:xfrm>
        </p:grpSpPr>
        <p:sp>
          <p:nvSpPr>
            <p:cNvPr id="218" name="Google Shape;278;p13">
              <a:extLst>
                <a:ext uri="{FF2B5EF4-FFF2-40B4-BE49-F238E27FC236}">
                  <a16:creationId xmlns:a16="http://schemas.microsoft.com/office/drawing/2014/main" id="{CEEAE6BB-C0FB-F6A4-5780-3046F23D75F4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rgbClr val="C3D69B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San Marcos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79;p13">
              <a:extLst>
                <a:ext uri="{FF2B5EF4-FFF2-40B4-BE49-F238E27FC236}">
                  <a16:creationId xmlns:a16="http://schemas.microsoft.com/office/drawing/2014/main" id="{3A529C2A-A0B0-2F3B-8A5F-8A3F2BFDF79F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0" name="Google Shape;264;p13">
            <a:extLst>
              <a:ext uri="{FF2B5EF4-FFF2-40B4-BE49-F238E27FC236}">
                <a16:creationId xmlns:a16="http://schemas.microsoft.com/office/drawing/2014/main" id="{3FA7DB83-347A-2E7E-F23E-AB21E904F0E5}"/>
              </a:ext>
            </a:extLst>
          </p:cNvPr>
          <p:cNvCxnSpPr>
            <a:cxnSpLocks/>
          </p:cNvCxnSpPr>
          <p:nvPr/>
        </p:nvCxnSpPr>
        <p:spPr>
          <a:xfrm flipH="1">
            <a:off x="203278" y="5390218"/>
            <a:ext cx="270688" cy="403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1" name="Google Shape;264;p13">
            <a:extLst>
              <a:ext uri="{FF2B5EF4-FFF2-40B4-BE49-F238E27FC236}">
                <a16:creationId xmlns:a16="http://schemas.microsoft.com/office/drawing/2014/main" id="{DD4D72F2-F35E-6D92-87B4-9E80EC3301E4}"/>
              </a:ext>
            </a:extLst>
          </p:cNvPr>
          <p:cNvCxnSpPr>
            <a:cxnSpLocks/>
          </p:cNvCxnSpPr>
          <p:nvPr/>
        </p:nvCxnSpPr>
        <p:spPr>
          <a:xfrm flipH="1">
            <a:off x="7951841" y="2509282"/>
            <a:ext cx="1192159" cy="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64;p13">
            <a:extLst>
              <a:ext uri="{FF2B5EF4-FFF2-40B4-BE49-F238E27FC236}">
                <a16:creationId xmlns:a16="http://schemas.microsoft.com/office/drawing/2014/main" id="{B39A0671-33CE-CDD8-862E-3D2A62B31DA5}"/>
              </a:ext>
            </a:extLst>
          </p:cNvPr>
          <p:cNvCxnSpPr>
            <a:cxnSpLocks/>
          </p:cNvCxnSpPr>
          <p:nvPr/>
        </p:nvCxnSpPr>
        <p:spPr>
          <a:xfrm flipV="1">
            <a:off x="7951841" y="1461040"/>
            <a:ext cx="0" cy="2282061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303;p13">
            <a:extLst>
              <a:ext uri="{FF2B5EF4-FFF2-40B4-BE49-F238E27FC236}">
                <a16:creationId xmlns:a16="http://schemas.microsoft.com/office/drawing/2014/main" id="{013B64FC-838C-F007-8117-BC311A49E488}"/>
              </a:ext>
            </a:extLst>
          </p:cNvPr>
          <p:cNvSpPr/>
          <p:nvPr/>
        </p:nvSpPr>
        <p:spPr>
          <a:xfrm>
            <a:off x="2624664" y="467947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303;p13">
            <a:extLst>
              <a:ext uri="{FF2B5EF4-FFF2-40B4-BE49-F238E27FC236}">
                <a16:creationId xmlns:a16="http://schemas.microsoft.com/office/drawing/2014/main" id="{8102FD6C-612E-6EE0-ABF9-AD48CF7393D0}"/>
              </a:ext>
            </a:extLst>
          </p:cNvPr>
          <p:cNvSpPr/>
          <p:nvPr/>
        </p:nvSpPr>
        <p:spPr>
          <a:xfrm>
            <a:off x="8565060" y="2302087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78;p13">
            <a:extLst>
              <a:ext uri="{FF2B5EF4-FFF2-40B4-BE49-F238E27FC236}">
                <a16:creationId xmlns:a16="http://schemas.microsoft.com/office/drawing/2014/main" id="{498500C9-CC67-A4A2-FAFA-64CAF942DFE8}"/>
              </a:ext>
            </a:extLst>
          </p:cNvPr>
          <p:cNvSpPr/>
          <p:nvPr/>
        </p:nvSpPr>
        <p:spPr>
          <a:xfrm>
            <a:off x="8156464" y="3145603"/>
            <a:ext cx="687208" cy="486737"/>
          </a:xfrm>
          <a:prstGeom prst="rect">
            <a:avLst/>
          </a:prstGeom>
          <a:solidFill>
            <a:srgbClr val="FAC090"/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Goleta Cottage Hospital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303;p13">
            <a:extLst>
              <a:ext uri="{FF2B5EF4-FFF2-40B4-BE49-F238E27FC236}">
                <a16:creationId xmlns:a16="http://schemas.microsoft.com/office/drawing/2014/main" id="{152932A8-19A4-A0F7-3DE2-55173E5A8B47}"/>
              </a:ext>
            </a:extLst>
          </p:cNvPr>
          <p:cNvSpPr/>
          <p:nvPr/>
        </p:nvSpPr>
        <p:spPr>
          <a:xfrm>
            <a:off x="8015553" y="3335357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Picture 248">
            <a:extLst>
              <a:ext uri="{FF2B5EF4-FFF2-40B4-BE49-F238E27FC236}">
                <a16:creationId xmlns:a16="http://schemas.microsoft.com/office/drawing/2014/main" id="{6DE60694-AFD3-DB33-AAFD-932AD593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410" y="3058963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Google Shape;293;p13">
            <a:extLst>
              <a:ext uri="{FF2B5EF4-FFF2-40B4-BE49-F238E27FC236}">
                <a16:creationId xmlns:a16="http://schemas.microsoft.com/office/drawing/2014/main" id="{63A80E6B-6A42-35D0-C518-27330643440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9098" y="1629886"/>
            <a:ext cx="274320" cy="274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64;p13">
            <a:extLst>
              <a:ext uri="{FF2B5EF4-FFF2-40B4-BE49-F238E27FC236}">
                <a16:creationId xmlns:a16="http://schemas.microsoft.com/office/drawing/2014/main" id="{D7EED949-0686-05AF-A138-58BF01035E85}"/>
              </a:ext>
            </a:extLst>
          </p:cNvPr>
          <p:cNvCxnSpPr>
            <a:cxnSpLocks/>
          </p:cNvCxnSpPr>
          <p:nvPr/>
        </p:nvCxnSpPr>
        <p:spPr>
          <a:xfrm flipV="1">
            <a:off x="1301824" y="3031721"/>
            <a:ext cx="0" cy="14397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D8F4A64-171A-4E76-9F54-D1D75FCF1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31" y="3100920"/>
            <a:ext cx="346964" cy="346964"/>
          </a:xfrm>
          <a:prstGeom prst="rect">
            <a:avLst/>
          </a:prstGeom>
        </p:spPr>
      </p:pic>
      <p:cxnSp>
        <p:nvCxnSpPr>
          <p:cNvPr id="256" name="Google Shape;264;p13">
            <a:extLst>
              <a:ext uri="{FF2B5EF4-FFF2-40B4-BE49-F238E27FC236}">
                <a16:creationId xmlns:a16="http://schemas.microsoft.com/office/drawing/2014/main" id="{0A711A5A-0936-03F4-F541-4483618CBD8E}"/>
              </a:ext>
            </a:extLst>
          </p:cNvPr>
          <p:cNvCxnSpPr>
            <a:cxnSpLocks/>
          </p:cNvCxnSpPr>
          <p:nvPr/>
        </p:nvCxnSpPr>
        <p:spPr>
          <a:xfrm flipH="1">
            <a:off x="1845738" y="1730333"/>
            <a:ext cx="1026771" cy="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64;p13">
            <a:extLst>
              <a:ext uri="{FF2B5EF4-FFF2-40B4-BE49-F238E27FC236}">
                <a16:creationId xmlns:a16="http://schemas.microsoft.com/office/drawing/2014/main" id="{9E12A716-76C1-E0C2-F509-B78F4404191A}"/>
              </a:ext>
            </a:extLst>
          </p:cNvPr>
          <p:cNvCxnSpPr>
            <a:cxnSpLocks/>
          </p:cNvCxnSpPr>
          <p:nvPr/>
        </p:nvCxnSpPr>
        <p:spPr>
          <a:xfrm>
            <a:off x="2875592" y="1709913"/>
            <a:ext cx="0" cy="1234132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" name="Google Shape;276;p13">
            <a:extLst>
              <a:ext uri="{FF2B5EF4-FFF2-40B4-BE49-F238E27FC236}">
                <a16:creationId xmlns:a16="http://schemas.microsoft.com/office/drawing/2014/main" id="{681A1C89-8EA0-B771-AAFC-B9D88BC298C5}"/>
              </a:ext>
            </a:extLst>
          </p:cNvPr>
          <p:cNvGrpSpPr/>
          <p:nvPr/>
        </p:nvGrpSpPr>
        <p:grpSpPr>
          <a:xfrm rot="10800000">
            <a:off x="5577156" y="2426917"/>
            <a:ext cx="654990" cy="608755"/>
            <a:chOff x="4696379" y="1913309"/>
            <a:chExt cx="1152144" cy="912217"/>
          </a:xfrm>
        </p:grpSpPr>
        <p:cxnSp>
          <p:nvCxnSpPr>
            <p:cNvPr id="6" name="Google Shape;277;p13">
              <a:extLst>
                <a:ext uri="{FF2B5EF4-FFF2-40B4-BE49-F238E27FC236}">
                  <a16:creationId xmlns:a16="http://schemas.microsoft.com/office/drawing/2014/main" id="{9A18B598-A5E6-A0BA-5CC2-CB26A56E085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60150" y="1913309"/>
              <a:ext cx="0" cy="271605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8" name="Google Shape;278;p13">
              <a:extLst>
                <a:ext uri="{FF2B5EF4-FFF2-40B4-BE49-F238E27FC236}">
                  <a16:creationId xmlns:a16="http://schemas.microsoft.com/office/drawing/2014/main" id="{C9A11090-87C9-6492-AAC5-DEC756FF8587}"/>
                </a:ext>
              </a:extLst>
            </p:cNvPr>
            <p:cNvSpPr/>
            <p:nvPr/>
          </p:nvSpPr>
          <p:spPr>
            <a:xfrm rot="10800000">
              <a:off x="4696379" y="2121177"/>
              <a:ext cx="1152144" cy="704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City of Goleta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DA50A404-D9DB-182D-5DDB-E3561C3D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1" y="2690601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03;p13">
            <a:extLst>
              <a:ext uri="{FF2B5EF4-FFF2-40B4-BE49-F238E27FC236}">
                <a16:creationId xmlns:a16="http://schemas.microsoft.com/office/drawing/2014/main" id="{2F6AAA7E-65C6-3CAB-D96C-CFB4D7A78D01}"/>
              </a:ext>
            </a:extLst>
          </p:cNvPr>
          <p:cNvSpPr/>
          <p:nvPr/>
        </p:nvSpPr>
        <p:spPr>
          <a:xfrm>
            <a:off x="5842027" y="2901808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73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Community Microgrid Initiative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422" y="1521540"/>
            <a:ext cx="83424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400" dirty="0">
                <a:latin typeface="Arial"/>
                <a:cs typeface="Arial"/>
              </a:rPr>
              <a:t>The Clean Coalition established the Community Microgrid Initiative in 2010 to harness local solar and energy storage to deliver an unparalleled trifecta of economic, environmental, and resilience benefits to communities.</a:t>
            </a:r>
            <a:endParaRPr lang="en-US" sz="2800" dirty="0">
              <a:latin typeface="Arial"/>
              <a:cs typeface="Arial"/>
            </a:endParaRPr>
          </a:p>
          <a:p>
            <a:pPr algn="ctr">
              <a:defRPr/>
            </a:pPr>
            <a:endParaRPr lang="en-US" sz="2800" b="1" u="sng" dirty="0">
              <a:latin typeface="Arial"/>
              <a:cs typeface="Arial"/>
            </a:endParaRP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  <a:hlinkClick r:id="rId3"/>
              </a:rPr>
              <a:t>https://clean-coalition.org/community-microgrid-initiative/</a:t>
            </a:r>
            <a:r>
              <a:rPr lang="en-US" sz="28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460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82221</TotalTime>
  <Words>2017</Words>
  <Application>Microsoft Office PowerPoint</Application>
  <PresentationFormat>On-screen Show (4:3)</PresentationFormat>
  <Paragraphs>436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Arial</vt:lpstr>
      <vt:lpstr>Calibri</vt:lpstr>
      <vt:lpstr>Helvetica</vt:lpstr>
      <vt:lpstr>Helvetica Neue</vt:lpstr>
      <vt:lpstr>Informatic</vt:lpstr>
      <vt:lpstr>Office Theme</vt:lpstr>
      <vt:lpstr>PowerPoint Presentation</vt:lpstr>
      <vt:lpstr>Types of microgrids</vt:lpstr>
      <vt:lpstr>Community Microgrids within Distribution grids</vt:lpstr>
      <vt:lpstr>Transmission &amp; Distribution grids are different</vt:lpstr>
      <vt:lpstr>Goleta Load Pocket (GLP)</vt:lpstr>
      <vt:lpstr>Core load area of the GLP</vt:lpstr>
      <vt:lpstr>Target 66kV feeder serves critical GLP loads</vt:lpstr>
      <vt:lpstr>GLP Community Microgrid – first big chunk</vt:lpstr>
      <vt:lpstr>Community Microgrid Initiative</vt:lpstr>
      <vt:lpstr>Long history of Community Microgrids</vt:lpstr>
      <vt:lpstr>Community Microgrid stakeholders</vt:lpstr>
      <vt:lpstr>Value-of-Resilience methodology</vt:lpstr>
      <vt:lpstr>Resilient Energy Subscription</vt:lpstr>
      <vt:lpstr>Community Microgrid examples in focus</vt:lpstr>
      <vt:lpstr>PG&amp;E MIP Tranche 1 Master Scorecard Results</vt:lpstr>
      <vt:lpstr>Tomales West Community Microgrid (TWCM) project area</vt:lpstr>
      <vt:lpstr>534 kW solar siting potential on SUSD parcels (only need 300 kW to satisfy MIP resilience requirement)</vt:lpstr>
      <vt:lpstr>Tomales West Community Microgrid diagram</vt:lpstr>
      <vt:lpstr>Point Reyes Station West</vt:lpstr>
      <vt:lpstr>Point Reyes Station East</vt:lpstr>
      <vt:lpstr>Tomales East critical community facilities and distances within Tier 2 Fire Threat for potential undergrounding</vt:lpstr>
      <vt:lpstr>Marshall critical community facilities and distances within Tier 2 Fire Threat for potential undergrounding </vt:lpstr>
      <vt:lpstr>East LA Community Microgrid layout</vt:lpstr>
      <vt:lpstr>KCT Community Microgrid</vt:lpstr>
      <vt:lpstr>KCT Community Microgrid diagram</vt:lpstr>
      <vt:lpstr>KCT site overview (7MW solar siting potential)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Valentine</dc:creator>
  <cp:lastModifiedBy>Sierra Dall</cp:lastModifiedBy>
  <cp:revision>1270</cp:revision>
  <dcterms:created xsi:type="dcterms:W3CDTF">2017-01-28T15:52:04Z</dcterms:created>
  <dcterms:modified xsi:type="dcterms:W3CDTF">2025-07-22T14:27:29Z</dcterms:modified>
</cp:coreProperties>
</file>