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4" r:id="rId2"/>
    <p:sldMasterId id="2147483716" r:id="rId3"/>
    <p:sldMasterId id="2147483718" r:id="rId4"/>
    <p:sldMasterId id="2147483709" r:id="rId5"/>
    <p:sldMasterId id="2147483730" r:id="rId6"/>
    <p:sldMasterId id="2147483740" r:id="rId7"/>
    <p:sldMasterId id="2147483745" r:id="rId8"/>
    <p:sldMasterId id="2147483735" r:id="rId9"/>
    <p:sldMasterId id="2147483750" r:id="rId10"/>
    <p:sldMasterId id="2147483755" r:id="rId11"/>
    <p:sldMasterId id="2147483678" r:id="rId12"/>
  </p:sldMasterIdLst>
  <p:notesMasterIdLst>
    <p:notesMasterId r:id="rId19"/>
  </p:notesMasterIdLst>
  <p:handoutMasterIdLst>
    <p:handoutMasterId r:id="rId20"/>
  </p:handoutMasterIdLst>
  <p:sldIdLst>
    <p:sldId id="256" r:id="rId13"/>
    <p:sldId id="290" r:id="rId14"/>
    <p:sldId id="288" r:id="rId15"/>
    <p:sldId id="257" r:id="rId16"/>
    <p:sldId id="27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AE"/>
    <a:srgbClr val="00204B"/>
    <a:srgbClr val="006599"/>
    <a:srgbClr val="006953"/>
    <a:srgbClr val="001D34"/>
    <a:srgbClr val="6E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/>
    <p:restoredTop sz="94694"/>
  </p:normalViewPr>
  <p:slideViewPr>
    <p:cSldViewPr snapToGrid="0">
      <p:cViewPr varScale="1">
        <p:scale>
          <a:sx n="91" d="100"/>
          <a:sy n="91" d="100"/>
        </p:scale>
        <p:origin x="99" y="51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E64E9-D34C-EC4F-81DF-FB7928257E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8838C-DDFA-D64E-9187-CB1CE53836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8813-046D-CA4D-83CC-494B854E1BD6}" type="datetimeFigureOut">
              <a:rPr lang="en-US" smtClean="0">
                <a:latin typeface="Montserrat" pitchFamily="2" charset="77"/>
              </a:rPr>
              <a:t>8/20/2025</a:t>
            </a:fld>
            <a:endParaRPr lang="en-US" dirty="0">
              <a:latin typeface="Montserra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ECD96-0846-5F46-9CB3-A1009F0E1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A988-63E5-4B40-B99A-C1CED9426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B1E78-FE9D-AC4F-9EDF-72AC0713EB95}" type="slidenum">
              <a:rPr lang="en-US" smtClean="0">
                <a:latin typeface="Montserrat" pitchFamily="2" charset="77"/>
              </a:rPr>
              <a:t>‹#›</a:t>
            </a:fld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428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8719CFD9-B0C7-BF49-AD0C-F609CC435D3A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344F80F4-E7E4-4E4F-8E1E-EEC73F884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d4cdd959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76d4cdd959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 1: documentation, information repository that is publicly available, timely project updates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 2: pre-application information sessions in local communities, project design that adapts to community input, makes meaningful effort to reach underrepresented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 3: fair and consistent landowner compensation, tangible benefits to host communities, third party advisory services to local govts to review applications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 4: monitoring metrics, construction and restoration milestones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F7C5-6FB7-FD46-B76D-1843C3980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2609" y="833121"/>
            <a:ext cx="3633585" cy="2362200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006599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DAC5A-3FD2-7C4D-8E01-F651D813E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609" y="3429000"/>
            <a:ext cx="3633585" cy="10160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80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2" userDrawn="1">
          <p15:clr>
            <a:srgbClr val="FBAE40"/>
          </p15:clr>
        </p15:guide>
        <p15:guide id="2" pos="4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2405670"/>
            <a:ext cx="8380844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4540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F2BA30-47FD-6A16-2AFD-D436CE2C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2405670"/>
            <a:ext cx="3943350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01DB8-2E10-9BEB-FAB0-F3120CC5B8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58063" y="2405670"/>
            <a:ext cx="3943350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4760D21-25DC-3557-06BE-96CDB470F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BA84B7-A722-F153-1084-4D9C861F3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3966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AE92BE-B757-1F4D-F776-022B38E02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BAE7A9B-E631-E3C2-C4E8-57B10A74A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1596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E79FF-9095-432E-314A-C2C00341C0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86087" y="2405670"/>
            <a:ext cx="4600575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700F87C-BA7C-C991-F973-60919496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557213"/>
            <a:ext cx="46148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843C41A-488B-70C4-F354-E1D910284D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1767985"/>
            <a:ext cx="4622717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4520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336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1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14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1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53E2FF-7C64-E3A3-7A29-637CF1178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32E7D87-77B1-84FC-8610-DAE1D951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8753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1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601E32-128B-679E-5A37-5256C16F12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9C948A-1B34-7F19-8C19-892C707BC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0B5B7C7-764B-498B-5994-D2C4BAC2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6619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39756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2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5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F7C5-6FB7-FD46-B76D-1843C39807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3970" y="336549"/>
            <a:ext cx="4853204" cy="1016002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006599"/>
                </a:solidFill>
                <a:latin typeface="+mj-lt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DAC5A-3FD2-7C4D-8E01-F651D813E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970" y="1557654"/>
            <a:ext cx="4839134" cy="414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27140-3CF8-677C-5FDB-A6A9BC683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9900" y="2176777"/>
            <a:ext cx="4853204" cy="4438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06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2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53E2FF-7C64-E3A3-7A29-637CF1178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32E7D87-77B1-84FC-8610-DAE1D951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7802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601E32-128B-679E-5A37-5256C16F12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9C948A-1B34-7F19-8C19-892C707BC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0B5B7C7-764B-498B-5994-D2C4BAC2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48001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933326"/>
            <a:ext cx="10467975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2295641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5621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3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933326"/>
            <a:ext cx="5072062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90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de 3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53E2FF-7C64-E3A3-7A29-637CF1178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084869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32E7D87-77B1-84FC-8610-DAE1D951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2295641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9634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601E32-128B-679E-5A37-5256C16F12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0587" y="2933326"/>
            <a:ext cx="6824663" cy="2839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9C948A-1B34-7F19-8C19-892C707BC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084869"/>
            <a:ext cx="68246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0B5B7C7-764B-498B-5994-D2C4BAC2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2295641"/>
            <a:ext cx="683627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8743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161802"/>
            <a:ext cx="10467975" cy="3696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3345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1524117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5973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167545"/>
            <a:ext cx="5072062" cy="3690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9088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529860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167545"/>
            <a:ext cx="5072062" cy="3690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81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53E2FF-7C64-E3A3-7A29-637CF1178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9086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32E7D87-77B1-84FC-8610-DAE1D951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529858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38963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601E32-128B-679E-5A37-5256C16F12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0587" y="2161801"/>
            <a:ext cx="6824663" cy="3581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9C948A-1B34-7F19-8C19-892C707BC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313344"/>
            <a:ext cx="68246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0B5B7C7-764B-498B-5994-D2C4BAC2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1524116"/>
            <a:ext cx="683627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5423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F7C5-6FB7-FD46-B76D-1843C39807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3970" y="2522536"/>
            <a:ext cx="4853204" cy="1016002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006599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DAC5A-3FD2-7C4D-8E01-F651D813E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970" y="3743641"/>
            <a:ext cx="4839134" cy="414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6643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2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" y="2161802"/>
            <a:ext cx="10467975" cy="3696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3345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9" y="1524117"/>
            <a:ext cx="10485791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70335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48483B-6B38-2140-A8A9-130CA6E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8" y="2167545"/>
            <a:ext cx="5072062" cy="3690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611425-F618-8511-5E9C-47E5294147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9088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0CF83A-FF2D-ACC1-0B40-FAF017468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529860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119284-4EA5-27ED-C178-C24CAA3C436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90028" y="2167545"/>
            <a:ext cx="5072062" cy="3690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42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53E2FF-7C64-E3A3-7A29-637CF1178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319086"/>
            <a:ext cx="10467974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32E7D87-77B1-84FC-8610-DAE1D951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529858"/>
            <a:ext cx="10467974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42258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885824"/>
            <a:ext cx="4114800" cy="597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601E32-128B-679E-5A37-5256C16F12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0587" y="2161801"/>
            <a:ext cx="6824663" cy="3581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9C948A-1B34-7F19-8C19-892C707BC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313344"/>
            <a:ext cx="68246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0B5B7C7-764B-498B-5994-D2C4BAC2DB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1524116"/>
            <a:ext cx="683627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670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EFAB79A-06DA-60F1-1DC8-8066233645C6}"/>
              </a:ext>
            </a:extLst>
          </p:cNvPr>
          <p:cNvSpPr txBox="1">
            <a:spLocks/>
          </p:cNvSpPr>
          <p:nvPr userDrawn="1"/>
        </p:nvSpPr>
        <p:spPr>
          <a:xfrm>
            <a:off x="7277100" y="3283803"/>
            <a:ext cx="3152776" cy="13453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+mj-lt"/>
              </a:rPr>
              <a:t>Maury Galbraith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effectLst/>
                <a:latin typeface="+mn-lt"/>
              </a:rPr>
              <a:t>Executive Director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effectLst/>
                <a:latin typeface="+mj-lt"/>
              </a:rPr>
              <a:t>mgalbraith_ceta@outlook.com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400" dirty="0">
                <a:solidFill>
                  <a:schemeClr val="bg1"/>
                </a:solidFill>
                <a:effectLst/>
                <a:latin typeface="+mj-lt"/>
              </a:rPr>
              <a:t>503 508 6271</a:t>
            </a:r>
          </a:p>
        </p:txBody>
      </p:sp>
    </p:spTree>
    <p:extLst>
      <p:ext uri="{BB962C8B-B14F-4D97-AF65-F5344CB8AC3E}">
        <p14:creationId xmlns:p14="http://schemas.microsoft.com/office/powerpoint/2010/main" val="405593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F7C5-6FB7-FD46-B76D-1843C39807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3970" y="2522536"/>
            <a:ext cx="4853204" cy="1016002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006599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DAC5A-3FD2-7C4D-8E01-F651D813E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970" y="3743641"/>
            <a:ext cx="4839134" cy="414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5022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66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0EEB-7401-7D4F-BAF6-10CF067F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2405670"/>
            <a:ext cx="8380844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DB666-BEE7-17BB-0F44-2F46C14A6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9F94A-6461-8D4E-527B-89DB03183B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57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F2BA30-47FD-6A16-2AFD-D436CE2C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2405670"/>
            <a:ext cx="3943350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01DB8-2E10-9BEB-FAB0-F3120CC5B8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58063" y="2405670"/>
            <a:ext cx="3943350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4760D21-25DC-3557-06BE-96CDB470F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BA84B7-A722-F153-1084-4D9C861F3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9945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AE92BE-B757-1F4D-F776-022B38E02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557213"/>
            <a:ext cx="8394700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BAE7A9B-E631-E3C2-C4E8-57B10A74A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1767985"/>
            <a:ext cx="8408988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9699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One Colum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1708-5E02-494C-ADCE-D7096D08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E79FF-9095-432E-314A-C2C00341C0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86087" y="2405670"/>
            <a:ext cx="4600575" cy="3944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700F87C-BA7C-C991-F973-60919496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557213"/>
            <a:ext cx="4614862" cy="9667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843C41A-488B-70C4-F354-E1D910284D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1767985"/>
            <a:ext cx="4622717" cy="375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6385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B7DA7-36CB-464C-220C-B7A13761C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9ED0A-01DA-74CB-81A4-29A795027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5772150"/>
            <a:ext cx="2551113" cy="108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7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orient="horz" pos="120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997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orient="horz" pos="120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8A9ED-FAB6-5059-F8A7-FF7E1316DA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05082FD-7948-C72E-E0A2-8EF54842A84A}"/>
              </a:ext>
            </a:extLst>
          </p:cNvPr>
          <p:cNvSpPr txBox="1">
            <a:spLocks/>
          </p:cNvSpPr>
          <p:nvPr userDrawn="1"/>
        </p:nvSpPr>
        <p:spPr>
          <a:xfrm>
            <a:off x="7262813" y="687142"/>
            <a:ext cx="2395538" cy="141544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600" b="0" i="0" kern="1200" dirty="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/>
                </a:solidFill>
              </a:rPr>
              <a:t>THANK </a:t>
            </a:r>
            <a:br>
              <a:rPr lang="en-US" sz="4800" dirty="0">
                <a:solidFill>
                  <a:schemeClr val="accent3"/>
                </a:solidFill>
              </a:rPr>
            </a:br>
            <a:r>
              <a:rPr lang="en-US" sz="4800" dirty="0">
                <a:solidFill>
                  <a:schemeClr val="accent3"/>
                </a:solidFill>
              </a:rPr>
              <a:t>YOU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035D5D-411E-7175-3B3A-430C5A2F88FE}"/>
              </a:ext>
            </a:extLst>
          </p:cNvPr>
          <p:cNvSpPr txBox="1">
            <a:spLocks/>
          </p:cNvSpPr>
          <p:nvPr userDrawn="1"/>
        </p:nvSpPr>
        <p:spPr>
          <a:xfrm>
            <a:off x="7262813" y="2269390"/>
            <a:ext cx="3152776" cy="959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CETA’s Regular &amp; Special Meetings are Open Public Meetings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34D0D-A622-822E-F0CC-95CE0F578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6194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28B43-B580-21F8-7076-431187CB737C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43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9A54A-10A0-477D-CCC3-C4009D1F4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62087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55FC5-30DB-CDD5-8F14-DB742813F285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95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FC2E0-6C45-04E0-FCA7-D860F3BC0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62372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55FC5-30DB-CDD5-8F14-DB742813F285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087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7D683-A96C-FF08-5C9C-C1E822F4F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24225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50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53BF1-FE26-F0CC-CCB5-38D163FD8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24368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F4F562-58A9-62A5-7D36-6D43013753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772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orient="horz" pos="120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54CB0-46D4-1B67-D24A-F11D0FD942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orient="horz" pos="120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C7516-5484-75D9-5971-A8D10DD0A0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95C6-0B6E-3C49-9B03-B6A0E873F4D6}"/>
              </a:ext>
            </a:extLst>
          </p:cNvPr>
          <p:cNvSpPr txBox="1"/>
          <p:nvPr userDrawn="1"/>
        </p:nvSpPr>
        <p:spPr>
          <a:xfrm>
            <a:off x="11659435" y="6360608"/>
            <a:ext cx="62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E94A15-839C-FB4B-BAA5-731CF263B2E0}" type="slidenum">
              <a:rPr lang="en-US" sz="1400" b="0" i="0" smtClean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‹#›</a:t>
            </a:fld>
            <a:endParaRPr lang="en-US" sz="1400" b="0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6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695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1872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390da3a799a023d4be2c27e/t/6711c86d08d38c09f0c094f9/1729218672760/CETA+Transmission+Study+Initial+Report+-+final+to+client+-+241007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D0D-CD23-E24C-AF9A-61353AF4F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833121"/>
            <a:ext cx="5286375" cy="2362200"/>
          </a:xfrm>
        </p:spPr>
        <p:txBody>
          <a:bodyPr/>
          <a:lstStyle/>
          <a:p>
            <a:pPr marR="5080" indent="635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Colorado’s Innovative Governance in Transmission Development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7ED98B-8F05-804F-AC7A-2C924C59C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1" y="3429000"/>
            <a:ext cx="4442994" cy="619125"/>
          </a:xfrm>
        </p:spPr>
        <p:txBody>
          <a:bodyPr/>
          <a:lstStyle/>
          <a:p>
            <a:r>
              <a:rPr lang="en-US" sz="2400" dirty="0"/>
              <a:t>20 August 2025</a:t>
            </a:r>
          </a:p>
        </p:txBody>
      </p:sp>
    </p:spTree>
    <p:extLst>
      <p:ext uri="{BB962C8B-B14F-4D97-AF65-F5344CB8AC3E}">
        <p14:creationId xmlns:p14="http://schemas.microsoft.com/office/powerpoint/2010/main" val="280442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0F93B-C7C4-77EB-BC7F-119BCF08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1828799"/>
            <a:ext cx="8380844" cy="4471987"/>
          </a:xfrm>
        </p:spPr>
        <p:txBody>
          <a:bodyPr/>
          <a:lstStyle/>
          <a:p>
            <a:r>
              <a:rPr lang="en-US" dirty="0"/>
              <a:t>In 2021, the State of Colorado created CETA (S.B. 21-072) to facilitate the expansion of electric transmission facilities to 1) increase grid reliability, 2) help Colorado meet its clean energy goals, and 3) aid in economic and community development. </a:t>
            </a:r>
          </a:p>
          <a:p>
            <a:r>
              <a:rPr lang="en-US" dirty="0"/>
              <a:t>CETA is an independent public body.  It is a public instrumentality and political subdivision of the state.  CETA performs an essential public function.</a:t>
            </a:r>
          </a:p>
          <a:p>
            <a:r>
              <a:rPr lang="en-US" dirty="0"/>
              <a:t>CETA is not an agency of state government and is not subject to administrative direction by any commission, board, or agency of the state.  </a:t>
            </a:r>
          </a:p>
          <a:p>
            <a:r>
              <a:rPr lang="en-US" dirty="0"/>
              <a:t>Authority is vested in the independent Board of Directors.</a:t>
            </a:r>
          </a:p>
          <a:p>
            <a:pPr marL="0" indent="0" algn="ctr">
              <a:buNone/>
            </a:pPr>
            <a:r>
              <a:rPr lang="en-US" sz="2400" b="1" i="1" dirty="0"/>
              <a:t>Fact Sheets and Much More: </a:t>
            </a:r>
            <a:r>
              <a:rPr lang="en-US" sz="2400" b="1" i="1" dirty="0" err="1"/>
              <a:t>cotransmissionauthority.com</a:t>
            </a:r>
            <a:endParaRPr lang="en-US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F6C37-5514-474B-0683-4D86B5124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CETA Organizational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ADCF2-FF98-9C5E-0344-48143D05B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General and Specific Powers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AC650F-D7CA-1113-15C2-47D9652C79A3}"/>
              </a:ext>
            </a:extLst>
          </p:cNvPr>
          <p:cNvSpPr txBox="1">
            <a:spLocks/>
          </p:cNvSpPr>
          <p:nvPr/>
        </p:nvSpPr>
        <p:spPr>
          <a:xfrm>
            <a:off x="2971800" y="1828800"/>
            <a:ext cx="854964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1AC3B1-29CA-EDEF-3971-02EBCBFCFE0F}"/>
              </a:ext>
            </a:extLst>
          </p:cNvPr>
          <p:cNvSpPr txBox="1">
            <a:spLocks/>
          </p:cNvSpPr>
          <p:nvPr/>
        </p:nvSpPr>
        <p:spPr>
          <a:xfrm>
            <a:off x="2927838" y="1828800"/>
            <a:ext cx="8593602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solidFill>
                  <a:schemeClr val="tx2"/>
                </a:solidFill>
              </a:rPr>
              <a:t>Engage in transmission planning activities that would increase grid reliability, help Colorado meet its clean energy goals, and aid in economic development.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</a:rPr>
              <a:t>Identify and establish corridors for the transmission of electricity within the state and negotiate with entities to establish interstate corridors.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</a:rPr>
              <a:t>Enter into partnerships with public or private entities.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</a:rPr>
              <a:t>Issue transmission revenue bonds to finance and develop transmission and related infrastructure.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</a:rPr>
              <a:t>Use the power of eminent domain to acquire transmission rights-of-way.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Transmission Developer of First, and Last, Resort</a:t>
            </a:r>
          </a:p>
        </p:txBody>
      </p:sp>
    </p:spTree>
    <p:extLst>
      <p:ext uri="{BB962C8B-B14F-4D97-AF65-F5344CB8AC3E}">
        <p14:creationId xmlns:p14="http://schemas.microsoft.com/office/powerpoint/2010/main" val="14602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187BE-7281-245C-8BB9-43EAFA003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005840"/>
            <a:ext cx="10515600" cy="640080"/>
          </a:xfrm>
        </p:spPr>
        <p:txBody>
          <a:bodyPr/>
          <a:lstStyle/>
          <a:p>
            <a:r>
              <a:rPr lang="en-US" b="1" dirty="0"/>
              <a:t>CETA 2024 Transmission Study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B0540B7-72BC-9476-E81C-F667FA61F6E5}"/>
              </a:ext>
            </a:extLst>
          </p:cNvPr>
          <p:cNvSpPr txBox="1">
            <a:spLocks/>
          </p:cNvSpPr>
          <p:nvPr/>
        </p:nvSpPr>
        <p:spPr>
          <a:xfrm>
            <a:off x="548640" y="1828800"/>
            <a:ext cx="109728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rgbClr val="006599"/>
              </a:buClr>
              <a:buSzPct val="120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⁃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solidFill>
                  <a:schemeClr val="tx1"/>
                </a:solidFill>
              </a:rPr>
              <a:t>In 2023, the State of Colorado directed CETA (SB23-016) to study the need for expanded transmission capacity in the State.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In response, CETA conducted an RFP process seeking an independent consultant to conduct a transmission planning study that analyzes the need for expanded capacity in Colorado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Help meet forecasted demand for electricity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Achieve the State’s emission reduction goals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 power flows on the system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 grid reliability </a:t>
            </a:r>
          </a:p>
          <a:p>
            <a:pPr marL="342900" indent="-342900"/>
            <a:r>
              <a:rPr lang="en-US" sz="1800" dirty="0">
                <a:solidFill>
                  <a:schemeClr val="tx1"/>
                </a:solidFill>
              </a:rPr>
              <a:t>CETA hired Energy Strategies &amp; Team to conduct the study.</a:t>
            </a:r>
          </a:p>
          <a:p>
            <a:pPr marL="342900" indent="-342900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AA4D7A9-B9EE-41C6-B86D-C2876C99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51" y="5852160"/>
            <a:ext cx="2244517" cy="988485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3BCB6F4-817A-B725-96B9-43DC7CA54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32" y="3429000"/>
            <a:ext cx="2305128" cy="308152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14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F489-D35F-8E78-9CB5-E6978D4C5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300" y="1084869"/>
            <a:ext cx="10467974" cy="637081"/>
          </a:xfrm>
        </p:spPr>
        <p:txBody>
          <a:bodyPr/>
          <a:lstStyle/>
          <a:p>
            <a:r>
              <a:rPr lang="en-US" b="1" dirty="0"/>
              <a:t>Community Engagement Principles</a:t>
            </a: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4294967295"/>
          </p:nvPr>
        </p:nvSpPr>
        <p:spPr>
          <a:xfrm>
            <a:off x="11460163" y="6218238"/>
            <a:ext cx="731837" cy="5238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>
                <a:solidFill>
                  <a:schemeClr val="accent1"/>
                </a:solidFill>
              </a:rPr>
              <a:pPr algn="r"/>
              <a:t>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192087" y="1721950"/>
            <a:ext cx="9836400" cy="3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6599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INFORMATION SHARING</a:t>
            </a:r>
            <a:endParaRPr b="1" dirty="0">
              <a:solidFill>
                <a:srgbClr val="006599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chemeClr val="dk2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Principle 1: Require a transparent, credible, and open process</a:t>
            </a:r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b="1" dirty="0">
                <a:solidFill>
                  <a:srgbClr val="006599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COMMUNICATION</a:t>
            </a:r>
            <a:endParaRPr b="1" dirty="0">
              <a:solidFill>
                <a:srgbClr val="006599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chemeClr val="dk2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Principle 2: Require meaningful engagement with local communities</a:t>
            </a:r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b="1" dirty="0">
                <a:solidFill>
                  <a:srgbClr val="006599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COMMUNITY BENEFITS</a:t>
            </a:r>
            <a:endParaRPr b="1" dirty="0">
              <a:solidFill>
                <a:srgbClr val="006599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chemeClr val="dk2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Principle 3: Advocate for public resources and both financial and non-financial benefits that support local communities</a:t>
            </a:r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b="1" dirty="0">
                <a:solidFill>
                  <a:srgbClr val="006599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ACCOUNTABILITY</a:t>
            </a:r>
            <a:endParaRPr b="1" dirty="0">
              <a:solidFill>
                <a:srgbClr val="006599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chemeClr val="dk2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Principle 4: Require long-term commitments to host communities</a:t>
            </a:r>
            <a:endParaRPr dirty="0">
              <a:solidFill>
                <a:schemeClr val="dk2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1949204-DC71-1234-F1C8-45D95F50EF98}"/>
              </a:ext>
            </a:extLst>
          </p:cNvPr>
          <p:cNvSpPr txBox="1">
            <a:spLocks/>
          </p:cNvSpPr>
          <p:nvPr/>
        </p:nvSpPr>
        <p:spPr>
          <a:xfrm>
            <a:off x="876300" y="1084870"/>
            <a:ext cx="10467974" cy="565964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rgbClr val="0065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46AD5-1C3B-421E-F87B-B5573276BE3B}"/>
              </a:ext>
            </a:extLst>
          </p:cNvPr>
          <p:cNvSpPr txBox="1"/>
          <p:nvPr/>
        </p:nvSpPr>
        <p:spPr>
          <a:xfrm>
            <a:off x="2993813" y="5545550"/>
            <a:ext cx="67098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204B"/>
                </a:solidFill>
              </a:rPr>
              <a:t>Approved by the CETA Board Oct. 10, 2024</a:t>
            </a:r>
            <a:endParaRPr lang="en-US" b="1" dirty="0">
              <a:solidFill>
                <a:srgbClr val="00204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140A367-4707-A577-3674-B21BE71DFB14}"/>
              </a:ext>
            </a:extLst>
          </p:cNvPr>
          <p:cNvSpPr txBox="1">
            <a:spLocks/>
          </p:cNvSpPr>
          <p:nvPr/>
        </p:nvSpPr>
        <p:spPr>
          <a:xfrm>
            <a:off x="7323532" y="1399737"/>
            <a:ext cx="3633585" cy="101404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65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D04A9AD-C0B0-9D1F-A860-50C13824F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225" y="2979616"/>
            <a:ext cx="5431122" cy="2198077"/>
          </a:xfrm>
        </p:spPr>
        <p:txBody>
          <a:bodyPr lIns="91440" tIns="45720" rIns="91440" bIns="45720" anchor="t"/>
          <a:lstStyle/>
          <a:p>
            <a:pPr algn="ctr"/>
            <a:r>
              <a:rPr lang="en-US" dirty="0"/>
              <a:t>Questions?</a:t>
            </a:r>
          </a:p>
          <a:p>
            <a:pPr algn="ctr"/>
            <a:r>
              <a:rPr lang="en-US" b="0" dirty="0"/>
              <a:t>Karl R. Rábago, Board Member</a:t>
            </a:r>
          </a:p>
          <a:p>
            <a:pPr algn="ctr"/>
            <a:r>
              <a:rPr lang="en-US" b="0" dirty="0"/>
              <a:t>karl@rabagoenergy.com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/>
              <a:t>Maury Galbraith, Executive Director</a:t>
            </a:r>
          </a:p>
          <a:p>
            <a:pPr algn="ctr"/>
            <a:r>
              <a:rPr lang="en-US" b="0" dirty="0"/>
              <a:t>mgalbraith@cotransmissionauthority.com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529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F47265E5-9CC1-7A4D-8A72-07F1F1399BC9}"/>
    </a:ext>
  </a:extLst>
</a:theme>
</file>

<file path=ppt/theme/theme10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8BC77429-7179-5444-A4EF-8F9A8A0096AC}"/>
    </a:ext>
  </a:extLst>
</a:theme>
</file>

<file path=ppt/theme/theme1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56A70B6A-3607-D949-94FF-F84DD578669E}"/>
    </a:ext>
  </a:extLst>
</a:theme>
</file>

<file path=ppt/theme/theme12.xml><?xml version="1.0" encoding="utf-8"?>
<a:theme xmlns:a="http://schemas.openxmlformats.org/drawingml/2006/main" name="Thank You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F32A9480-559C-DA4E-AF2E-2B315A6AC57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111F5AAA-696B-944F-89D6-EEF8062E58A0}"/>
    </a:ext>
  </a:extLst>
</a:theme>
</file>

<file path=ppt/theme/theme3.xml><?xml version="1.0" encoding="utf-8"?>
<a:theme xmlns:a="http://schemas.openxmlformats.org/drawingml/2006/main" name="Section Slide 1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13B2E1EA-2F23-3D4D-A3F9-6BDFEA87D080}"/>
    </a:ext>
  </a:extLst>
</a:theme>
</file>

<file path=ppt/theme/theme4.xml><?xml version="1.0" encoding="utf-8"?>
<a:theme xmlns:a="http://schemas.openxmlformats.org/drawingml/2006/main" name="Section Slide 2">
  <a:themeElements>
    <a:clrScheme name="CETA">
      <a:dk1>
        <a:srgbClr val="153056"/>
      </a:dk1>
      <a:lt1>
        <a:srgbClr val="FFFFFF"/>
      </a:lt1>
      <a:dk2>
        <a:srgbClr val="00679A"/>
      </a:dk2>
      <a:lt2>
        <a:srgbClr val="E7E6E6"/>
      </a:lt2>
      <a:accent1>
        <a:srgbClr val="288CC3"/>
      </a:accent1>
      <a:accent2>
        <a:srgbClr val="797979"/>
      </a:accent2>
      <a:accent3>
        <a:srgbClr val="F5BF17"/>
      </a:accent3>
      <a:accent4>
        <a:srgbClr val="919191"/>
      </a:accent4>
      <a:accent5>
        <a:srgbClr val="5B9BD5"/>
      </a:accent5>
      <a:accent6>
        <a:srgbClr val="A9A9A9"/>
      </a:accent6>
      <a:hlink>
        <a:srgbClr val="797979"/>
      </a:hlink>
      <a:folHlink>
        <a:srgbClr val="4F718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15CA30F4-7DC2-B547-9B7D-94C54D9C5421}"/>
    </a:ext>
  </a:extLst>
</a:theme>
</file>

<file path=ppt/theme/theme5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C745CD7D-3912-F34A-93EB-F3FF2D9F7B47}"/>
    </a:ext>
  </a:extLst>
</a:theme>
</file>

<file path=ppt/theme/theme6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B8335354-B811-F543-9DCC-8679A3535B9C}"/>
    </a:ext>
  </a:extLst>
</a:theme>
</file>

<file path=ppt/theme/theme7.xml><?xml version="1.0" encoding="utf-8"?>
<a:theme xmlns:a="http://schemas.openxmlformats.org/drawingml/2006/main" name="Content Slide - W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59D6BBC2-B670-9F40-83DE-1EE28678F803}"/>
    </a:ext>
  </a:extLst>
</a:theme>
</file>

<file path=ppt/theme/theme8.xml><?xml version="1.0" encoding="utf-8"?>
<a:theme xmlns:a="http://schemas.openxmlformats.org/drawingml/2006/main" name="Content Slide - W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5154B3FB-7C8C-484D-85AA-ACC30ABACE79}"/>
    </a:ext>
  </a:extLst>
</a:theme>
</file>

<file path=ppt/theme/theme9.xml><?xml version="1.0" encoding="utf-8"?>
<a:theme xmlns:a="http://schemas.openxmlformats.org/drawingml/2006/main" name="Content Slide - W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TA Presentation Template" id="{7D805761-F346-E948-9026-A86567DF2CC1}" vid="{074EDC38-F4BC-A449-B6D8-536AECB02A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CETA Presentation Template (1)</Template>
  <TotalTime>212</TotalTime>
  <Words>485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Century Gothic</vt:lpstr>
      <vt:lpstr>Georgia</vt:lpstr>
      <vt:lpstr>Montserrat</vt:lpstr>
      <vt:lpstr>Palatino Linotype</vt:lpstr>
      <vt:lpstr>System Font Regular</vt:lpstr>
      <vt:lpstr>Title Slide</vt:lpstr>
      <vt:lpstr>Table of Contents</vt:lpstr>
      <vt:lpstr>Section Slide 1</vt:lpstr>
      <vt:lpstr>Section Slide 2</vt:lpstr>
      <vt:lpstr>Content Slide 1</vt:lpstr>
      <vt:lpstr>Content Slide 2</vt:lpstr>
      <vt:lpstr>Content Slide - Wide 1</vt:lpstr>
      <vt:lpstr>Content Slide - Wide 2</vt:lpstr>
      <vt:lpstr>Content Slide - Wide 3</vt:lpstr>
      <vt:lpstr>Logo</vt:lpstr>
      <vt:lpstr>1_Blank</vt:lpstr>
      <vt:lpstr>Thank You</vt:lpstr>
      <vt:lpstr>Colorado’s Innovative Governance in Transmission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Boies</dc:creator>
  <cp:lastModifiedBy>Sierra Dall</cp:lastModifiedBy>
  <cp:revision>30</cp:revision>
  <dcterms:created xsi:type="dcterms:W3CDTF">2024-10-09T15:14:10Z</dcterms:created>
  <dcterms:modified xsi:type="dcterms:W3CDTF">2025-08-20T15:21:11Z</dcterms:modified>
</cp:coreProperties>
</file>