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4" r:id="rId2"/>
  </p:sldMasterIdLst>
  <p:notesMasterIdLst>
    <p:notesMasterId r:id="rId22"/>
  </p:notesMasterIdLst>
  <p:handoutMasterIdLst>
    <p:handoutMasterId r:id="rId23"/>
  </p:handoutMasterIdLst>
  <p:sldIdLst>
    <p:sldId id="259" r:id="rId3"/>
    <p:sldId id="265" r:id="rId4"/>
    <p:sldId id="266" r:id="rId5"/>
    <p:sldId id="267" r:id="rId6"/>
    <p:sldId id="268" r:id="rId7"/>
    <p:sldId id="269" r:id="rId8"/>
    <p:sldId id="272" r:id="rId9"/>
    <p:sldId id="273" r:id="rId10"/>
    <p:sldId id="271" r:id="rId11"/>
    <p:sldId id="274" r:id="rId12"/>
    <p:sldId id="275" r:id="rId13"/>
    <p:sldId id="283" r:id="rId14"/>
    <p:sldId id="276" r:id="rId15"/>
    <p:sldId id="277" r:id="rId16"/>
    <p:sldId id="278" r:id="rId17"/>
    <p:sldId id="279" r:id="rId18"/>
    <p:sldId id="280" r:id="rId19"/>
    <p:sldId id="282" r:id="rId20"/>
    <p:sldId id="264" r:id="rId21"/>
  </p:sldIdLst>
  <p:sldSz cx="12192000" cy="6858000"/>
  <p:notesSz cx="7010400" cy="9236075"/>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94680" autoAdjust="0"/>
  </p:normalViewPr>
  <p:slideViewPr>
    <p:cSldViewPr>
      <p:cViewPr varScale="1">
        <p:scale>
          <a:sx n="85" d="100"/>
          <a:sy n="85" d="100"/>
        </p:scale>
        <p:origin x="318" y="45"/>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F4398EC-1680-1A72-AB39-2928ADE172EE}"/>
              </a:ext>
            </a:extLst>
          </p:cNvPr>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078AAE8-6E27-C0FE-297A-19A0FA0DC05E}"/>
              </a:ext>
            </a:extLst>
          </p:cNvPr>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a:defRPr sz="1200"/>
            </a:lvl1pPr>
          </a:lstStyle>
          <a:p>
            <a:fld id="{658A02AD-9C75-4E0C-A8C8-96835AA28B0B}" type="datetimeFigureOut">
              <a:rPr lang="en-US" smtClean="0"/>
              <a:t>10/31/2025</a:t>
            </a:fld>
            <a:endParaRPr lang="en-US"/>
          </a:p>
        </p:txBody>
      </p:sp>
      <p:sp>
        <p:nvSpPr>
          <p:cNvPr id="4" name="Footer Placeholder 3">
            <a:extLst>
              <a:ext uri="{FF2B5EF4-FFF2-40B4-BE49-F238E27FC236}">
                <a16:creationId xmlns:a16="http://schemas.microsoft.com/office/drawing/2014/main" id="{161EB973-BB2F-9D3D-444A-8E4AA8D72A83}"/>
              </a:ext>
            </a:extLst>
          </p:cNvPr>
          <p:cNvSpPr>
            <a:spLocks noGrp="1"/>
          </p:cNvSpPr>
          <p:nvPr>
            <p:ph type="ftr" sz="quarter" idx="2"/>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9FDD699-E0CF-976A-D63F-78C47D366E9E}"/>
              </a:ext>
            </a:extLst>
          </p:cNvPr>
          <p:cNvSpPr>
            <a:spLocks noGrp="1"/>
          </p:cNvSpPr>
          <p:nvPr>
            <p:ph type="sldNum" sz="quarter" idx="3"/>
          </p:nvPr>
        </p:nvSpPr>
        <p:spPr>
          <a:xfrm>
            <a:off x="3970338" y="8772525"/>
            <a:ext cx="3038475" cy="463550"/>
          </a:xfrm>
          <a:prstGeom prst="rect">
            <a:avLst/>
          </a:prstGeom>
        </p:spPr>
        <p:txBody>
          <a:bodyPr vert="horz" lIns="91440" tIns="45720" rIns="91440" bIns="45720" rtlCol="0" anchor="b"/>
          <a:lstStyle>
            <a:lvl1pPr algn="r">
              <a:defRPr sz="1200"/>
            </a:lvl1pPr>
          </a:lstStyle>
          <a:p>
            <a:fld id="{0EA84B37-1C48-45C0-B872-090B465131D8}" type="slidenum">
              <a:rPr lang="en-US" smtClean="0"/>
              <a:t>‹#›</a:t>
            </a:fld>
            <a:endParaRPr lang="en-US"/>
          </a:p>
        </p:txBody>
      </p:sp>
    </p:spTree>
    <p:extLst>
      <p:ext uri="{BB962C8B-B14F-4D97-AF65-F5344CB8AC3E}">
        <p14:creationId xmlns:p14="http://schemas.microsoft.com/office/powerpoint/2010/main" val="24549082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a:defRPr sz="1200"/>
            </a:lvl1pPr>
          </a:lstStyle>
          <a:p>
            <a:fld id="{38BE496D-D3BE-4323-AC6B-A3092C4E9C14}" type="datetimeFigureOut">
              <a:rPr lang="en-US" smtClean="0"/>
              <a:t>10/31/2025</a:t>
            </a:fld>
            <a:endParaRPr lang="en-US"/>
          </a:p>
        </p:txBody>
      </p:sp>
      <p:sp>
        <p:nvSpPr>
          <p:cNvPr id="4" name="Slide Image Placeholder 3"/>
          <p:cNvSpPr>
            <a:spLocks noGrp="1" noRot="1" noChangeAspect="1"/>
          </p:cNvSpPr>
          <p:nvPr>
            <p:ph type="sldImg" idx="2"/>
          </p:nvPr>
        </p:nvSpPr>
        <p:spPr>
          <a:xfrm>
            <a:off x="425450" y="692150"/>
            <a:ext cx="6159500" cy="3463925"/>
          </a:xfrm>
          <a:prstGeom prst="rect">
            <a:avLst/>
          </a:prstGeom>
          <a:noFill/>
          <a:ln w="12700">
            <a:solidFill>
              <a:prstClr val="black"/>
            </a:solidFill>
          </a:ln>
        </p:spPr>
      </p:sp>
      <p:sp>
        <p:nvSpPr>
          <p:cNvPr id="5" name="Notes Placeholder 4"/>
          <p:cNvSpPr>
            <a:spLocks noGrp="1"/>
          </p:cNvSpPr>
          <p:nvPr>
            <p:ph type="body" sz="quarter" idx="3"/>
          </p:nvPr>
        </p:nvSpPr>
        <p:spPr>
          <a:xfrm>
            <a:off x="701040" y="4387136"/>
            <a:ext cx="5608320" cy="415623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3177" tIns="46589" rIns="93177" bIns="46589" rtlCol="0" anchor="b"/>
          <a:lstStyle>
            <a:lvl1pPr algn="r">
              <a:defRPr sz="1200"/>
            </a:lvl1pPr>
          </a:lstStyle>
          <a:p>
            <a:fld id="{33D27153-619B-49A8-B8B5-C317DB650EBE}" type="slidenum">
              <a:rPr lang="en-US" smtClean="0"/>
              <a:t>‹#›</a:t>
            </a:fld>
            <a:endParaRPr lang="en-US"/>
          </a:p>
        </p:txBody>
      </p:sp>
    </p:spTree>
    <p:extLst>
      <p:ext uri="{BB962C8B-B14F-4D97-AF65-F5344CB8AC3E}">
        <p14:creationId xmlns:p14="http://schemas.microsoft.com/office/powerpoint/2010/main" val="3530963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a:t>
            </a:fld>
            <a:endParaRPr lang="en-US"/>
          </a:p>
        </p:txBody>
      </p:sp>
    </p:spTree>
    <p:extLst>
      <p:ext uri="{BB962C8B-B14F-4D97-AF65-F5344CB8AC3E}">
        <p14:creationId xmlns:p14="http://schemas.microsoft.com/office/powerpoint/2010/main" val="3717250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10</a:t>
            </a:fld>
            <a:endParaRPr lang="en-US"/>
          </a:p>
        </p:txBody>
      </p:sp>
    </p:spTree>
    <p:extLst>
      <p:ext uri="{BB962C8B-B14F-4D97-AF65-F5344CB8AC3E}">
        <p14:creationId xmlns:p14="http://schemas.microsoft.com/office/powerpoint/2010/main" val="2023718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11</a:t>
            </a:fld>
            <a:endParaRPr lang="en-US"/>
          </a:p>
        </p:txBody>
      </p:sp>
    </p:spTree>
    <p:extLst>
      <p:ext uri="{BB962C8B-B14F-4D97-AF65-F5344CB8AC3E}">
        <p14:creationId xmlns:p14="http://schemas.microsoft.com/office/powerpoint/2010/main" val="2481246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12</a:t>
            </a:fld>
            <a:endParaRPr lang="en-US"/>
          </a:p>
        </p:txBody>
      </p:sp>
    </p:spTree>
    <p:extLst>
      <p:ext uri="{BB962C8B-B14F-4D97-AF65-F5344CB8AC3E}">
        <p14:creationId xmlns:p14="http://schemas.microsoft.com/office/powerpoint/2010/main" val="77549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13</a:t>
            </a:fld>
            <a:endParaRPr lang="en-US"/>
          </a:p>
        </p:txBody>
      </p:sp>
    </p:spTree>
    <p:extLst>
      <p:ext uri="{BB962C8B-B14F-4D97-AF65-F5344CB8AC3E}">
        <p14:creationId xmlns:p14="http://schemas.microsoft.com/office/powerpoint/2010/main" val="1731599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14</a:t>
            </a:fld>
            <a:endParaRPr lang="en-US"/>
          </a:p>
        </p:txBody>
      </p:sp>
    </p:spTree>
    <p:extLst>
      <p:ext uri="{BB962C8B-B14F-4D97-AF65-F5344CB8AC3E}">
        <p14:creationId xmlns:p14="http://schemas.microsoft.com/office/powerpoint/2010/main" val="28659011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15</a:t>
            </a:fld>
            <a:endParaRPr lang="en-US"/>
          </a:p>
        </p:txBody>
      </p:sp>
    </p:spTree>
    <p:extLst>
      <p:ext uri="{BB962C8B-B14F-4D97-AF65-F5344CB8AC3E}">
        <p14:creationId xmlns:p14="http://schemas.microsoft.com/office/powerpoint/2010/main" val="2010381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16</a:t>
            </a:fld>
            <a:endParaRPr lang="en-US"/>
          </a:p>
        </p:txBody>
      </p:sp>
    </p:spTree>
    <p:extLst>
      <p:ext uri="{BB962C8B-B14F-4D97-AF65-F5344CB8AC3E}">
        <p14:creationId xmlns:p14="http://schemas.microsoft.com/office/powerpoint/2010/main" val="2483754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17</a:t>
            </a:fld>
            <a:endParaRPr lang="en-US"/>
          </a:p>
        </p:txBody>
      </p:sp>
    </p:spTree>
    <p:extLst>
      <p:ext uri="{BB962C8B-B14F-4D97-AF65-F5344CB8AC3E}">
        <p14:creationId xmlns:p14="http://schemas.microsoft.com/office/powerpoint/2010/main" val="1257242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18</a:t>
            </a:fld>
            <a:endParaRPr lang="en-US"/>
          </a:p>
        </p:txBody>
      </p:sp>
    </p:spTree>
    <p:extLst>
      <p:ext uri="{BB962C8B-B14F-4D97-AF65-F5344CB8AC3E}">
        <p14:creationId xmlns:p14="http://schemas.microsoft.com/office/powerpoint/2010/main" val="17497769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19</a:t>
            </a:fld>
            <a:endParaRPr lang="en-US"/>
          </a:p>
        </p:txBody>
      </p:sp>
    </p:spTree>
    <p:extLst>
      <p:ext uri="{BB962C8B-B14F-4D97-AF65-F5344CB8AC3E}">
        <p14:creationId xmlns:p14="http://schemas.microsoft.com/office/powerpoint/2010/main" val="353962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2</a:t>
            </a:fld>
            <a:endParaRPr lang="en-US"/>
          </a:p>
        </p:txBody>
      </p:sp>
    </p:spTree>
    <p:extLst>
      <p:ext uri="{BB962C8B-B14F-4D97-AF65-F5344CB8AC3E}">
        <p14:creationId xmlns:p14="http://schemas.microsoft.com/office/powerpoint/2010/main" val="1615505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3</a:t>
            </a:fld>
            <a:endParaRPr lang="en-US"/>
          </a:p>
        </p:txBody>
      </p:sp>
    </p:spTree>
    <p:extLst>
      <p:ext uri="{BB962C8B-B14F-4D97-AF65-F5344CB8AC3E}">
        <p14:creationId xmlns:p14="http://schemas.microsoft.com/office/powerpoint/2010/main" val="4009158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4</a:t>
            </a:fld>
            <a:endParaRPr lang="en-US"/>
          </a:p>
        </p:txBody>
      </p:sp>
    </p:spTree>
    <p:extLst>
      <p:ext uri="{BB962C8B-B14F-4D97-AF65-F5344CB8AC3E}">
        <p14:creationId xmlns:p14="http://schemas.microsoft.com/office/powerpoint/2010/main" val="69488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5</a:t>
            </a:fld>
            <a:endParaRPr lang="en-US"/>
          </a:p>
        </p:txBody>
      </p:sp>
    </p:spTree>
    <p:extLst>
      <p:ext uri="{BB962C8B-B14F-4D97-AF65-F5344CB8AC3E}">
        <p14:creationId xmlns:p14="http://schemas.microsoft.com/office/powerpoint/2010/main" val="42422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6</a:t>
            </a:fld>
            <a:endParaRPr lang="en-US"/>
          </a:p>
        </p:txBody>
      </p:sp>
    </p:spTree>
    <p:extLst>
      <p:ext uri="{BB962C8B-B14F-4D97-AF65-F5344CB8AC3E}">
        <p14:creationId xmlns:p14="http://schemas.microsoft.com/office/powerpoint/2010/main" val="3884345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7</a:t>
            </a:fld>
            <a:endParaRPr lang="en-US"/>
          </a:p>
        </p:txBody>
      </p:sp>
    </p:spTree>
    <p:extLst>
      <p:ext uri="{BB962C8B-B14F-4D97-AF65-F5344CB8AC3E}">
        <p14:creationId xmlns:p14="http://schemas.microsoft.com/office/powerpoint/2010/main" val="4258426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8</a:t>
            </a:fld>
            <a:endParaRPr lang="en-US"/>
          </a:p>
        </p:txBody>
      </p:sp>
    </p:spTree>
    <p:extLst>
      <p:ext uri="{BB962C8B-B14F-4D97-AF65-F5344CB8AC3E}">
        <p14:creationId xmlns:p14="http://schemas.microsoft.com/office/powerpoint/2010/main" val="1421140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D27153-619B-49A8-B8B5-C317DB650EBE}" type="slidenum">
              <a:rPr lang="en-US" smtClean="0"/>
              <a:t>9</a:t>
            </a:fld>
            <a:endParaRPr lang="en-US"/>
          </a:p>
        </p:txBody>
      </p:sp>
    </p:spTree>
    <p:extLst>
      <p:ext uri="{BB962C8B-B14F-4D97-AF65-F5344CB8AC3E}">
        <p14:creationId xmlns:p14="http://schemas.microsoft.com/office/powerpoint/2010/main" val="25734214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4F88589-E4E4-42C3-859D-76BFD05712C0}"/>
              </a:ext>
            </a:extLst>
          </p:cNvPr>
          <p:cNvSpPr txBox="1"/>
          <p:nvPr userDrawn="1"/>
        </p:nvSpPr>
        <p:spPr>
          <a:xfrm>
            <a:off x="152400" y="6267206"/>
            <a:ext cx="4114800" cy="523220"/>
          </a:xfrm>
          <a:prstGeom prst="rect">
            <a:avLst/>
          </a:prstGeom>
          <a:noFill/>
        </p:spPr>
        <p:txBody>
          <a:bodyPr wrap="square" rtlCol="0">
            <a:spAutoFit/>
          </a:bodyPr>
          <a:lstStyle/>
          <a:p>
            <a:pPr algn="ctr"/>
            <a:r>
              <a:rPr lang="en-US" sz="1400">
                <a:solidFill>
                  <a:srgbClr val="7A8289"/>
                </a:solidFill>
                <a:latin typeface="Roboto Condensed" panose="02000000000000000000" pitchFamily="2" charset="0"/>
                <a:ea typeface="Roboto Condensed" panose="02000000000000000000" pitchFamily="2" charset="0"/>
              </a:rPr>
              <a:t>Iselin</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Roseland</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Red Bank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113F89"/>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New York   </a:t>
            </a:r>
          </a:p>
          <a:p>
            <a:pPr algn="ctr"/>
            <a:r>
              <a:rPr lang="en-US" sz="1400">
                <a:solidFill>
                  <a:srgbClr val="D2533C"/>
                </a:solidFill>
                <a:latin typeface="Roboto Condensed" panose="02000000000000000000" pitchFamily="2" charset="0"/>
                <a:ea typeface="Roboto Condensed" panose="02000000000000000000" pitchFamily="2" charset="0"/>
              </a:rPr>
              <a:t>greenbaumlaw.com</a:t>
            </a:r>
          </a:p>
        </p:txBody>
      </p:sp>
      <p:pic>
        <p:nvPicPr>
          <p:cNvPr id="11" name="Picture 10">
            <a:extLst>
              <a:ext uri="{FF2B5EF4-FFF2-40B4-BE49-F238E27FC236}">
                <a16:creationId xmlns:a16="http://schemas.microsoft.com/office/drawing/2014/main" id="{77C49330-B2DD-4ED4-8624-B95C342200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6400" y="5944226"/>
            <a:ext cx="2743200" cy="845956"/>
          </a:xfrm>
          <a:prstGeom prst="rect">
            <a:avLst/>
          </a:prstGeom>
        </p:spPr>
      </p:pic>
    </p:spTree>
    <p:extLst>
      <p:ext uri="{BB962C8B-B14F-4D97-AF65-F5344CB8AC3E}">
        <p14:creationId xmlns:p14="http://schemas.microsoft.com/office/powerpoint/2010/main" val="153612801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18288"/>
            <a:ext cx="3860800" cy="329184"/>
          </a:xfrm>
          <a:prstGeom prst="rect">
            <a:avLst/>
          </a:prstGeom>
        </p:spPr>
        <p:txBody>
          <a:bodyPr/>
          <a:lstStyle/>
          <a:p>
            <a:endParaRPr lang="en-US"/>
          </a:p>
        </p:txBody>
      </p:sp>
      <p:sp>
        <p:nvSpPr>
          <p:cNvPr id="8" name="Footer Placeholder 4">
            <a:extLst>
              <a:ext uri="{FF2B5EF4-FFF2-40B4-BE49-F238E27FC236}">
                <a16:creationId xmlns:a16="http://schemas.microsoft.com/office/drawing/2014/main" id="{27399B16-DCD4-46FD-A80F-D725072B042F}"/>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9" name="Slide Number Placeholder 5">
            <a:extLst>
              <a:ext uri="{FF2B5EF4-FFF2-40B4-BE49-F238E27FC236}">
                <a16:creationId xmlns:a16="http://schemas.microsoft.com/office/drawing/2014/main" id="{C1C4BD8B-7DF9-4447-A1EF-3705F31FECBC}"/>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0" name="Picture 9">
            <a:extLst>
              <a:ext uri="{FF2B5EF4-FFF2-40B4-BE49-F238E27FC236}">
                <a16:creationId xmlns:a16="http://schemas.microsoft.com/office/drawing/2014/main" id="{673465DF-16E0-4F4E-BB9B-95FCE7C924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5" name="TextBox 4">
            <a:extLst>
              <a:ext uri="{FF2B5EF4-FFF2-40B4-BE49-F238E27FC236}">
                <a16:creationId xmlns:a16="http://schemas.microsoft.com/office/drawing/2014/main" id="{BA0F130A-E65A-C7C7-48AF-BC5BF4287B35}"/>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96855109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18288"/>
            <a:ext cx="3860800" cy="329184"/>
          </a:xfrm>
          <a:prstGeom prst="rect">
            <a:avLst/>
          </a:prstGeom>
        </p:spPr>
        <p:txBody>
          <a:bodyPr/>
          <a:lstStyle/>
          <a:p>
            <a:endParaRPr lang="en-US"/>
          </a:p>
        </p:txBody>
      </p:sp>
      <p:sp>
        <p:nvSpPr>
          <p:cNvPr id="11" name="Footer Placeholder 4">
            <a:extLst>
              <a:ext uri="{FF2B5EF4-FFF2-40B4-BE49-F238E27FC236}">
                <a16:creationId xmlns:a16="http://schemas.microsoft.com/office/drawing/2014/main" id="{FCC6B969-2500-4927-8D8B-F17BB1EB6838}"/>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2" name="Slide Number Placeholder 5">
            <a:extLst>
              <a:ext uri="{FF2B5EF4-FFF2-40B4-BE49-F238E27FC236}">
                <a16:creationId xmlns:a16="http://schemas.microsoft.com/office/drawing/2014/main" id="{295F7A3C-CCA4-48CD-9E17-C18FA9A4907F}"/>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8" name="Picture 7">
            <a:extLst>
              <a:ext uri="{FF2B5EF4-FFF2-40B4-BE49-F238E27FC236}">
                <a16:creationId xmlns:a16="http://schemas.microsoft.com/office/drawing/2014/main" id="{470B5896-7158-4997-BEE8-BFF6000203A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4" name="TextBox 3">
            <a:extLst>
              <a:ext uri="{FF2B5EF4-FFF2-40B4-BE49-F238E27FC236}">
                <a16:creationId xmlns:a16="http://schemas.microsoft.com/office/drawing/2014/main" id="{55893C89-3573-180C-C27A-C2BEA6949450}"/>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33336147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a:extLst>
              <a:ext uri="{FF2B5EF4-FFF2-40B4-BE49-F238E27FC236}">
                <a16:creationId xmlns:a16="http://schemas.microsoft.com/office/drawing/2014/main" id="{EBE46A20-7FB8-4735-8697-E8FFC3AE070F}"/>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
        <p:nvSpPr>
          <p:cNvPr id="8" name="Footer Placeholder 4">
            <a:extLst>
              <a:ext uri="{FF2B5EF4-FFF2-40B4-BE49-F238E27FC236}">
                <a16:creationId xmlns:a16="http://schemas.microsoft.com/office/drawing/2014/main" id="{E73A4176-05DB-4DD9-9C6F-B2F6579B4735}"/>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9" name="Slide Number Placeholder 5">
            <a:extLst>
              <a:ext uri="{FF2B5EF4-FFF2-40B4-BE49-F238E27FC236}">
                <a16:creationId xmlns:a16="http://schemas.microsoft.com/office/drawing/2014/main" id="{CCEDD169-8F37-4159-82A8-296D45C450C0}"/>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0" name="Picture 9">
            <a:extLst>
              <a:ext uri="{FF2B5EF4-FFF2-40B4-BE49-F238E27FC236}">
                <a16:creationId xmlns:a16="http://schemas.microsoft.com/office/drawing/2014/main" id="{EF24CDA6-636B-4214-A898-3372AC835A6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Tree>
    <p:extLst>
      <p:ext uri="{BB962C8B-B14F-4D97-AF65-F5344CB8AC3E}">
        <p14:creationId xmlns:p14="http://schemas.microsoft.com/office/powerpoint/2010/main" val="23838304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4800" b="0" cap="all"/>
            </a:lvl1pPr>
          </a:lstStyle>
          <a:p>
            <a:r>
              <a:rPr lang="en-US"/>
              <a:t>Click to edit Master title style</a:t>
            </a:r>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4D377A6F-3BAB-49DE-AF1A-4DE81ABC6E14}"/>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9" name="Slide Number Placeholder 5">
            <a:extLst>
              <a:ext uri="{FF2B5EF4-FFF2-40B4-BE49-F238E27FC236}">
                <a16:creationId xmlns:a16="http://schemas.microsoft.com/office/drawing/2014/main" id="{9E7DE44E-A7DB-4AE1-89A0-41C99A6FC078}"/>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0" name="Picture 9">
            <a:extLst>
              <a:ext uri="{FF2B5EF4-FFF2-40B4-BE49-F238E27FC236}">
                <a16:creationId xmlns:a16="http://schemas.microsoft.com/office/drawing/2014/main" id="{C59F67A2-0A63-4991-8F9B-0F09DA50B8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Tree>
    <p:extLst>
      <p:ext uri="{BB962C8B-B14F-4D97-AF65-F5344CB8AC3E}">
        <p14:creationId xmlns:p14="http://schemas.microsoft.com/office/powerpoint/2010/main" val="176751039"/>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4">
            <a:extLst>
              <a:ext uri="{FF2B5EF4-FFF2-40B4-BE49-F238E27FC236}">
                <a16:creationId xmlns:a16="http://schemas.microsoft.com/office/drawing/2014/main" id="{D55A6CE1-BCEF-41DD-A184-2159E1C98E95}"/>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0" name="Slide Number Placeholder 5">
            <a:extLst>
              <a:ext uri="{FF2B5EF4-FFF2-40B4-BE49-F238E27FC236}">
                <a16:creationId xmlns:a16="http://schemas.microsoft.com/office/drawing/2014/main" id="{8CA37DEB-6D00-4B3C-8EA5-6B41609CBDBB}"/>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1" name="Picture 10">
            <a:extLst>
              <a:ext uri="{FF2B5EF4-FFF2-40B4-BE49-F238E27FC236}">
                <a16:creationId xmlns:a16="http://schemas.microsoft.com/office/drawing/2014/main" id="{026680BE-0A85-400F-9695-82D05C3002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5" name="TextBox 4">
            <a:extLst>
              <a:ext uri="{FF2B5EF4-FFF2-40B4-BE49-F238E27FC236}">
                <a16:creationId xmlns:a16="http://schemas.microsoft.com/office/drawing/2014/main" id="{47253BC7-F0C5-E044-4A5B-DCAE9319E03D}"/>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2928423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04D03918-AD75-4297-BB8B-460A99C1B7C1}"/>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3" name="Slide Number Placeholder 5">
            <a:extLst>
              <a:ext uri="{FF2B5EF4-FFF2-40B4-BE49-F238E27FC236}">
                <a16:creationId xmlns:a16="http://schemas.microsoft.com/office/drawing/2014/main" id="{9442412B-C83F-43CC-8F6A-10BF6E2641F8}"/>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4" name="Picture 13">
            <a:extLst>
              <a:ext uri="{FF2B5EF4-FFF2-40B4-BE49-F238E27FC236}">
                <a16:creationId xmlns:a16="http://schemas.microsoft.com/office/drawing/2014/main" id="{E05531C4-DA8B-4EEF-AD03-28F0AC7C19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7" name="TextBox 6">
            <a:extLst>
              <a:ext uri="{FF2B5EF4-FFF2-40B4-BE49-F238E27FC236}">
                <a16:creationId xmlns:a16="http://schemas.microsoft.com/office/drawing/2014/main" id="{BB4B3FE4-794A-25A1-FF10-34627A7000F9}"/>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337495113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Box 5">
            <a:extLst>
              <a:ext uri="{FF2B5EF4-FFF2-40B4-BE49-F238E27FC236}">
                <a16:creationId xmlns:a16="http://schemas.microsoft.com/office/drawing/2014/main" id="{8A4104FE-B1A3-4ED7-A9D1-8A775E79B0D0}"/>
              </a:ext>
            </a:extLst>
          </p:cNvPr>
          <p:cNvSpPr txBox="1"/>
          <p:nvPr userDrawn="1"/>
        </p:nvSpPr>
        <p:spPr>
          <a:xfrm>
            <a:off x="609600" y="6258580"/>
            <a:ext cx="4038600" cy="523220"/>
          </a:xfrm>
          <a:prstGeom prst="rect">
            <a:avLst/>
          </a:prstGeom>
          <a:noFill/>
        </p:spPr>
        <p:txBody>
          <a:bodyPr wrap="square" rtlCol="0">
            <a:spAutoFit/>
          </a:bodyPr>
          <a:lstStyle/>
          <a:p>
            <a:pPr algn="ctr"/>
            <a:r>
              <a:rPr lang="en-US" sz="1400">
                <a:solidFill>
                  <a:srgbClr val="7A8289"/>
                </a:solidFill>
                <a:latin typeface="Roboto Condensed" panose="02000000000000000000" pitchFamily="2" charset="0"/>
                <a:ea typeface="Roboto Condensed" panose="02000000000000000000" pitchFamily="2" charset="0"/>
              </a:rPr>
              <a:t>Iselin</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Roseland</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292934">
                    <a:lumMod val="75000"/>
                    <a:lumOff val="25000"/>
                  </a:srgbClr>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Red Bank </a:t>
            </a:r>
            <a:r>
              <a:rPr lang="en-US" sz="1400">
                <a:solidFill>
                  <a:srgbClr val="11477C"/>
                </a:solidFill>
                <a:latin typeface="Roboto Condensed" panose="02000000000000000000" pitchFamily="2" charset="0"/>
                <a:ea typeface="Roboto Condensed" panose="02000000000000000000" pitchFamily="2" charset="0"/>
              </a:rPr>
              <a:t>|</a:t>
            </a:r>
            <a:r>
              <a:rPr lang="en-US" sz="1400">
                <a:solidFill>
                  <a:srgbClr val="113F89"/>
                </a:solidFill>
                <a:latin typeface="Roboto Condensed" panose="02000000000000000000" pitchFamily="2" charset="0"/>
                <a:ea typeface="Roboto Condensed" panose="02000000000000000000" pitchFamily="2" charset="0"/>
              </a:rPr>
              <a:t> </a:t>
            </a:r>
            <a:r>
              <a:rPr lang="en-US" sz="1400">
                <a:solidFill>
                  <a:srgbClr val="7A8289"/>
                </a:solidFill>
                <a:latin typeface="Roboto Condensed" panose="02000000000000000000" pitchFamily="2" charset="0"/>
                <a:ea typeface="Roboto Condensed" panose="02000000000000000000" pitchFamily="2" charset="0"/>
              </a:rPr>
              <a:t>New York   </a:t>
            </a:r>
          </a:p>
          <a:p>
            <a:pPr algn="ctr"/>
            <a:r>
              <a:rPr lang="en-US" sz="1400">
                <a:solidFill>
                  <a:srgbClr val="D2533C"/>
                </a:solidFill>
                <a:latin typeface="Roboto Condensed" panose="02000000000000000000" pitchFamily="2" charset="0"/>
                <a:ea typeface="Roboto Condensed" panose="02000000000000000000" pitchFamily="2" charset="0"/>
              </a:rPr>
              <a:t>greenbaumlaw.com</a:t>
            </a:r>
          </a:p>
        </p:txBody>
      </p:sp>
      <p:sp>
        <p:nvSpPr>
          <p:cNvPr id="9" name="Footer Placeholder 4">
            <a:extLst>
              <a:ext uri="{FF2B5EF4-FFF2-40B4-BE49-F238E27FC236}">
                <a16:creationId xmlns:a16="http://schemas.microsoft.com/office/drawing/2014/main" id="{5E91AE38-7905-4A9D-82FF-5CB640E5FBE5}"/>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0" name="Slide Number Placeholder 5">
            <a:extLst>
              <a:ext uri="{FF2B5EF4-FFF2-40B4-BE49-F238E27FC236}">
                <a16:creationId xmlns:a16="http://schemas.microsoft.com/office/drawing/2014/main" id="{F72E331E-8784-48B7-97E1-00E307B70F2A}"/>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8" name="Picture 7">
            <a:extLst>
              <a:ext uri="{FF2B5EF4-FFF2-40B4-BE49-F238E27FC236}">
                <a16:creationId xmlns:a16="http://schemas.microsoft.com/office/drawing/2014/main" id="{E873B361-F9FE-4B94-95A4-A4A929392FE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0" y="5897744"/>
            <a:ext cx="2743200" cy="845956"/>
          </a:xfrm>
          <a:prstGeom prst="rect">
            <a:avLst/>
          </a:prstGeom>
        </p:spPr>
      </p:pic>
    </p:spTree>
    <p:extLst>
      <p:ext uri="{BB962C8B-B14F-4D97-AF65-F5344CB8AC3E}">
        <p14:creationId xmlns:p14="http://schemas.microsoft.com/office/powerpoint/2010/main" val="315565849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4">
            <a:extLst>
              <a:ext uri="{FF2B5EF4-FFF2-40B4-BE49-F238E27FC236}">
                <a16:creationId xmlns:a16="http://schemas.microsoft.com/office/drawing/2014/main" id="{8FCB9138-578C-4A2E-9BF2-D96CD2DD088E}"/>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7" name="Slide Number Placeholder 5">
            <a:extLst>
              <a:ext uri="{FF2B5EF4-FFF2-40B4-BE49-F238E27FC236}">
                <a16:creationId xmlns:a16="http://schemas.microsoft.com/office/drawing/2014/main" id="{425FA95C-EC7A-4661-A66A-AC9FFF55A56F}"/>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8" name="Picture 7">
            <a:extLst>
              <a:ext uri="{FF2B5EF4-FFF2-40B4-BE49-F238E27FC236}">
                <a16:creationId xmlns:a16="http://schemas.microsoft.com/office/drawing/2014/main" id="{971AA13C-84A3-4A44-9745-E8326FAC25B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2" name="TextBox 1">
            <a:extLst>
              <a:ext uri="{FF2B5EF4-FFF2-40B4-BE49-F238E27FC236}">
                <a16:creationId xmlns:a16="http://schemas.microsoft.com/office/drawing/2014/main" id="{56D41421-FA26-A001-080F-FC0E10B751A2}"/>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416180428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9" name="Straight Connector 8"/>
          <p:cNvCxnSpPr/>
          <p:nvPr/>
        </p:nvCxnSpPr>
        <p:spPr>
          <a:xfrm rot="5400000">
            <a:off x="912152" y="3579942"/>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A25D5DAB-A7C3-4B53-8675-1509B3FCAC6F}"/>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1" name="Slide Number Placeholder 5">
            <a:extLst>
              <a:ext uri="{FF2B5EF4-FFF2-40B4-BE49-F238E27FC236}">
                <a16:creationId xmlns:a16="http://schemas.microsoft.com/office/drawing/2014/main" id="{43C92966-55F2-4912-9144-8F1C3FF628E4}"/>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2" name="Picture 11">
            <a:extLst>
              <a:ext uri="{FF2B5EF4-FFF2-40B4-BE49-F238E27FC236}">
                <a16:creationId xmlns:a16="http://schemas.microsoft.com/office/drawing/2014/main" id="{277ED2EB-D58B-4F55-9D85-244B196215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5" name="TextBox 4">
            <a:extLst>
              <a:ext uri="{FF2B5EF4-FFF2-40B4-BE49-F238E27FC236}">
                <a16:creationId xmlns:a16="http://schemas.microsoft.com/office/drawing/2014/main" id="{39B8E636-F86D-D086-E984-784428BB7D19}"/>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295026377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normAutofit/>
          </a:bodyPr>
          <a:lstStyle>
            <a:lvl1pPr algn="l">
              <a:defRPr sz="2400" b="0"/>
            </a:lvl1pPr>
          </a:lstStyle>
          <a:p>
            <a:r>
              <a:rPr lang="en-US"/>
              <a:t>Click to edit Master title style</a:t>
            </a:r>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18288"/>
            <a:ext cx="3860800" cy="329184"/>
          </a:xfrm>
          <a:prstGeom prst="rect">
            <a:avLst/>
          </a:prstGeom>
        </p:spPr>
        <p:txBody>
          <a:bodyPr/>
          <a:lstStyle/>
          <a:p>
            <a:endParaRPr lang="en-US"/>
          </a:p>
        </p:txBody>
      </p:sp>
      <p:sp>
        <p:nvSpPr>
          <p:cNvPr id="9" name="Footer Placeholder 4">
            <a:extLst>
              <a:ext uri="{FF2B5EF4-FFF2-40B4-BE49-F238E27FC236}">
                <a16:creationId xmlns:a16="http://schemas.microsoft.com/office/drawing/2014/main" id="{55B2B9F0-B0DE-488B-87B0-3BC50C4F0810}"/>
              </a:ext>
            </a:extLst>
          </p:cNvPr>
          <p:cNvSpPr>
            <a:spLocks noGrp="1"/>
          </p:cNvSpPr>
          <p:nvPr>
            <p:ph type="ftr" sz="quarter" idx="11"/>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
        <p:nvSpPr>
          <p:cNvPr id="10" name="Slide Number Placeholder 5">
            <a:extLst>
              <a:ext uri="{FF2B5EF4-FFF2-40B4-BE49-F238E27FC236}">
                <a16:creationId xmlns:a16="http://schemas.microsoft.com/office/drawing/2014/main" id="{E57510F0-C356-4BC4-BCD6-7C31316AC02B}"/>
              </a:ext>
            </a:extLst>
          </p:cNvPr>
          <p:cNvSpPr>
            <a:spLocks noGrp="1"/>
          </p:cNvSpPr>
          <p:nvPr>
            <p:ph type="sldNum" sz="quarter" idx="12"/>
          </p:nvPr>
        </p:nvSpPr>
        <p:spPr>
          <a:xfrm>
            <a:off x="0" y="6533365"/>
            <a:ext cx="457200" cy="329184"/>
          </a:xfrm>
          <a:prstGeom prst="rect">
            <a:avLst/>
          </a:prstGeom>
        </p:spPr>
        <p:txBody>
          <a:bodyPr/>
          <a:lstStyle>
            <a:lvl1pPr>
              <a:defRPr sz="1050">
                <a:solidFill>
                  <a:schemeClr val="tx1"/>
                </a:solidFill>
              </a:defRPr>
            </a:lvl1pPr>
          </a:lstStyle>
          <a:p>
            <a:fld id="{9D83A6AF-DEEA-4295-9C56-C9DD778F6325}" type="slidenum">
              <a:rPr lang="en-US" smtClean="0"/>
              <a:t>‹#›</a:t>
            </a:fld>
            <a:endParaRPr lang="en-US"/>
          </a:p>
        </p:txBody>
      </p:sp>
      <p:pic>
        <p:nvPicPr>
          <p:cNvPr id="11" name="Picture 10">
            <a:extLst>
              <a:ext uri="{FF2B5EF4-FFF2-40B4-BE49-F238E27FC236}">
                <a16:creationId xmlns:a16="http://schemas.microsoft.com/office/drawing/2014/main" id="{9C4A5703-B2CE-4AB8-8B9A-C18A7BF6877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63200" y="6324600"/>
            <a:ext cx="1388225" cy="428105"/>
          </a:xfrm>
          <a:prstGeom prst="rect">
            <a:avLst/>
          </a:prstGeom>
        </p:spPr>
      </p:pic>
      <p:sp>
        <p:nvSpPr>
          <p:cNvPr id="6" name="TextBox 5">
            <a:extLst>
              <a:ext uri="{FF2B5EF4-FFF2-40B4-BE49-F238E27FC236}">
                <a16:creationId xmlns:a16="http://schemas.microsoft.com/office/drawing/2014/main" id="{F760B761-5E16-D7FF-FCA7-9588AC98F323}"/>
              </a:ext>
            </a:extLst>
          </p:cNvPr>
          <p:cNvSpPr txBox="1"/>
          <p:nvPr userDrawn="1"/>
        </p:nvSpPr>
        <p:spPr>
          <a:xfrm>
            <a:off x="609600" y="6380205"/>
            <a:ext cx="2667000" cy="369332"/>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800" b="0" i="0" u="none" strike="noStrike" kern="1200" cap="none" spc="0" normalizeH="0" baseline="0" noProof="0">
                <a:ln>
                  <a:noFill/>
                </a:ln>
                <a:solidFill>
                  <a:srgbClr val="D2533C"/>
                </a:solidFill>
                <a:effectLst/>
                <a:uLnTx/>
                <a:uFillTx/>
                <a:latin typeface="Roboto Condensed" panose="02000000000000000000" pitchFamily="2" charset="0"/>
                <a:ea typeface="Roboto Condensed" panose="02000000000000000000" pitchFamily="2" charset="0"/>
                <a:cs typeface="+mn-cs"/>
              </a:rPr>
              <a:t>greenbaumlaw.com</a:t>
            </a:r>
          </a:p>
        </p:txBody>
      </p:sp>
    </p:spTree>
    <p:extLst>
      <p:ext uri="{BB962C8B-B14F-4D97-AF65-F5344CB8AC3E}">
        <p14:creationId xmlns:p14="http://schemas.microsoft.com/office/powerpoint/2010/main" val="305409054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0"/>
            <a:ext cx="12192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Footer Placeholder 4">
            <a:extLst>
              <a:ext uri="{FF2B5EF4-FFF2-40B4-BE49-F238E27FC236}">
                <a16:creationId xmlns:a16="http://schemas.microsoft.com/office/drawing/2014/main" id="{07C575EB-E501-40BB-9F8B-6E2AA453C0DE}"/>
              </a:ext>
            </a:extLst>
          </p:cNvPr>
          <p:cNvSpPr>
            <a:spLocks noGrp="1"/>
          </p:cNvSpPr>
          <p:nvPr>
            <p:ph type="ftr" sz="quarter" idx="3"/>
          </p:nvPr>
        </p:nvSpPr>
        <p:spPr>
          <a:xfrm>
            <a:off x="4815134" y="6528816"/>
            <a:ext cx="2561732" cy="329184"/>
          </a:xfrm>
          <a:prstGeom prst="rect">
            <a:avLst/>
          </a:prstGeom>
        </p:spPr>
        <p:txBody>
          <a:bodyPr/>
          <a:lstStyle>
            <a:lvl1pPr>
              <a:defRPr sz="900">
                <a:solidFill>
                  <a:schemeClr val="tx1"/>
                </a:solidFill>
              </a:defRPr>
            </a:lvl1pPr>
          </a:lstStyle>
          <a:p>
            <a:r>
              <a:rPr lang="en-US"/>
              <a:t>© 2023 Greenbaum, Rowe, Smith &amp; Davis LLP</a:t>
            </a:r>
          </a:p>
        </p:txBody>
      </p:sp>
    </p:spTree>
    <p:extLst>
      <p:ext uri="{BB962C8B-B14F-4D97-AF65-F5344CB8AC3E}">
        <p14:creationId xmlns:p14="http://schemas.microsoft.com/office/powerpoint/2010/main" val="9667403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Courier New" panose="02070309020205020404" pitchFamily="49" charset="0"/>
        <a:buChar char="o"/>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Wingdings" panose="05000000000000000000" pitchFamily="2" charset="2"/>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Wingdings" panose="05000000000000000000" pitchFamily="2" charset="2"/>
        <a:buChar char="q"/>
        <a:defRPr sz="20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Tx/>
        <a:buFont typeface="Arial" pitchFamily="34" charset="0"/>
        <a:buChar char="•"/>
        <a:defRPr sz="18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85801"/>
            <a:ext cx="10464800" cy="2613026"/>
          </a:xfrm>
        </p:spPr>
        <p:txBody>
          <a:bodyPr/>
          <a:lstStyle/>
          <a:p>
            <a:r>
              <a:rPr lang="en-US" sz="3600"/>
              <a:t>Energy tax credits:  What’s gone?  What’s left?</a:t>
            </a:r>
          </a:p>
        </p:txBody>
      </p:sp>
      <p:sp>
        <p:nvSpPr>
          <p:cNvPr id="3" name="Subtitle 2"/>
          <p:cNvSpPr>
            <a:spLocks noGrp="1"/>
          </p:cNvSpPr>
          <p:nvPr>
            <p:ph type="subTitle" idx="1"/>
          </p:nvPr>
        </p:nvSpPr>
        <p:spPr>
          <a:xfrm>
            <a:off x="914400" y="3505200"/>
            <a:ext cx="4876800" cy="1752600"/>
          </a:xfrm>
        </p:spPr>
        <p:txBody>
          <a:bodyPr/>
          <a:lstStyle/>
          <a:p>
            <a:r>
              <a:rPr lang="en-US" sz="2000"/>
              <a:t>Sponsor  MSE Forum	</a:t>
            </a:r>
          </a:p>
          <a:p>
            <a:r>
              <a:rPr lang="en-US" sz="2000"/>
              <a:t>Date	   October 30, 2025</a:t>
            </a:r>
          </a:p>
        </p:txBody>
      </p:sp>
      <p:sp>
        <p:nvSpPr>
          <p:cNvPr id="4" name="TextBox 3">
            <a:extLst>
              <a:ext uri="{FF2B5EF4-FFF2-40B4-BE49-F238E27FC236}">
                <a16:creationId xmlns:a16="http://schemas.microsoft.com/office/drawing/2014/main" id="{5C87CB9D-932D-4467-A0B7-3F790701EC85}"/>
              </a:ext>
            </a:extLst>
          </p:cNvPr>
          <p:cNvSpPr txBox="1"/>
          <p:nvPr/>
        </p:nvSpPr>
        <p:spPr>
          <a:xfrm>
            <a:off x="8304445" y="3581400"/>
            <a:ext cx="3074755" cy="1631216"/>
          </a:xfrm>
          <a:prstGeom prst="rect">
            <a:avLst/>
          </a:prstGeom>
          <a:noFill/>
        </p:spPr>
        <p:txBody>
          <a:bodyPr wrap="square" rtlCol="0">
            <a:spAutoFit/>
          </a:bodyPr>
          <a:lstStyle/>
          <a:p>
            <a:pPr algn="r"/>
            <a:r>
              <a:rPr lang="en-US"/>
              <a:t>Presented by:</a:t>
            </a:r>
          </a:p>
          <a:p>
            <a:pPr algn="r"/>
            <a:r>
              <a:rPr lang="en-US" b="1"/>
              <a:t>Phyllis J. Kessler, Esq.</a:t>
            </a:r>
          </a:p>
          <a:p>
            <a:pPr algn="r"/>
            <a:r>
              <a:rPr lang="en-US" sz="1600" i="1"/>
              <a:t>Of Counsel, </a:t>
            </a:r>
            <a:r>
              <a:rPr lang="en-US" sz="1600"/>
              <a:t>Energy, Renewable Resources &amp; Sustainable Development Practice Group</a:t>
            </a:r>
          </a:p>
          <a:p>
            <a:pPr algn="r"/>
            <a:endParaRPr lang="en-US" sz="1600" i="1"/>
          </a:p>
        </p:txBody>
      </p:sp>
    </p:spTree>
    <p:extLst>
      <p:ext uri="{BB962C8B-B14F-4D97-AF65-F5344CB8AC3E}">
        <p14:creationId xmlns:p14="http://schemas.microsoft.com/office/powerpoint/2010/main" val="141683789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3633E-2E14-A80D-CDF1-7196B4A4D3E6}"/>
              </a:ext>
            </a:extLst>
          </p:cNvPr>
          <p:cNvSpPr>
            <a:spLocks noGrp="1"/>
          </p:cNvSpPr>
          <p:nvPr>
            <p:ph type="title"/>
          </p:nvPr>
        </p:nvSpPr>
        <p:spPr>
          <a:xfrm>
            <a:off x="609600" y="533400"/>
            <a:ext cx="10972800" cy="990600"/>
          </a:xfrm>
        </p:spPr>
        <p:txBody>
          <a:bodyPr/>
          <a:lstStyle/>
          <a:p>
            <a:r>
              <a:rPr lang="en-US"/>
              <a:t>Credits Retained or Extended, cont. </a:t>
            </a:r>
          </a:p>
        </p:txBody>
      </p:sp>
      <p:sp>
        <p:nvSpPr>
          <p:cNvPr id="3" name="Content Placeholder 2">
            <a:extLst>
              <a:ext uri="{FF2B5EF4-FFF2-40B4-BE49-F238E27FC236}">
                <a16:creationId xmlns:a16="http://schemas.microsoft.com/office/drawing/2014/main" id="{C341F8E1-5BF8-5CB4-9DA6-B1685D0DD621}"/>
              </a:ext>
            </a:extLst>
          </p:cNvPr>
          <p:cNvSpPr>
            <a:spLocks noGrp="1"/>
          </p:cNvSpPr>
          <p:nvPr>
            <p:ph idx="1"/>
          </p:nvPr>
        </p:nvSpPr>
        <p:spPr>
          <a:xfrm>
            <a:off x="609600" y="1600200"/>
            <a:ext cx="10972800" cy="4876800"/>
          </a:xfrm>
        </p:spPr>
        <p:txBody>
          <a:bodyPr/>
          <a:lstStyle/>
          <a:p>
            <a:r>
              <a:rPr lang="en-US"/>
              <a:t>Energy Storage, Section 48E:</a:t>
            </a:r>
          </a:p>
          <a:p>
            <a:pPr lvl="1"/>
            <a:endParaRPr lang="en-US"/>
          </a:p>
          <a:p>
            <a:pPr lvl="1"/>
            <a:r>
              <a:rPr lang="en-US"/>
              <a:t>Energy Storage facilities continue to be eligible for the tax credit in the year in which they are put in service if put in service before 2033</a:t>
            </a:r>
          </a:p>
          <a:p>
            <a:pPr lvl="1"/>
            <a:r>
              <a:rPr lang="en-US"/>
              <a:t>Beginning in 2033, the amount of the percentage phases down</a:t>
            </a:r>
          </a:p>
          <a:p>
            <a:pPr lvl="1"/>
            <a:r>
              <a:rPr lang="en-US"/>
              <a:t>Credits are limited by FEOC and prevailing wage and apprenticeship rules.  The basic credit for energy storage is 6 percent, but can increase to 30 percent if prevailing wage and apprentice rules are complied with </a:t>
            </a:r>
          </a:p>
          <a:p>
            <a:pPr lvl="1"/>
            <a:endParaRPr lang="en-US"/>
          </a:p>
        </p:txBody>
      </p:sp>
      <p:sp>
        <p:nvSpPr>
          <p:cNvPr id="4" name="Footer Placeholder 3">
            <a:extLst>
              <a:ext uri="{FF2B5EF4-FFF2-40B4-BE49-F238E27FC236}">
                <a16:creationId xmlns:a16="http://schemas.microsoft.com/office/drawing/2014/main" id="{82277C83-E2FF-6B35-EC66-516269E402C9}"/>
              </a:ext>
            </a:extLst>
          </p:cNvPr>
          <p:cNvSpPr>
            <a:spLocks noGrp="1"/>
          </p:cNvSpPr>
          <p:nvPr>
            <p:ph type="ftr" sz="quarter" idx="11"/>
          </p:nvPr>
        </p:nvSpPr>
        <p:spPr>
          <a:xfrm>
            <a:off x="4815134" y="6528816"/>
            <a:ext cx="2561732" cy="329184"/>
          </a:xfrm>
        </p:spPr>
        <p:txBody>
          <a:bodyPr/>
          <a:lstStyle/>
          <a:p>
            <a:r>
              <a:rPr lang="en-US"/>
              <a:t>© 2023 Greenbaum, Rowe, Smith &amp; Davis LLP</a:t>
            </a:r>
          </a:p>
        </p:txBody>
      </p:sp>
    </p:spTree>
    <p:extLst>
      <p:ext uri="{BB962C8B-B14F-4D97-AF65-F5344CB8AC3E}">
        <p14:creationId xmlns:p14="http://schemas.microsoft.com/office/powerpoint/2010/main" val="135929493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F6B5A-E4CD-278C-40C7-6BE46EB7A7A2}"/>
              </a:ext>
            </a:extLst>
          </p:cNvPr>
          <p:cNvSpPr>
            <a:spLocks noGrp="1"/>
          </p:cNvSpPr>
          <p:nvPr>
            <p:ph type="title"/>
          </p:nvPr>
        </p:nvSpPr>
        <p:spPr/>
        <p:txBody>
          <a:bodyPr/>
          <a:lstStyle/>
          <a:p>
            <a:r>
              <a:rPr lang="en-US"/>
              <a:t>Credits Retained or Extended, cont. </a:t>
            </a:r>
          </a:p>
        </p:txBody>
      </p:sp>
      <p:sp>
        <p:nvSpPr>
          <p:cNvPr id="3" name="Content Placeholder 2">
            <a:extLst>
              <a:ext uri="{FF2B5EF4-FFF2-40B4-BE49-F238E27FC236}">
                <a16:creationId xmlns:a16="http://schemas.microsoft.com/office/drawing/2014/main" id="{5BF8C19E-059A-E0B7-5968-CA823D7153A5}"/>
              </a:ext>
            </a:extLst>
          </p:cNvPr>
          <p:cNvSpPr>
            <a:spLocks noGrp="1"/>
          </p:cNvSpPr>
          <p:nvPr>
            <p:ph idx="1"/>
          </p:nvPr>
        </p:nvSpPr>
        <p:spPr/>
        <p:txBody>
          <a:bodyPr>
            <a:normAutofit/>
          </a:bodyPr>
          <a:lstStyle/>
          <a:p>
            <a:r>
              <a:rPr lang="en-US"/>
              <a:t>Fuel cells are now able to obtain the ITC</a:t>
            </a:r>
          </a:p>
          <a:p>
            <a:pPr lvl="1"/>
            <a:r>
              <a:rPr lang="en-US"/>
              <a:t>Eligible for 30% ITC if construction begins after December 31, 2025</a:t>
            </a:r>
          </a:p>
          <a:p>
            <a:pPr lvl="1"/>
            <a:r>
              <a:rPr lang="en-US"/>
              <a:t>Exempt from prevailing wage and apprenticeship requirements</a:t>
            </a:r>
          </a:p>
          <a:p>
            <a:pPr lvl="1"/>
            <a:r>
              <a:rPr lang="en-US"/>
              <a:t>Do not have to meet greenhouse gas emissions test </a:t>
            </a:r>
          </a:p>
          <a:p>
            <a:pPr lvl="1"/>
            <a:endParaRPr lang="en-US"/>
          </a:p>
          <a:p>
            <a:r>
              <a:rPr lang="en-US"/>
              <a:t>Geothermal Projects</a:t>
            </a:r>
          </a:p>
          <a:p>
            <a:endParaRPr lang="en-US"/>
          </a:p>
          <a:p>
            <a:pPr lvl="1"/>
            <a:r>
              <a:rPr lang="en-US"/>
              <a:t>Residential credits are eliminated after December 31, 2025</a:t>
            </a:r>
          </a:p>
          <a:p>
            <a:pPr lvl="1"/>
            <a:r>
              <a:rPr lang="en-US"/>
              <a:t>Commercial projects are subject to similar rules as Energy Storage projects</a:t>
            </a:r>
          </a:p>
          <a:p>
            <a:pPr marL="274320" lvl="1" indent="0">
              <a:buNone/>
            </a:pPr>
            <a:endParaRPr lang="en-US"/>
          </a:p>
        </p:txBody>
      </p:sp>
      <p:sp>
        <p:nvSpPr>
          <p:cNvPr id="4" name="Footer Placeholder 3">
            <a:extLst>
              <a:ext uri="{FF2B5EF4-FFF2-40B4-BE49-F238E27FC236}">
                <a16:creationId xmlns:a16="http://schemas.microsoft.com/office/drawing/2014/main" id="{A8190CF4-F8DD-1CB4-CB4F-0219862840D6}"/>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209396623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A2018-9C88-024B-8F53-69B47FC34AF4}"/>
              </a:ext>
            </a:extLst>
          </p:cNvPr>
          <p:cNvSpPr>
            <a:spLocks noGrp="1"/>
          </p:cNvSpPr>
          <p:nvPr>
            <p:ph type="title"/>
          </p:nvPr>
        </p:nvSpPr>
        <p:spPr/>
        <p:txBody>
          <a:bodyPr/>
          <a:lstStyle/>
          <a:p>
            <a:r>
              <a:rPr lang="en-US"/>
              <a:t>Credits Retained or Extended, cont. </a:t>
            </a:r>
          </a:p>
        </p:txBody>
      </p:sp>
      <p:sp>
        <p:nvSpPr>
          <p:cNvPr id="3" name="Content Placeholder 2">
            <a:extLst>
              <a:ext uri="{FF2B5EF4-FFF2-40B4-BE49-F238E27FC236}">
                <a16:creationId xmlns:a16="http://schemas.microsoft.com/office/drawing/2014/main" id="{ACFE803E-923A-DBDB-8887-A417DF8F7027}"/>
              </a:ext>
            </a:extLst>
          </p:cNvPr>
          <p:cNvSpPr>
            <a:spLocks noGrp="1"/>
          </p:cNvSpPr>
          <p:nvPr>
            <p:ph idx="1"/>
          </p:nvPr>
        </p:nvSpPr>
        <p:spPr/>
        <p:txBody>
          <a:bodyPr>
            <a:normAutofit lnSpcReduction="10000"/>
          </a:bodyPr>
          <a:lstStyle/>
          <a:p>
            <a:r>
              <a:rPr lang="en-US"/>
              <a:t>Nuclear generating facilities retain:</a:t>
            </a:r>
          </a:p>
          <a:p>
            <a:endParaRPr lang="en-US"/>
          </a:p>
          <a:p>
            <a:pPr lvl="1"/>
            <a:r>
              <a:rPr lang="en-US"/>
              <a:t>Zero emission nuclear power production credit, Section 45U</a:t>
            </a:r>
          </a:p>
          <a:p>
            <a:pPr lvl="1"/>
            <a:r>
              <a:rPr lang="en-US"/>
              <a:t>Creates new transferable credits for advanced nuclear projects starting construction before 2029 under the technology-neutral Section 45Y and 48E credits</a:t>
            </a:r>
          </a:p>
          <a:p>
            <a:pPr lvl="1"/>
            <a:r>
              <a:rPr lang="en-US"/>
              <a:t>OBBBA expands eligibility for energy community bonuses to include communities with advanced nuclear power jobs. Can increase the tax credit by 10%</a:t>
            </a:r>
          </a:p>
          <a:p>
            <a:pPr lvl="2"/>
            <a:r>
              <a:rPr lang="en-US"/>
              <a:t>Project must be either in fossil fuel statistical area, a cola closure census tract or a brownfield site</a:t>
            </a:r>
          </a:p>
          <a:p>
            <a:pPr lvl="2"/>
            <a:r>
              <a:rPr lang="en-US"/>
              <a:t>Project must meet prevailing wage and apprenticeship requirements</a:t>
            </a:r>
          </a:p>
          <a:p>
            <a:pPr lvl="1"/>
            <a:r>
              <a:rPr lang="en-US"/>
              <a:t>FEOC restrictions apply</a:t>
            </a:r>
          </a:p>
        </p:txBody>
      </p:sp>
      <p:sp>
        <p:nvSpPr>
          <p:cNvPr id="4" name="Footer Placeholder 3">
            <a:extLst>
              <a:ext uri="{FF2B5EF4-FFF2-40B4-BE49-F238E27FC236}">
                <a16:creationId xmlns:a16="http://schemas.microsoft.com/office/drawing/2014/main" id="{3323820D-306F-8755-3170-82F960FE7731}"/>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96731120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382C6-35C7-9BCA-512A-D4CDAA0B03DF}"/>
              </a:ext>
            </a:extLst>
          </p:cNvPr>
          <p:cNvSpPr>
            <a:spLocks noGrp="1"/>
          </p:cNvSpPr>
          <p:nvPr>
            <p:ph type="title"/>
          </p:nvPr>
        </p:nvSpPr>
        <p:spPr/>
        <p:txBody>
          <a:bodyPr/>
          <a:lstStyle/>
          <a:p>
            <a:r>
              <a:rPr lang="en-US"/>
              <a:t>Bonuses Available to Enhance Tax Credit	</a:t>
            </a:r>
          </a:p>
        </p:txBody>
      </p:sp>
      <p:sp>
        <p:nvSpPr>
          <p:cNvPr id="3" name="Content Placeholder 2">
            <a:extLst>
              <a:ext uri="{FF2B5EF4-FFF2-40B4-BE49-F238E27FC236}">
                <a16:creationId xmlns:a16="http://schemas.microsoft.com/office/drawing/2014/main" id="{82728381-81B2-EC01-CF13-A7CD4E544D77}"/>
              </a:ext>
            </a:extLst>
          </p:cNvPr>
          <p:cNvSpPr>
            <a:spLocks noGrp="1"/>
          </p:cNvSpPr>
          <p:nvPr>
            <p:ph idx="1"/>
          </p:nvPr>
        </p:nvSpPr>
        <p:spPr/>
        <p:txBody>
          <a:bodyPr/>
          <a:lstStyle/>
          <a:p>
            <a:r>
              <a:rPr lang="en-US"/>
              <a:t>Domestic Content Adder, Section 48Y (also applies to Section 45X)</a:t>
            </a:r>
          </a:p>
          <a:p>
            <a:pPr lvl="1"/>
            <a:endParaRPr lang="en-US"/>
          </a:p>
          <a:p>
            <a:pPr lvl="1"/>
            <a:r>
              <a:rPr lang="en-US"/>
              <a:t>If a facility meets the annual domestic content percentage, it will be eligible for a bonus credit of 10 percent.</a:t>
            </a:r>
          </a:p>
          <a:p>
            <a:pPr lvl="1"/>
            <a:r>
              <a:rPr lang="en-US"/>
              <a:t>Manufactured products which are components of a qualified facility upon completion of construction shall be deemed to have been produced in the United States if not less than the adjusted percentage of the total costs of all such manufactured products of such facility</a:t>
            </a:r>
          </a:p>
          <a:p>
            <a:pPr lvl="1"/>
            <a:r>
              <a:rPr lang="en-US"/>
              <a:t>The adjusted percentage for calendar year 2025 is 45%, for calendar year 2026, 50%, and starting January 1, 2027 and thereafter, 55% </a:t>
            </a:r>
          </a:p>
        </p:txBody>
      </p:sp>
      <p:sp>
        <p:nvSpPr>
          <p:cNvPr id="4" name="Footer Placeholder 3">
            <a:extLst>
              <a:ext uri="{FF2B5EF4-FFF2-40B4-BE49-F238E27FC236}">
                <a16:creationId xmlns:a16="http://schemas.microsoft.com/office/drawing/2014/main" id="{16D5C24B-52E6-DACE-11D3-00E5AEABA1D1}"/>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313919493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504A-84EB-694D-CCBD-A746570460B4}"/>
              </a:ext>
            </a:extLst>
          </p:cNvPr>
          <p:cNvSpPr>
            <a:spLocks noGrp="1"/>
          </p:cNvSpPr>
          <p:nvPr>
            <p:ph type="title"/>
          </p:nvPr>
        </p:nvSpPr>
        <p:spPr/>
        <p:txBody>
          <a:bodyPr>
            <a:normAutofit/>
          </a:bodyPr>
          <a:lstStyle/>
          <a:p>
            <a:r>
              <a:rPr lang="en-US"/>
              <a:t>Bonuses Available to Enhance Tax Credit, cont.</a:t>
            </a:r>
          </a:p>
        </p:txBody>
      </p:sp>
      <p:sp>
        <p:nvSpPr>
          <p:cNvPr id="3" name="Content Placeholder 2">
            <a:extLst>
              <a:ext uri="{FF2B5EF4-FFF2-40B4-BE49-F238E27FC236}">
                <a16:creationId xmlns:a16="http://schemas.microsoft.com/office/drawing/2014/main" id="{1520F59D-518C-0061-F587-EF13A182D331}"/>
              </a:ext>
            </a:extLst>
          </p:cNvPr>
          <p:cNvSpPr>
            <a:spLocks noGrp="1"/>
          </p:cNvSpPr>
          <p:nvPr>
            <p:ph idx="1"/>
          </p:nvPr>
        </p:nvSpPr>
        <p:spPr/>
        <p:txBody>
          <a:bodyPr>
            <a:normAutofit lnSpcReduction="10000"/>
          </a:bodyPr>
          <a:lstStyle/>
          <a:p>
            <a:r>
              <a:rPr lang="en-US"/>
              <a:t>Prevailing wage and Apprenticeship Rules</a:t>
            </a:r>
          </a:p>
          <a:p>
            <a:endParaRPr lang="en-US"/>
          </a:p>
          <a:p>
            <a:r>
              <a:rPr lang="en-US"/>
              <a:t>For qualified facilities and energy storage, if the facility meets the  prevailing wage requirements and the apprenticeship requirements, the amount of the credit shall be increased from 6% to 30%</a:t>
            </a:r>
          </a:p>
          <a:p>
            <a:endParaRPr lang="en-US"/>
          </a:p>
          <a:p>
            <a:pPr lvl="1"/>
            <a:r>
              <a:rPr lang="en-US"/>
              <a:t>The </a:t>
            </a:r>
            <a:r>
              <a:rPr lang="en-US" sz="2100"/>
              <a:t>taxpayer</a:t>
            </a:r>
            <a:r>
              <a:rPr lang="en-US"/>
              <a:t> is required to pay prevailing wage to laborers during construction of the project and for repairs during the 5 year period after the project is placed in service</a:t>
            </a:r>
          </a:p>
          <a:p>
            <a:pPr lvl="2"/>
            <a:r>
              <a:rPr lang="en-US" sz="2100"/>
              <a:t>The prevailing wage must be no less than the amount paid in the locality of the project, as determined by the Secretary of Labor</a:t>
            </a:r>
          </a:p>
          <a:p>
            <a:pPr lvl="2"/>
            <a:endParaRPr lang="en-US" sz="2100"/>
          </a:p>
          <a:p>
            <a:pPr lvl="2"/>
            <a:endParaRPr lang="en-US" sz="2100"/>
          </a:p>
        </p:txBody>
      </p:sp>
      <p:sp>
        <p:nvSpPr>
          <p:cNvPr id="4" name="Footer Placeholder 3">
            <a:extLst>
              <a:ext uri="{FF2B5EF4-FFF2-40B4-BE49-F238E27FC236}">
                <a16:creationId xmlns:a16="http://schemas.microsoft.com/office/drawing/2014/main" id="{727D5147-A404-C0F7-1454-F05BC08918FF}"/>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367138381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C9AC-A732-4CC4-1438-BC671CE3A869}"/>
              </a:ext>
            </a:extLst>
          </p:cNvPr>
          <p:cNvSpPr>
            <a:spLocks noGrp="1"/>
          </p:cNvSpPr>
          <p:nvPr>
            <p:ph type="title"/>
          </p:nvPr>
        </p:nvSpPr>
        <p:spPr/>
        <p:txBody>
          <a:bodyPr/>
          <a:lstStyle/>
          <a:p>
            <a:r>
              <a:rPr lang="en-US"/>
              <a:t>Bonuses Available to Enhance Tax Credit, cont.</a:t>
            </a:r>
          </a:p>
        </p:txBody>
      </p:sp>
      <p:sp>
        <p:nvSpPr>
          <p:cNvPr id="3" name="Content Placeholder 2">
            <a:extLst>
              <a:ext uri="{FF2B5EF4-FFF2-40B4-BE49-F238E27FC236}">
                <a16:creationId xmlns:a16="http://schemas.microsoft.com/office/drawing/2014/main" id="{87A41C42-4D51-3114-F151-F7E644D2676C}"/>
              </a:ext>
            </a:extLst>
          </p:cNvPr>
          <p:cNvSpPr>
            <a:spLocks noGrp="1"/>
          </p:cNvSpPr>
          <p:nvPr>
            <p:ph idx="1"/>
          </p:nvPr>
        </p:nvSpPr>
        <p:spPr/>
        <p:txBody>
          <a:bodyPr/>
          <a:lstStyle/>
          <a:p>
            <a:pPr lvl="1"/>
            <a:endParaRPr lang="en-US"/>
          </a:p>
          <a:p>
            <a:pPr lvl="1"/>
            <a:r>
              <a:rPr lang="en-US"/>
              <a:t>Apprenticeship rules require:</a:t>
            </a:r>
          </a:p>
          <a:p>
            <a:pPr lvl="1"/>
            <a:endParaRPr lang="en-US"/>
          </a:p>
          <a:p>
            <a:pPr lvl="2"/>
            <a:r>
              <a:rPr lang="en-US" sz="2100"/>
              <a:t>At least 15% of the construction, alteration or repair work must be performed by apprentices</a:t>
            </a:r>
          </a:p>
          <a:p>
            <a:pPr lvl="2"/>
            <a:r>
              <a:rPr lang="en-US" sz="2100"/>
              <a:t>For each four employees, there must be one apprentice</a:t>
            </a:r>
          </a:p>
          <a:p>
            <a:pPr lvl="2"/>
            <a:r>
              <a:rPr lang="en-US" sz="2100"/>
              <a:t>The applicable ratio of apprentices to employees must be met on each day of work</a:t>
            </a:r>
          </a:p>
          <a:p>
            <a:pPr lvl="2"/>
            <a:r>
              <a:rPr lang="en-US" sz="2100"/>
              <a:t>If there are too many apprentices, the extra apprentices must be paid prevailing wage</a:t>
            </a:r>
          </a:p>
          <a:p>
            <a:pPr lvl="2"/>
            <a:endParaRPr lang="en-US" sz="2100"/>
          </a:p>
          <a:p>
            <a:pPr marL="822960" lvl="3" indent="0">
              <a:buNone/>
            </a:pPr>
            <a:endParaRPr lang="en-US"/>
          </a:p>
          <a:p>
            <a:pPr lvl="2"/>
            <a:endParaRPr lang="en-US"/>
          </a:p>
        </p:txBody>
      </p:sp>
      <p:sp>
        <p:nvSpPr>
          <p:cNvPr id="4" name="Footer Placeholder 3">
            <a:extLst>
              <a:ext uri="{FF2B5EF4-FFF2-40B4-BE49-F238E27FC236}">
                <a16:creationId xmlns:a16="http://schemas.microsoft.com/office/drawing/2014/main" id="{68C1F0E7-2711-2266-18A7-6C1ABCF6FD90}"/>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183202247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E4C80-D821-B589-98EB-B1A0CA991DF2}"/>
              </a:ext>
            </a:extLst>
          </p:cNvPr>
          <p:cNvSpPr>
            <a:spLocks noGrp="1"/>
          </p:cNvSpPr>
          <p:nvPr>
            <p:ph type="title"/>
          </p:nvPr>
        </p:nvSpPr>
        <p:spPr/>
        <p:txBody>
          <a:bodyPr/>
          <a:lstStyle/>
          <a:p>
            <a:r>
              <a:rPr lang="en-US"/>
              <a:t>Prohibited Foreign Entity	Rules	</a:t>
            </a:r>
          </a:p>
        </p:txBody>
      </p:sp>
      <p:sp>
        <p:nvSpPr>
          <p:cNvPr id="3" name="Content Placeholder 2">
            <a:extLst>
              <a:ext uri="{FF2B5EF4-FFF2-40B4-BE49-F238E27FC236}">
                <a16:creationId xmlns:a16="http://schemas.microsoft.com/office/drawing/2014/main" id="{E98E0E44-34CE-74B2-ABF4-1B6668BE05BF}"/>
              </a:ext>
            </a:extLst>
          </p:cNvPr>
          <p:cNvSpPr>
            <a:spLocks noGrp="1"/>
          </p:cNvSpPr>
          <p:nvPr>
            <p:ph idx="1"/>
          </p:nvPr>
        </p:nvSpPr>
        <p:spPr/>
        <p:txBody>
          <a:bodyPr>
            <a:normAutofit lnSpcReduction="10000"/>
          </a:bodyPr>
          <a:lstStyle/>
          <a:p>
            <a:r>
              <a:rPr lang="en-US"/>
              <a:t>Material assistance from a prohibited foreign entity</a:t>
            </a:r>
          </a:p>
          <a:p>
            <a:endParaRPr lang="en-US"/>
          </a:p>
          <a:p>
            <a:pPr lvl="1"/>
            <a:r>
              <a:rPr lang="en-US"/>
              <a:t>The tax credit could be disallowed for a facility whose construction includes any “material assistance from a prohibited foreign entity”</a:t>
            </a:r>
          </a:p>
          <a:p>
            <a:pPr lvl="2"/>
            <a:r>
              <a:rPr lang="en-US" sz="2100"/>
              <a:t>A prohibited foreign entity includes a “specified foreign entity” or a “foreign entity”</a:t>
            </a:r>
          </a:p>
          <a:p>
            <a:pPr lvl="2"/>
            <a:r>
              <a:rPr lang="en-US" sz="2100"/>
              <a:t>A specified foreign entity can include one described in 15 USC Section 4651(8), including a terrorist organization, espionage, arms dealing, etc. and entities specified in particular sections of the federal law</a:t>
            </a:r>
          </a:p>
          <a:p>
            <a:pPr lvl="2"/>
            <a:r>
              <a:rPr lang="en-US" sz="2100"/>
              <a:t>A foreign controlled entity includes the government of North Korea, China, Russia and Iran</a:t>
            </a:r>
          </a:p>
          <a:p>
            <a:pPr lvl="2"/>
            <a:r>
              <a:rPr lang="en-US" sz="2100"/>
              <a:t>A foreign influenced entity would be one in which a foreign entity owns a 25% or greater interest in the project or if more than one foreign entity is involved owns 40% or more, or if there is other similar control by a foreign entity</a:t>
            </a:r>
          </a:p>
          <a:p>
            <a:pPr lvl="2"/>
            <a:endParaRPr lang="en-US" sz="2100"/>
          </a:p>
          <a:p>
            <a:pPr lvl="2"/>
            <a:endParaRPr lang="en-US" sz="2100"/>
          </a:p>
        </p:txBody>
      </p:sp>
      <p:sp>
        <p:nvSpPr>
          <p:cNvPr id="4" name="Footer Placeholder 3">
            <a:extLst>
              <a:ext uri="{FF2B5EF4-FFF2-40B4-BE49-F238E27FC236}">
                <a16:creationId xmlns:a16="http://schemas.microsoft.com/office/drawing/2014/main" id="{ED29161F-3BB2-A9C4-BFF2-98B9EB3B48B9}"/>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293315625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74F9D-C686-9C81-D12A-91B4FA461F93}"/>
              </a:ext>
            </a:extLst>
          </p:cNvPr>
          <p:cNvSpPr>
            <a:spLocks noGrp="1"/>
          </p:cNvSpPr>
          <p:nvPr>
            <p:ph type="title"/>
          </p:nvPr>
        </p:nvSpPr>
        <p:spPr/>
        <p:txBody>
          <a:bodyPr/>
          <a:lstStyle/>
          <a:p>
            <a:r>
              <a:rPr lang="en-US"/>
              <a:t>Prohibited Foreign Entity	Rules, cont.</a:t>
            </a:r>
          </a:p>
        </p:txBody>
      </p:sp>
      <p:sp>
        <p:nvSpPr>
          <p:cNvPr id="3" name="Content Placeholder 2">
            <a:extLst>
              <a:ext uri="{FF2B5EF4-FFF2-40B4-BE49-F238E27FC236}">
                <a16:creationId xmlns:a16="http://schemas.microsoft.com/office/drawing/2014/main" id="{AEF4C6A3-3F4A-5D6F-BDB1-2709701FE133}"/>
              </a:ext>
            </a:extLst>
          </p:cNvPr>
          <p:cNvSpPr>
            <a:spLocks noGrp="1"/>
          </p:cNvSpPr>
          <p:nvPr>
            <p:ph idx="1"/>
          </p:nvPr>
        </p:nvSpPr>
        <p:spPr/>
        <p:txBody>
          <a:bodyPr/>
          <a:lstStyle/>
          <a:p>
            <a:r>
              <a:rPr lang="en-US"/>
              <a:t>Material assistance rules</a:t>
            </a:r>
          </a:p>
          <a:p>
            <a:endParaRPr lang="en-US"/>
          </a:p>
          <a:p>
            <a:pPr lvl="1"/>
            <a:r>
              <a:rPr lang="en-US"/>
              <a:t>Facilities that have material assistance from a Foreign Entity of Concern with the costs of construction may be disqualified from receiving tax credits.</a:t>
            </a:r>
          </a:p>
          <a:p>
            <a:pPr lvl="1"/>
            <a:r>
              <a:rPr lang="en-US"/>
              <a:t>For qualified facilities, the following percentage of costs must be provided by a person other than a prohibited foreign entity:</a:t>
            </a:r>
          </a:p>
          <a:p>
            <a:pPr lvl="2"/>
            <a:r>
              <a:rPr lang="en-US" sz="2100"/>
              <a:t>If construction commences in 2026, 40%</a:t>
            </a:r>
          </a:p>
          <a:p>
            <a:pPr lvl="2"/>
            <a:r>
              <a:rPr lang="en-US" sz="2100"/>
              <a:t>If construction commences in 2027, 45%</a:t>
            </a:r>
          </a:p>
          <a:p>
            <a:pPr lvl="2"/>
            <a:r>
              <a:rPr lang="en-US" sz="2100"/>
              <a:t>If construction commences in 2028, 50%</a:t>
            </a:r>
          </a:p>
          <a:p>
            <a:pPr lvl="2"/>
            <a:r>
              <a:rPr lang="en-US" sz="2100"/>
              <a:t>If construction commences in 2029, 55%</a:t>
            </a:r>
          </a:p>
          <a:p>
            <a:pPr lvl="2"/>
            <a:r>
              <a:rPr lang="en-US" sz="2100"/>
              <a:t>If construction commences after 2029, 60%</a:t>
            </a:r>
          </a:p>
        </p:txBody>
      </p:sp>
      <p:sp>
        <p:nvSpPr>
          <p:cNvPr id="4" name="Footer Placeholder 3">
            <a:extLst>
              <a:ext uri="{FF2B5EF4-FFF2-40B4-BE49-F238E27FC236}">
                <a16:creationId xmlns:a16="http://schemas.microsoft.com/office/drawing/2014/main" id="{411138B1-BB3F-349A-C9DF-8B217CAC82CC}"/>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394461091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4EB99-67DE-D8B6-6B2A-25EEAF67C4AC}"/>
              </a:ext>
            </a:extLst>
          </p:cNvPr>
          <p:cNvSpPr>
            <a:spLocks noGrp="1"/>
          </p:cNvSpPr>
          <p:nvPr>
            <p:ph type="title"/>
          </p:nvPr>
        </p:nvSpPr>
        <p:spPr/>
        <p:txBody>
          <a:bodyPr/>
          <a:lstStyle/>
          <a:p>
            <a:r>
              <a:rPr lang="en-US"/>
              <a:t>Prohibited Foreign Entity	Rules, cont.</a:t>
            </a:r>
          </a:p>
        </p:txBody>
      </p:sp>
      <p:sp>
        <p:nvSpPr>
          <p:cNvPr id="3" name="Content Placeholder 2">
            <a:extLst>
              <a:ext uri="{FF2B5EF4-FFF2-40B4-BE49-F238E27FC236}">
                <a16:creationId xmlns:a16="http://schemas.microsoft.com/office/drawing/2014/main" id="{148C985B-E71E-23E5-5B43-2133DD271B4E}"/>
              </a:ext>
            </a:extLst>
          </p:cNvPr>
          <p:cNvSpPr>
            <a:spLocks noGrp="1"/>
          </p:cNvSpPr>
          <p:nvPr>
            <p:ph idx="1"/>
          </p:nvPr>
        </p:nvSpPr>
        <p:spPr/>
        <p:txBody>
          <a:bodyPr/>
          <a:lstStyle/>
          <a:p>
            <a:pPr lvl="1"/>
            <a:endParaRPr lang="en-US"/>
          </a:p>
          <a:p>
            <a:pPr lvl="1"/>
            <a:r>
              <a:rPr lang="en-US"/>
              <a:t>For energy storage facilities, the following percentage of costs must be provided by a person other than a prohibited foreign entity</a:t>
            </a:r>
          </a:p>
          <a:p>
            <a:pPr lvl="2"/>
            <a:r>
              <a:rPr lang="en-US" sz="2100"/>
              <a:t>If construction commences in 2026, 55%</a:t>
            </a:r>
          </a:p>
          <a:p>
            <a:pPr lvl="2"/>
            <a:r>
              <a:rPr lang="en-US" sz="2100"/>
              <a:t>If construction commences in 2027, 60%</a:t>
            </a:r>
          </a:p>
          <a:p>
            <a:pPr lvl="2"/>
            <a:r>
              <a:rPr lang="en-US" sz="2100"/>
              <a:t>If construction commences in 2028, 65%</a:t>
            </a:r>
          </a:p>
          <a:p>
            <a:pPr lvl="2"/>
            <a:r>
              <a:rPr lang="en-US" sz="2100"/>
              <a:t>If construction commences in 2029,70%</a:t>
            </a:r>
          </a:p>
          <a:p>
            <a:pPr lvl="2"/>
            <a:r>
              <a:rPr lang="en-US" sz="2100"/>
              <a:t>If construction commences after 2029,75%</a:t>
            </a:r>
          </a:p>
          <a:p>
            <a:pPr lvl="2"/>
            <a:endParaRPr lang="en-US"/>
          </a:p>
        </p:txBody>
      </p:sp>
      <p:sp>
        <p:nvSpPr>
          <p:cNvPr id="4" name="Footer Placeholder 3">
            <a:extLst>
              <a:ext uri="{FF2B5EF4-FFF2-40B4-BE49-F238E27FC236}">
                <a16:creationId xmlns:a16="http://schemas.microsoft.com/office/drawing/2014/main" id="{09E0EFA3-326C-6958-71E8-0C430FE4B838}"/>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70493960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a:extLst>
              <a:ext uri="{FF2B5EF4-FFF2-40B4-BE49-F238E27FC236}">
                <a16:creationId xmlns:a16="http://schemas.microsoft.com/office/drawing/2014/main" id="{59326144-0C8C-481F-99DA-CADD9169C0B6}"/>
              </a:ext>
            </a:extLst>
          </p:cNvPr>
          <p:cNvSpPr>
            <a:spLocks noGrp="1"/>
          </p:cNvSpPr>
          <p:nvPr>
            <p:ph type="ftr" sz="quarter" idx="11"/>
          </p:nvPr>
        </p:nvSpPr>
        <p:spPr/>
        <p:txBody>
          <a:bodyPr/>
          <a:lstStyle/>
          <a:p>
            <a:pPr algn="ctr"/>
            <a:r>
              <a:rPr lang="en-US"/>
              <a:t>© 2023 Greenbaum, Rowe, Smith &amp; Davis LLP</a:t>
            </a:r>
          </a:p>
        </p:txBody>
      </p:sp>
      <p:sp>
        <p:nvSpPr>
          <p:cNvPr id="7" name="Content Placeholder 2">
            <a:extLst>
              <a:ext uri="{FF2B5EF4-FFF2-40B4-BE49-F238E27FC236}">
                <a16:creationId xmlns:a16="http://schemas.microsoft.com/office/drawing/2014/main" id="{1007AD74-630B-4B51-9313-D43518B156C7}"/>
              </a:ext>
            </a:extLst>
          </p:cNvPr>
          <p:cNvSpPr>
            <a:spLocks noGrp="1"/>
          </p:cNvSpPr>
          <p:nvPr>
            <p:ph idx="4294967295"/>
          </p:nvPr>
        </p:nvSpPr>
        <p:spPr>
          <a:xfrm>
            <a:off x="0" y="609600"/>
            <a:ext cx="12192000" cy="5181600"/>
          </a:xfrm>
        </p:spPr>
        <p:txBody>
          <a:bodyPr>
            <a:normAutofit lnSpcReduction="10000"/>
          </a:bodyPr>
          <a:lstStyle/>
          <a:p>
            <a:pPr marL="0" indent="0" algn="ctr">
              <a:lnSpc>
                <a:spcPct val="120000"/>
              </a:lnSpc>
              <a:buNone/>
            </a:pPr>
            <a:r>
              <a:rPr lang="en-US" sz="6000">
                <a:solidFill>
                  <a:srgbClr val="D2533C"/>
                </a:solidFill>
              </a:rPr>
              <a:t>Thank You</a:t>
            </a:r>
          </a:p>
          <a:p>
            <a:pPr marL="0" indent="0" algn="ctr">
              <a:buNone/>
            </a:pPr>
            <a:r>
              <a:rPr lang="en-US" sz="4000">
                <a:solidFill>
                  <a:srgbClr val="D2533C"/>
                </a:solidFill>
              </a:rPr>
              <a:t>Questions?</a:t>
            </a:r>
          </a:p>
          <a:p>
            <a:pPr marL="0" marR="0" indent="0" algn="ctr">
              <a:lnSpc>
                <a:spcPct val="115000"/>
              </a:lnSpc>
              <a:spcBef>
                <a:spcPct val="0"/>
              </a:spcBef>
              <a:spcAft>
                <a:spcPct val="0"/>
              </a:spcAft>
              <a:buNone/>
            </a:pPr>
            <a:r>
              <a:rPr lang="en-US" sz="2000">
                <a:effectLst/>
                <a:latin typeface="+mj-lt"/>
                <a:ea typeface="Calibri" panose="020F0502020204030204" pitchFamily="34" charset="0"/>
                <a:cs typeface="Times New Roman" panose="02020603050405020304" pitchFamily="18" charset="0"/>
              </a:rPr>
              <a:t> </a:t>
            </a:r>
          </a:p>
          <a:p>
            <a:pPr marL="0" indent="0" algn="ctr">
              <a:lnSpc>
                <a:spcPct val="115000"/>
              </a:lnSpc>
              <a:spcBef>
                <a:spcPct val="0"/>
              </a:spcBef>
              <a:buNone/>
            </a:pPr>
            <a:endParaRPr lang="en-US" sz="2000">
              <a:solidFill>
                <a:srgbClr val="7A8289"/>
              </a:solidFill>
            </a:endParaRPr>
          </a:p>
          <a:p>
            <a:pPr marL="0" marR="0" indent="0" algn="ctr">
              <a:lnSpc>
                <a:spcPct val="115000"/>
              </a:lnSpc>
              <a:spcBef>
                <a:spcPct val="0"/>
              </a:spcBef>
              <a:spcAft>
                <a:spcPct val="0"/>
              </a:spcAft>
              <a:buNone/>
            </a:pPr>
            <a:r>
              <a:rPr lang="en-US" sz="3200" b="1">
                <a:effectLst/>
                <a:latin typeface="+mj-lt"/>
                <a:ea typeface="Calibri" panose="020F0502020204030204" pitchFamily="34" charset="0"/>
                <a:cs typeface="Times New Roman" panose="02020603050405020304" pitchFamily="18" charset="0"/>
              </a:rPr>
              <a:t>Phyllis J. Kessler</a:t>
            </a:r>
            <a:r>
              <a:rPr lang="en-US" sz="2000" b="1">
                <a:effectLst/>
                <a:latin typeface="+mj-lt"/>
                <a:ea typeface="Calibri" panose="020F0502020204030204" pitchFamily="34" charset="0"/>
                <a:cs typeface="Times New Roman" panose="02020603050405020304" pitchFamily="18" charset="0"/>
              </a:rPr>
              <a:t> </a:t>
            </a:r>
          </a:p>
          <a:p>
            <a:pPr marL="0" indent="0" algn="ctr">
              <a:spcBef>
                <a:spcPct val="0"/>
              </a:spcBef>
              <a:buNone/>
            </a:pPr>
            <a:r>
              <a:rPr lang="en-US" sz="3000">
                <a:solidFill>
                  <a:srgbClr val="7A8289"/>
                </a:solidFill>
              </a:rPr>
              <a:t>Of Counsel, </a:t>
            </a:r>
            <a:r>
              <a:rPr lang="en-US"/>
              <a:t>Renewable Resources &amp; Sustainable </a:t>
            </a:r>
          </a:p>
          <a:p>
            <a:pPr marL="0" indent="0" algn="ctr">
              <a:spcBef>
                <a:spcPct val="0"/>
              </a:spcBef>
              <a:buNone/>
            </a:pPr>
            <a:r>
              <a:rPr lang="en-US"/>
              <a:t>Development Practice Group</a:t>
            </a:r>
          </a:p>
          <a:p>
            <a:pPr marL="0" indent="0" algn="ctr">
              <a:spcBef>
                <a:spcPct val="0"/>
              </a:spcBef>
              <a:buNone/>
            </a:pPr>
            <a:endParaRPr lang="en-US" sz="3000">
              <a:solidFill>
                <a:srgbClr val="7A8289"/>
              </a:solidFill>
            </a:endParaRPr>
          </a:p>
          <a:p>
            <a:pPr marL="0" indent="0" algn="ctr">
              <a:spcBef>
                <a:spcPct val="0"/>
              </a:spcBef>
              <a:buNone/>
            </a:pPr>
            <a:r>
              <a:rPr lang="en-US" sz="3000">
                <a:solidFill>
                  <a:schemeClr val="tx2"/>
                </a:solidFill>
              </a:rPr>
              <a:t>pkessler@greenbaumlaw.com</a:t>
            </a:r>
            <a:r>
              <a:rPr lang="en-US" sz="3000" b="1">
                <a:solidFill>
                  <a:schemeClr val="tx2"/>
                </a:solidFill>
              </a:rPr>
              <a:t>| T:</a:t>
            </a:r>
            <a:r>
              <a:rPr lang="en-US" sz="3000">
                <a:solidFill>
                  <a:schemeClr val="tx2"/>
                </a:solidFill>
              </a:rPr>
              <a:t>(973) 577-1760</a:t>
            </a:r>
          </a:p>
          <a:p>
            <a:pPr marL="0" indent="0" algn="ctr">
              <a:spcBef>
                <a:spcPct val="0"/>
              </a:spcBef>
              <a:buNone/>
            </a:pPr>
            <a:r>
              <a:rPr lang="en-US" sz="3000">
                <a:solidFill>
                  <a:schemeClr val="tx2"/>
                </a:solidFill>
              </a:rPr>
              <a:t>C</a:t>
            </a:r>
            <a:r>
              <a:rPr lang="en-US" sz="3000">
                <a:solidFill>
                  <a:schemeClr val="tx2"/>
                </a:solidFill>
                <a:sym typeface="Wingdings" panose="05000000000000000000" pitchFamily="2" charset="2"/>
              </a:rPr>
              <a:t>: (201) 602-4363</a:t>
            </a:r>
            <a:endParaRPr lang="en-US" sz="3000">
              <a:solidFill>
                <a:schemeClr val="tx2"/>
              </a:solidFill>
            </a:endParaRPr>
          </a:p>
          <a:p>
            <a:pPr marL="0" indent="0" algn="ctr">
              <a:spcBef>
                <a:spcPct val="0"/>
              </a:spcBef>
              <a:buNone/>
            </a:pPr>
            <a:endParaRPr lang="en-US" sz="3000">
              <a:solidFill>
                <a:srgbClr val="7A8289"/>
              </a:solidFill>
            </a:endParaRPr>
          </a:p>
        </p:txBody>
      </p:sp>
    </p:spTree>
    <p:extLst>
      <p:ext uri="{BB962C8B-B14F-4D97-AF65-F5344CB8AC3E}">
        <p14:creationId xmlns:p14="http://schemas.microsoft.com/office/powerpoint/2010/main" val="30336772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10D67-95BF-1ED9-FA3C-5860472E7A0C}"/>
              </a:ext>
            </a:extLst>
          </p:cNvPr>
          <p:cNvSpPr>
            <a:spLocks noGrp="1"/>
          </p:cNvSpPr>
          <p:nvPr>
            <p:ph type="title"/>
          </p:nvPr>
        </p:nvSpPr>
        <p:spPr/>
        <p:txBody>
          <a:bodyPr/>
          <a:lstStyle/>
          <a:p>
            <a:r>
              <a:rPr lang="en-US"/>
              <a:t> Overview	</a:t>
            </a:r>
          </a:p>
        </p:txBody>
      </p:sp>
      <p:sp>
        <p:nvSpPr>
          <p:cNvPr id="3" name="Content Placeholder 2">
            <a:extLst>
              <a:ext uri="{FF2B5EF4-FFF2-40B4-BE49-F238E27FC236}">
                <a16:creationId xmlns:a16="http://schemas.microsoft.com/office/drawing/2014/main" id="{186EC871-6B4F-2107-1802-B08EDE492400}"/>
              </a:ext>
            </a:extLst>
          </p:cNvPr>
          <p:cNvSpPr>
            <a:spLocks noGrp="1"/>
          </p:cNvSpPr>
          <p:nvPr>
            <p:ph idx="1"/>
          </p:nvPr>
        </p:nvSpPr>
        <p:spPr/>
        <p:txBody>
          <a:bodyPr>
            <a:normAutofit/>
          </a:bodyPr>
          <a:lstStyle/>
          <a:p>
            <a:r>
              <a:rPr lang="en-US"/>
              <a:t>Enacted into law July 4, 2025 </a:t>
            </a:r>
          </a:p>
          <a:p>
            <a:pPr marL="0" indent="0">
              <a:buNone/>
            </a:pPr>
            <a:endParaRPr lang="en-US"/>
          </a:p>
          <a:p>
            <a:r>
              <a:rPr lang="en-US"/>
              <a:t>Major </a:t>
            </a:r>
            <a:r>
              <a:rPr lang="en-US" sz="2400"/>
              <a:t>Changes</a:t>
            </a:r>
            <a:r>
              <a:rPr lang="en-US"/>
              <a:t>:  Trump administration stated that tax credits for renewable energy incentives provided an unfair advantage over fossil fuels.  In seeking to eliminate that advantage, the OBBBA</a:t>
            </a:r>
          </a:p>
          <a:p>
            <a:endParaRPr lang="en-US"/>
          </a:p>
          <a:p>
            <a:pPr lvl="1"/>
            <a:r>
              <a:rPr lang="en-US"/>
              <a:t>Voided many benefits provided by the Inflation Reduction Act </a:t>
            </a:r>
          </a:p>
          <a:p>
            <a:pPr lvl="1"/>
            <a:r>
              <a:rPr lang="en-US"/>
              <a:t>Changed and moved forward the termination dates for certain energy tax credits</a:t>
            </a:r>
          </a:p>
          <a:p>
            <a:pPr lvl="1"/>
            <a:endParaRPr lang="en-US"/>
          </a:p>
          <a:p>
            <a:pPr marL="274320" lvl="1" indent="0">
              <a:buNone/>
            </a:pPr>
            <a:endParaRPr lang="en-US"/>
          </a:p>
          <a:p>
            <a:pPr lvl="1"/>
            <a:endParaRPr lang="en-US"/>
          </a:p>
          <a:p>
            <a:pPr lvl="2"/>
            <a:endParaRPr lang="en-US"/>
          </a:p>
        </p:txBody>
      </p:sp>
      <p:sp>
        <p:nvSpPr>
          <p:cNvPr id="4" name="Footer Placeholder 3">
            <a:extLst>
              <a:ext uri="{FF2B5EF4-FFF2-40B4-BE49-F238E27FC236}">
                <a16:creationId xmlns:a16="http://schemas.microsoft.com/office/drawing/2014/main" id="{E21F5847-05FA-12DF-C0B6-DC8747406DA1}"/>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179537495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69D1D-EFB4-D2FB-7C00-1669C7DC61CE}"/>
              </a:ext>
            </a:extLst>
          </p:cNvPr>
          <p:cNvSpPr>
            <a:spLocks noGrp="1"/>
          </p:cNvSpPr>
          <p:nvPr>
            <p:ph type="title"/>
          </p:nvPr>
        </p:nvSpPr>
        <p:spPr/>
        <p:txBody>
          <a:bodyPr/>
          <a:lstStyle/>
          <a:p>
            <a:r>
              <a:rPr lang="en-US"/>
              <a:t>Overview cont.</a:t>
            </a:r>
          </a:p>
        </p:txBody>
      </p:sp>
      <p:sp>
        <p:nvSpPr>
          <p:cNvPr id="3" name="Content Placeholder 2">
            <a:extLst>
              <a:ext uri="{FF2B5EF4-FFF2-40B4-BE49-F238E27FC236}">
                <a16:creationId xmlns:a16="http://schemas.microsoft.com/office/drawing/2014/main" id="{D7F37BFE-8E7B-1810-D148-B0FDFC60B4CD}"/>
              </a:ext>
            </a:extLst>
          </p:cNvPr>
          <p:cNvSpPr>
            <a:spLocks noGrp="1"/>
          </p:cNvSpPr>
          <p:nvPr>
            <p:ph idx="1"/>
          </p:nvPr>
        </p:nvSpPr>
        <p:spPr/>
        <p:txBody>
          <a:bodyPr/>
          <a:lstStyle/>
          <a:p>
            <a:pPr lvl="1"/>
            <a:endParaRPr lang="en-US"/>
          </a:p>
          <a:p>
            <a:pPr lvl="1"/>
            <a:endParaRPr lang="en-US"/>
          </a:p>
          <a:p>
            <a:pPr lvl="1"/>
            <a:r>
              <a:rPr lang="en-US"/>
              <a:t>Increased the restrictions on investment by foreign entities</a:t>
            </a:r>
          </a:p>
          <a:p>
            <a:pPr lvl="1"/>
            <a:r>
              <a:rPr lang="en-US"/>
              <a:t>Decreased the ability of developers to rely on global equipment sourcing</a:t>
            </a:r>
          </a:p>
          <a:p>
            <a:pPr marL="274320" lvl="1" indent="0">
              <a:buNone/>
            </a:pPr>
            <a:endParaRPr lang="en-US"/>
          </a:p>
          <a:p>
            <a:pPr lvl="1"/>
            <a:r>
              <a:rPr lang="en-US"/>
              <a:t>Retained credits for Fuel Cells, Geothermal, Nuclear, Energy Storage, Advanced Manufacturing and Clean Fuels</a:t>
            </a:r>
          </a:p>
          <a:p>
            <a:pPr lvl="1"/>
            <a:endParaRPr lang="en-US"/>
          </a:p>
          <a:p>
            <a:pPr lvl="1"/>
            <a:endParaRPr lang="en-US"/>
          </a:p>
          <a:p>
            <a:pPr lvl="1"/>
            <a:endParaRPr lang="en-US"/>
          </a:p>
          <a:p>
            <a:pPr lvl="1"/>
            <a:endParaRPr lang="en-US"/>
          </a:p>
          <a:p>
            <a:pPr lvl="1"/>
            <a:endParaRPr lang="en-US"/>
          </a:p>
        </p:txBody>
      </p:sp>
      <p:sp>
        <p:nvSpPr>
          <p:cNvPr id="4" name="Footer Placeholder 3">
            <a:extLst>
              <a:ext uri="{FF2B5EF4-FFF2-40B4-BE49-F238E27FC236}">
                <a16:creationId xmlns:a16="http://schemas.microsoft.com/office/drawing/2014/main" id="{E75531C4-F264-F99E-0D3C-F61174466976}"/>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182219771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F4F30-0D95-ABE2-5EB9-E33E947EAD0F}"/>
              </a:ext>
            </a:extLst>
          </p:cNvPr>
          <p:cNvSpPr>
            <a:spLocks noGrp="1"/>
          </p:cNvSpPr>
          <p:nvPr>
            <p:ph type="title"/>
          </p:nvPr>
        </p:nvSpPr>
        <p:spPr/>
        <p:txBody>
          <a:bodyPr/>
          <a:lstStyle/>
          <a:p>
            <a:r>
              <a:rPr lang="en-US"/>
              <a:t>Tax Credit Completely Eliminated	</a:t>
            </a:r>
          </a:p>
        </p:txBody>
      </p:sp>
      <p:sp>
        <p:nvSpPr>
          <p:cNvPr id="3" name="Content Placeholder 2">
            <a:extLst>
              <a:ext uri="{FF2B5EF4-FFF2-40B4-BE49-F238E27FC236}">
                <a16:creationId xmlns:a16="http://schemas.microsoft.com/office/drawing/2014/main" id="{AADC6E47-423C-E7D5-915E-257E302F1238}"/>
              </a:ext>
            </a:extLst>
          </p:cNvPr>
          <p:cNvSpPr>
            <a:spLocks noGrp="1"/>
          </p:cNvSpPr>
          <p:nvPr>
            <p:ph idx="1"/>
          </p:nvPr>
        </p:nvSpPr>
        <p:spPr/>
        <p:txBody>
          <a:bodyPr/>
          <a:lstStyle/>
          <a:p>
            <a:r>
              <a:rPr lang="en-US"/>
              <a:t>Electric Vehicles:  </a:t>
            </a:r>
          </a:p>
          <a:p>
            <a:endParaRPr lang="en-US"/>
          </a:p>
          <a:p>
            <a:pPr lvl="1"/>
            <a:r>
              <a:rPr lang="en-US"/>
              <a:t>New Electric Vehicles, Section 45W, repealed after 9/30/25</a:t>
            </a:r>
          </a:p>
          <a:p>
            <a:pPr lvl="1"/>
            <a:r>
              <a:rPr lang="en-US"/>
              <a:t>Previously Owned Electric Vehicle, Section 25E, repealed after 9/30/25</a:t>
            </a:r>
          </a:p>
          <a:p>
            <a:pPr lvl="1"/>
            <a:r>
              <a:rPr lang="en-US"/>
              <a:t>Commercial Electric Vehicle Credit, Section 30C, repealed after 9/30/25</a:t>
            </a:r>
          </a:p>
          <a:p>
            <a:pPr lvl="1"/>
            <a:endParaRPr lang="en-US"/>
          </a:p>
          <a:p>
            <a:pPr marL="0" lvl="1" indent="274638"/>
            <a:r>
              <a:rPr lang="en-US"/>
              <a:t>Alternative Fuel Vehicle Refueling Property, repealed after June 30, 2026</a:t>
            </a:r>
          </a:p>
          <a:p>
            <a:pPr marL="0" lvl="1" indent="274638"/>
            <a:endParaRPr lang="en-US"/>
          </a:p>
          <a:p>
            <a:pPr marL="0" lvl="1" indent="274638"/>
            <a:r>
              <a:rPr lang="en-US"/>
              <a:t>Section 30C related to biofuels, electricity, and other clean fuels, repealed after June 30, 2026</a:t>
            </a:r>
          </a:p>
        </p:txBody>
      </p:sp>
      <p:sp>
        <p:nvSpPr>
          <p:cNvPr id="4" name="Footer Placeholder 3">
            <a:extLst>
              <a:ext uri="{FF2B5EF4-FFF2-40B4-BE49-F238E27FC236}">
                <a16:creationId xmlns:a16="http://schemas.microsoft.com/office/drawing/2014/main" id="{3AFC5155-1F4B-D07B-32D8-ED5E996CF3F3}"/>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359444933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A11B-84E6-027C-B300-1800A6D01CAE}"/>
              </a:ext>
            </a:extLst>
          </p:cNvPr>
          <p:cNvSpPr>
            <a:spLocks noGrp="1"/>
          </p:cNvSpPr>
          <p:nvPr>
            <p:ph type="title"/>
          </p:nvPr>
        </p:nvSpPr>
        <p:spPr/>
        <p:txBody>
          <a:bodyPr/>
          <a:lstStyle/>
          <a:p>
            <a:r>
              <a:rPr lang="en-US"/>
              <a:t>Tax Credit Completely Eliminated, cont.</a:t>
            </a:r>
          </a:p>
        </p:txBody>
      </p:sp>
      <p:sp>
        <p:nvSpPr>
          <p:cNvPr id="3" name="Content Placeholder 2">
            <a:extLst>
              <a:ext uri="{FF2B5EF4-FFF2-40B4-BE49-F238E27FC236}">
                <a16:creationId xmlns:a16="http://schemas.microsoft.com/office/drawing/2014/main" id="{EAC9E68F-9DB5-5925-77BB-5B01FAEF3815}"/>
              </a:ext>
            </a:extLst>
          </p:cNvPr>
          <p:cNvSpPr>
            <a:spLocks noGrp="1"/>
          </p:cNvSpPr>
          <p:nvPr>
            <p:ph idx="1"/>
          </p:nvPr>
        </p:nvSpPr>
        <p:spPr/>
        <p:txBody>
          <a:bodyPr/>
          <a:lstStyle/>
          <a:p>
            <a:r>
              <a:rPr lang="en-US"/>
              <a:t>Energy Efficient Home Improvement Credit, Section 25D, repealed after December 31, 2025</a:t>
            </a:r>
          </a:p>
          <a:p>
            <a:endParaRPr lang="en-US"/>
          </a:p>
          <a:p>
            <a:r>
              <a:rPr lang="en-US"/>
              <a:t>Residential Clean Energy Credit, Section 25D, repealed after December 31, 2025</a:t>
            </a:r>
          </a:p>
          <a:p>
            <a:endParaRPr lang="en-US"/>
          </a:p>
          <a:p>
            <a:r>
              <a:rPr lang="en-US"/>
              <a:t>Energy Efficient Commercial Buildings Deduction, Section 179D, repealed after June 30, 2026</a:t>
            </a:r>
          </a:p>
        </p:txBody>
      </p:sp>
      <p:sp>
        <p:nvSpPr>
          <p:cNvPr id="4" name="Footer Placeholder 3">
            <a:extLst>
              <a:ext uri="{FF2B5EF4-FFF2-40B4-BE49-F238E27FC236}">
                <a16:creationId xmlns:a16="http://schemas.microsoft.com/office/drawing/2014/main" id="{F0EAFFA5-0657-2F12-A0E0-4CCA618E197D}"/>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47585163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80316-FBC6-5E1F-DA1F-F92BFC840AB4}"/>
              </a:ext>
            </a:extLst>
          </p:cNvPr>
          <p:cNvSpPr>
            <a:spLocks noGrp="1"/>
          </p:cNvSpPr>
          <p:nvPr>
            <p:ph type="title"/>
          </p:nvPr>
        </p:nvSpPr>
        <p:spPr/>
        <p:txBody>
          <a:bodyPr/>
          <a:lstStyle/>
          <a:p>
            <a:r>
              <a:rPr lang="en-US"/>
              <a:t>Credits Phased Out or Restricted</a:t>
            </a:r>
          </a:p>
        </p:txBody>
      </p:sp>
      <p:sp>
        <p:nvSpPr>
          <p:cNvPr id="3" name="Content Placeholder 2">
            <a:extLst>
              <a:ext uri="{FF2B5EF4-FFF2-40B4-BE49-F238E27FC236}">
                <a16:creationId xmlns:a16="http://schemas.microsoft.com/office/drawing/2014/main" id="{2B09EA7C-887D-5907-D7C2-ED85A1EDD5E6}"/>
              </a:ext>
            </a:extLst>
          </p:cNvPr>
          <p:cNvSpPr>
            <a:spLocks noGrp="1"/>
          </p:cNvSpPr>
          <p:nvPr>
            <p:ph idx="1"/>
          </p:nvPr>
        </p:nvSpPr>
        <p:spPr/>
        <p:txBody>
          <a:bodyPr>
            <a:normAutofit/>
          </a:bodyPr>
          <a:lstStyle/>
          <a:p>
            <a:r>
              <a:rPr lang="en-US"/>
              <a:t>Wind and Solar projects are ineligible for ITC and PTC credits unless:</a:t>
            </a:r>
          </a:p>
          <a:p>
            <a:endParaRPr lang="en-US"/>
          </a:p>
          <a:p>
            <a:pPr lvl="1"/>
            <a:r>
              <a:rPr lang="en-US"/>
              <a:t> The project is in service before December 31, 2027, or</a:t>
            </a:r>
          </a:p>
          <a:p>
            <a:pPr marL="571500" lvl="1" indent="-296863"/>
            <a:r>
              <a:rPr lang="en-US"/>
              <a:t>Construction of the project has begun within 12 months after the effective          date of the OBBBA</a:t>
            </a:r>
          </a:p>
          <a:p>
            <a:pPr lvl="2"/>
            <a:r>
              <a:rPr lang="en-US" sz="2200"/>
              <a:t>If construction has begun before July 4, 2026, it is not required to be in service by December 31, 2027, but still is required to demonstrate continuous progress of construction</a:t>
            </a:r>
          </a:p>
          <a:p>
            <a:pPr lvl="1" indent="-182563"/>
            <a:r>
              <a:rPr lang="en-US" sz="2800"/>
              <a:t> Subject to FEOC (Foreign Entity of Concern) rules</a:t>
            </a:r>
          </a:p>
          <a:p>
            <a:pPr lvl="1"/>
            <a:endParaRPr lang="en-US"/>
          </a:p>
        </p:txBody>
      </p:sp>
      <p:sp>
        <p:nvSpPr>
          <p:cNvPr id="4" name="Footer Placeholder 3">
            <a:extLst>
              <a:ext uri="{FF2B5EF4-FFF2-40B4-BE49-F238E27FC236}">
                <a16:creationId xmlns:a16="http://schemas.microsoft.com/office/drawing/2014/main" id="{5BC1E0AD-B4EF-D840-348C-812508E1EB5F}"/>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33489953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3094-FF91-0692-21AD-63B9547C639A}"/>
              </a:ext>
            </a:extLst>
          </p:cNvPr>
          <p:cNvSpPr>
            <a:spLocks noGrp="1"/>
          </p:cNvSpPr>
          <p:nvPr>
            <p:ph type="title"/>
          </p:nvPr>
        </p:nvSpPr>
        <p:spPr/>
        <p:txBody>
          <a:bodyPr/>
          <a:lstStyle/>
          <a:p>
            <a:r>
              <a:rPr lang="en-US"/>
              <a:t>Credits Phased Out or Restricted, cont.</a:t>
            </a:r>
          </a:p>
        </p:txBody>
      </p:sp>
      <p:sp>
        <p:nvSpPr>
          <p:cNvPr id="3" name="Content Placeholder 2">
            <a:extLst>
              <a:ext uri="{FF2B5EF4-FFF2-40B4-BE49-F238E27FC236}">
                <a16:creationId xmlns:a16="http://schemas.microsoft.com/office/drawing/2014/main" id="{6964583D-CF0A-B6F6-963C-6BEA0D4F1ABE}"/>
              </a:ext>
            </a:extLst>
          </p:cNvPr>
          <p:cNvSpPr>
            <a:spLocks noGrp="1"/>
          </p:cNvSpPr>
          <p:nvPr>
            <p:ph idx="1"/>
          </p:nvPr>
        </p:nvSpPr>
        <p:spPr/>
        <p:txBody>
          <a:bodyPr/>
          <a:lstStyle/>
          <a:p>
            <a:endParaRPr lang="en-US"/>
          </a:p>
          <a:p>
            <a:r>
              <a:rPr lang="en-US"/>
              <a:t>Clean Hydrogen, Section 45V:  The beginning of construction deadline was moved up to before 2028</a:t>
            </a:r>
          </a:p>
          <a:p>
            <a:pPr marL="0" indent="0">
              <a:buNone/>
            </a:pPr>
            <a:endParaRPr lang="en-US"/>
          </a:p>
          <a:p>
            <a:r>
              <a:rPr lang="en-US"/>
              <a:t>Advanced Manufacturing, Section 45X:</a:t>
            </a:r>
          </a:p>
          <a:p>
            <a:pPr marL="0" indent="0">
              <a:buNone/>
            </a:pPr>
            <a:endParaRPr lang="en-US"/>
          </a:p>
          <a:p>
            <a:pPr lvl="1"/>
            <a:r>
              <a:rPr lang="en-US"/>
              <a:t>  The phase out schedule for these credits has advanced the phase out dates:</a:t>
            </a:r>
          </a:p>
          <a:p>
            <a:pPr lvl="2"/>
            <a:r>
              <a:rPr lang="en-US" sz="2200"/>
              <a:t>Wind energy components after December 31, 2027</a:t>
            </a:r>
          </a:p>
          <a:p>
            <a:pPr lvl="2"/>
            <a:r>
              <a:rPr lang="en-US" sz="2200"/>
              <a:t>Phase out for critical minerals begins 2031 (these were previously permanent)</a:t>
            </a:r>
          </a:p>
          <a:p>
            <a:pPr lvl="2"/>
            <a:endParaRPr lang="en-US" sz="2200"/>
          </a:p>
          <a:p>
            <a:pPr lvl="2"/>
            <a:endParaRPr lang="en-US" sz="2200"/>
          </a:p>
          <a:p>
            <a:pPr lvl="1"/>
            <a:endParaRPr lang="en-US"/>
          </a:p>
          <a:p>
            <a:pPr lvl="1"/>
            <a:endParaRPr lang="en-US"/>
          </a:p>
          <a:p>
            <a:pPr marL="0" indent="0">
              <a:buNone/>
            </a:pPr>
            <a:endParaRPr lang="en-US"/>
          </a:p>
          <a:p>
            <a:pPr lvl="1"/>
            <a:endParaRPr lang="en-US"/>
          </a:p>
        </p:txBody>
      </p:sp>
      <p:sp>
        <p:nvSpPr>
          <p:cNvPr id="4" name="Footer Placeholder 3">
            <a:extLst>
              <a:ext uri="{FF2B5EF4-FFF2-40B4-BE49-F238E27FC236}">
                <a16:creationId xmlns:a16="http://schemas.microsoft.com/office/drawing/2014/main" id="{96F96CEF-3C33-CBC2-278C-09C06DA9071A}"/>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61540601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D3DA0-08F4-45D2-17D3-ECB488B2F952}"/>
              </a:ext>
            </a:extLst>
          </p:cNvPr>
          <p:cNvSpPr>
            <a:spLocks noGrp="1"/>
          </p:cNvSpPr>
          <p:nvPr>
            <p:ph type="title"/>
          </p:nvPr>
        </p:nvSpPr>
        <p:spPr/>
        <p:txBody>
          <a:bodyPr/>
          <a:lstStyle/>
          <a:p>
            <a:r>
              <a:rPr lang="en-US"/>
              <a:t>Credits Phased Out or Restricted, cont.</a:t>
            </a:r>
          </a:p>
        </p:txBody>
      </p:sp>
      <p:sp>
        <p:nvSpPr>
          <p:cNvPr id="3" name="Content Placeholder 2">
            <a:extLst>
              <a:ext uri="{FF2B5EF4-FFF2-40B4-BE49-F238E27FC236}">
                <a16:creationId xmlns:a16="http://schemas.microsoft.com/office/drawing/2014/main" id="{A7B968B4-0789-5C9F-04A5-5EB175E03DFD}"/>
              </a:ext>
            </a:extLst>
          </p:cNvPr>
          <p:cNvSpPr>
            <a:spLocks noGrp="1"/>
          </p:cNvSpPr>
          <p:nvPr>
            <p:ph idx="1"/>
          </p:nvPr>
        </p:nvSpPr>
        <p:spPr/>
        <p:txBody>
          <a:bodyPr/>
          <a:lstStyle/>
          <a:p>
            <a:r>
              <a:rPr lang="en-US"/>
              <a:t>Clean Fuel Production Credit, Section 45Z:  </a:t>
            </a:r>
          </a:p>
          <a:p>
            <a:endParaRPr lang="en-US"/>
          </a:p>
          <a:p>
            <a:pPr lvl="1"/>
            <a:r>
              <a:rPr lang="en-US"/>
              <a:t>Requires feedstocks to be produced or grown in the United States, Canada or Mexico.  </a:t>
            </a:r>
          </a:p>
          <a:p>
            <a:pPr lvl="1"/>
            <a:r>
              <a:rPr lang="en-US"/>
              <a:t>Projects which begin construction within a year of the passage of OBBBA will not be subject to the requirement that they be placed in service by December 31, 2027</a:t>
            </a:r>
          </a:p>
          <a:p>
            <a:pPr lvl="1"/>
            <a:r>
              <a:rPr lang="en-US"/>
              <a:t>Credits are extended to 2029 but with stricter sourcing rules </a:t>
            </a:r>
          </a:p>
        </p:txBody>
      </p:sp>
      <p:sp>
        <p:nvSpPr>
          <p:cNvPr id="4" name="Footer Placeholder 3">
            <a:extLst>
              <a:ext uri="{FF2B5EF4-FFF2-40B4-BE49-F238E27FC236}">
                <a16:creationId xmlns:a16="http://schemas.microsoft.com/office/drawing/2014/main" id="{BADB97CC-62D5-CA6A-0010-0D107868146B}"/>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275405955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AEEDD-EEBC-914D-43EB-79E8458EE47F}"/>
              </a:ext>
            </a:extLst>
          </p:cNvPr>
          <p:cNvSpPr>
            <a:spLocks noGrp="1"/>
          </p:cNvSpPr>
          <p:nvPr>
            <p:ph type="title"/>
          </p:nvPr>
        </p:nvSpPr>
        <p:spPr>
          <a:xfrm>
            <a:off x="761490" y="670650"/>
            <a:ext cx="10972800" cy="990600"/>
          </a:xfrm>
        </p:spPr>
        <p:txBody>
          <a:bodyPr/>
          <a:lstStyle/>
          <a:p>
            <a:r>
              <a:rPr lang="en-US"/>
              <a:t>Credits Retained or Extended </a:t>
            </a:r>
          </a:p>
        </p:txBody>
      </p:sp>
      <p:sp>
        <p:nvSpPr>
          <p:cNvPr id="3" name="Content Placeholder 2">
            <a:extLst>
              <a:ext uri="{FF2B5EF4-FFF2-40B4-BE49-F238E27FC236}">
                <a16:creationId xmlns:a16="http://schemas.microsoft.com/office/drawing/2014/main" id="{4A796C47-D26E-1414-4DB1-7A1A6D074636}"/>
              </a:ext>
            </a:extLst>
          </p:cNvPr>
          <p:cNvSpPr>
            <a:spLocks noGrp="1"/>
          </p:cNvSpPr>
          <p:nvPr>
            <p:ph idx="1"/>
          </p:nvPr>
        </p:nvSpPr>
        <p:spPr/>
        <p:txBody>
          <a:bodyPr/>
          <a:lstStyle/>
          <a:p>
            <a:r>
              <a:rPr lang="en-US"/>
              <a:t>Metallurgical coal:  A new credit of 2.5 percent was created in Section 45X(2)(m), Advanced Manufacturing Production Credit</a:t>
            </a:r>
          </a:p>
          <a:p>
            <a:endParaRPr lang="en-US"/>
          </a:p>
          <a:p>
            <a:r>
              <a:rPr lang="en-US"/>
              <a:t>Clean fuel production:  The tax credit for transportation fuel will be effective until 2029</a:t>
            </a:r>
          </a:p>
          <a:p>
            <a:endParaRPr lang="en-US"/>
          </a:p>
          <a:p>
            <a:r>
              <a:rPr lang="en-US"/>
              <a:t>Carbon Oxide Sequestration, Section 45Q, Construction must begin by 2033.  Includes eligibility for full credit for CO2 used for enhanced oil recovery.  Added FEOC prohibitions.</a:t>
            </a:r>
          </a:p>
          <a:p>
            <a:endParaRPr lang="en-US"/>
          </a:p>
          <a:p>
            <a:endParaRPr lang="en-US"/>
          </a:p>
        </p:txBody>
      </p:sp>
      <p:sp>
        <p:nvSpPr>
          <p:cNvPr id="4" name="Footer Placeholder 3">
            <a:extLst>
              <a:ext uri="{FF2B5EF4-FFF2-40B4-BE49-F238E27FC236}">
                <a16:creationId xmlns:a16="http://schemas.microsoft.com/office/drawing/2014/main" id="{781D61B4-AA0F-7BF8-F854-6088FBE9D786}"/>
              </a:ext>
            </a:extLst>
          </p:cNvPr>
          <p:cNvSpPr>
            <a:spLocks noGrp="1"/>
          </p:cNvSpPr>
          <p:nvPr>
            <p:ph type="ftr" sz="quarter" idx="11"/>
          </p:nvPr>
        </p:nvSpPr>
        <p:spPr/>
        <p:txBody>
          <a:bodyPr/>
          <a:lstStyle/>
          <a:p>
            <a:r>
              <a:rPr lang="en-US"/>
              <a:t>© 2023 Greenbaum, Rowe, Smith &amp; Davis LLP</a:t>
            </a:r>
          </a:p>
        </p:txBody>
      </p:sp>
    </p:spTree>
    <p:extLst>
      <p:ext uri="{BB962C8B-B14F-4D97-AF65-F5344CB8AC3E}">
        <p14:creationId xmlns:p14="http://schemas.microsoft.com/office/powerpoint/2010/main" val="189213013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6200.0"/>
  <p:tag name="AS_RELEASE_DATE" val="2024.11.14"/>
  <p:tag name="AS_TITLE" val="Aspose.Slides for .NET 4.0 Client Profile"/>
  <p:tag name="AS_VERSION" val="24.1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Arial"/>
        <a:cs typeface="Arial"/>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Aptos Display" panose="0211000402020202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Aptos" panose="0211000402020202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GRSD_ACTIVE!11138608.1</documentid>
  <senderid>PKESSLER</senderid>
  <senderemail>PKESSLER@GREENBAUMLAW.COM</senderemail>
  <lastmodified>2025-10-30T17:01:17.0000000-04:00</lastmodified>
  <database>GRSD_ACTIVE</database>
</properties>
</file>

<file path=customXml/itemProps1.xml><?xml version="1.0" encoding="utf-8"?>
<ds:datastoreItem xmlns:ds="http://schemas.openxmlformats.org/officeDocument/2006/customXml" ds:itemID="{D946ABA6-60E6-42F1-BC27-6C1CF1994E2D}">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0</TotalTime>
  <Words>1655</Words>
  <Application>Microsoft Office PowerPoint</Application>
  <PresentationFormat>Widescreen</PresentationFormat>
  <Paragraphs>193</Paragraphs>
  <Slides>19</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Arial</vt:lpstr>
      <vt:lpstr>Calibri</vt:lpstr>
      <vt:lpstr>Courier New</vt:lpstr>
      <vt:lpstr>Roboto Condensed</vt:lpstr>
      <vt:lpstr>Wingdings</vt:lpstr>
      <vt:lpstr>1_Clarity</vt:lpstr>
      <vt:lpstr>Energy tax credits:  What’s gone?  What’s left?</vt:lpstr>
      <vt:lpstr> Overview </vt:lpstr>
      <vt:lpstr>Overview cont.</vt:lpstr>
      <vt:lpstr>Tax Credit Completely Eliminated </vt:lpstr>
      <vt:lpstr>Tax Credit Completely Eliminated, cont.</vt:lpstr>
      <vt:lpstr>Credits Phased Out or Restricted</vt:lpstr>
      <vt:lpstr>Credits Phased Out or Restricted, cont.</vt:lpstr>
      <vt:lpstr>Credits Phased Out or Restricted, cont.</vt:lpstr>
      <vt:lpstr>Credits Retained or Extended </vt:lpstr>
      <vt:lpstr>Credits Retained or Extended, cont. </vt:lpstr>
      <vt:lpstr>Credits Retained or Extended, cont. </vt:lpstr>
      <vt:lpstr>Credits Retained or Extended, cont. </vt:lpstr>
      <vt:lpstr>Bonuses Available to Enhance Tax Credit </vt:lpstr>
      <vt:lpstr>Bonuses Available to Enhance Tax Credit, cont.</vt:lpstr>
      <vt:lpstr>Bonuses Available to Enhance Tax Credit, cont.</vt:lpstr>
      <vt:lpstr>Prohibited Foreign Entity Rules </vt:lpstr>
      <vt:lpstr>Prohibited Foreign Entity Rules, cont.</vt:lpstr>
      <vt:lpstr>Prohibited Foreign Entity Rules, cont.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1601-01-01T00:00:00Z</cp:lastPrinted>
  <dcterms:created xsi:type="dcterms:W3CDTF">1601-01-01T00:00:00Z</dcterms:created>
  <dcterms:modified xsi:type="dcterms:W3CDTF">2025-10-31T15:33:58Z</dcterms:modified>
</cp:coreProperties>
</file>