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3.xml" ContentType="application/vnd.openxmlformats-officedocument.drawingml.chartshapes+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4.xml" ContentType="application/vnd.openxmlformats-officedocument.drawingml.chartshapes+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5.xml" ContentType="application/vnd.openxmlformats-officedocument.drawingml.chartshapes+xml"/>
  <Override PartName="/ppt/notesSlides/notesSlide2.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drawings/drawing6.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9"/>
  </p:notesMasterIdLst>
  <p:sldIdLst>
    <p:sldId id="328" r:id="rId2"/>
    <p:sldId id="305" r:id="rId3"/>
    <p:sldId id="346" r:id="rId4"/>
    <p:sldId id="306" r:id="rId5"/>
    <p:sldId id="307" r:id="rId6"/>
    <p:sldId id="308" r:id="rId7"/>
    <p:sldId id="309" r:id="rId8"/>
    <p:sldId id="310" r:id="rId9"/>
    <p:sldId id="352" r:id="rId10"/>
    <p:sldId id="311" r:id="rId11"/>
    <p:sldId id="312" r:id="rId12"/>
    <p:sldId id="313" r:id="rId13"/>
    <p:sldId id="337" r:id="rId14"/>
    <p:sldId id="338" r:id="rId15"/>
    <p:sldId id="339" r:id="rId16"/>
    <p:sldId id="340" r:id="rId17"/>
    <p:sldId id="341" r:id="rId18"/>
    <p:sldId id="315" r:id="rId19"/>
    <p:sldId id="316" r:id="rId20"/>
    <p:sldId id="348" r:id="rId21"/>
    <p:sldId id="317" r:id="rId22"/>
    <p:sldId id="318" r:id="rId23"/>
    <p:sldId id="319" r:id="rId24"/>
    <p:sldId id="292" r:id="rId25"/>
    <p:sldId id="357" r:id="rId26"/>
    <p:sldId id="326" r:id="rId27"/>
    <p:sldId id="321" r:id="rId28"/>
    <p:sldId id="322" r:id="rId29"/>
    <p:sldId id="327" r:id="rId30"/>
    <p:sldId id="323" r:id="rId31"/>
    <p:sldId id="256" r:id="rId32"/>
    <p:sldId id="354" r:id="rId33"/>
    <p:sldId id="267" r:id="rId34"/>
    <p:sldId id="330" r:id="rId35"/>
    <p:sldId id="331" r:id="rId36"/>
    <p:sldId id="324" r:id="rId37"/>
    <p:sldId id="325" r:id="rId38"/>
    <p:sldId id="355" r:id="rId39"/>
    <p:sldId id="271" r:id="rId40"/>
    <p:sldId id="349" r:id="rId41"/>
    <p:sldId id="332" r:id="rId42"/>
    <p:sldId id="345" r:id="rId43"/>
    <p:sldId id="342" r:id="rId44"/>
    <p:sldId id="277" r:id="rId45"/>
    <p:sldId id="347" r:id="rId46"/>
    <p:sldId id="350" r:id="rId47"/>
    <p:sldId id="351"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FF33"/>
    <a:srgbClr val="FF9900"/>
    <a:srgbClr val="E3A11D"/>
    <a:srgbClr val="EE661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00" autoAdjust="0"/>
    <p:restoredTop sz="94720"/>
  </p:normalViewPr>
  <p:slideViewPr>
    <p:cSldViewPr snapToGrid="0">
      <p:cViewPr varScale="1">
        <p:scale>
          <a:sx n="97" d="100"/>
          <a:sy n="97" d="100"/>
        </p:scale>
        <p:origin x="1092" y="30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oleObject" Target="file:///\\sinton-svr01\data\Engineering\Projects\GraphicsProject\CurtailmentFractions.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oleObject" Target="file:///\\Users\ronaldsinton\Desktop\Partial%20Conference%20etc.\Switch\pie%20charts.xlsx"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_rels/chart3.xml.rels><?xml version="1.0" encoding="UTF-8" standalone="yes"?>
<Relationships xmlns="http://schemas.openxmlformats.org/package/2006/relationships"><Relationship Id="rId3" Type="http://schemas.openxmlformats.org/officeDocument/2006/relationships/oleObject" Target="file:///\\Users\ronaldsinton\Desktop\Partial%20Conference%20etc.\Switch\pie%20charts.xlsx" TargetMode="Externa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3.xml"/></Relationships>
</file>

<file path=ppt/charts/_rels/chart4.xml.rels><?xml version="1.0" encoding="UTF-8" standalone="yes"?>
<Relationships xmlns="http://schemas.openxmlformats.org/package/2006/relationships"><Relationship Id="rId3" Type="http://schemas.openxmlformats.org/officeDocument/2006/relationships/oleObject" Target="file:///\\Users\ronaldsinton\Desktop\Partial%20Conference%20etc.\Switch\pie%20charts.xlsx" TargetMode="Externa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4.xml"/></Relationships>
</file>

<file path=ppt/charts/_rels/chart5.xml.rels><?xml version="1.0" encoding="UTF-8" standalone="yes"?>
<Relationships xmlns="http://schemas.openxmlformats.org/package/2006/relationships"><Relationship Id="rId3" Type="http://schemas.openxmlformats.org/officeDocument/2006/relationships/oleObject" Target="file:///\\Users\ronaldsinton\Desktop\Partial%20Conference%20etc.\Switch\pie%20charts.xlsx" TargetMode="Externa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5.xml"/></Relationships>
</file>

<file path=ppt/charts/_rels/chart6.xml.rels><?xml version="1.0" encoding="UTF-8" standalone="yes"?>
<Relationships xmlns="http://schemas.openxmlformats.org/package/2006/relationships"><Relationship Id="rId3" Type="http://schemas.openxmlformats.org/officeDocument/2006/relationships/oleObject" Target="file:///\\sinton-svr01\data\Engineering\Projects\GraphicsProject\CurtailmentFractions.xlsx" TargetMode="Externa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chartUserShapes" Target="../drawings/drawing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1" i="0" u="none" strike="noStrike" kern="1200" spc="0" baseline="0">
                <a:solidFill>
                  <a:sysClr val="windowText" lastClr="000000"/>
                </a:solidFill>
                <a:latin typeface="+mn-lt"/>
                <a:ea typeface="+mn-ea"/>
                <a:cs typeface="+mn-cs"/>
              </a:defRPr>
            </a:pPr>
            <a:r>
              <a:rPr lang="en-US" dirty="0"/>
              <a:t>Curtailment of Renewables (July 2023-June</a:t>
            </a:r>
            <a:r>
              <a:rPr lang="en-US" baseline="0" dirty="0"/>
              <a:t> </a:t>
            </a:r>
            <a:r>
              <a:rPr lang="en-US" dirty="0"/>
              <a:t>2024)</a:t>
            </a:r>
          </a:p>
        </c:rich>
      </c:tx>
      <c:layout>
        <c:manualLayout>
          <c:xMode val="edge"/>
          <c:yMode val="edge"/>
          <c:x val="0.30893558968038554"/>
          <c:y val="3.7037037037037035E-2"/>
        </c:manualLayout>
      </c:layout>
      <c:overlay val="0"/>
      <c:spPr>
        <a:noFill/>
        <a:ln>
          <a:noFill/>
        </a:ln>
        <a:effectLst/>
      </c:spPr>
      <c:txPr>
        <a:bodyPr rot="0" spcFirstLastPara="1" vertOverflow="ellipsis" vert="horz" wrap="square" anchor="ctr" anchorCtr="1"/>
        <a:lstStyle/>
        <a:p>
          <a:pPr>
            <a:defRPr sz="1680" b="1" i="0" u="none" strike="noStrike" kern="1200" spc="0" baseline="0">
              <a:solidFill>
                <a:sysClr val="windowText" lastClr="000000"/>
              </a:solidFill>
              <a:latin typeface="+mn-lt"/>
              <a:ea typeface="+mn-ea"/>
              <a:cs typeface="+mn-cs"/>
            </a:defRPr>
          </a:pPr>
          <a:endParaRPr lang="en-US"/>
        </a:p>
      </c:txPr>
    </c:title>
    <c:autoTitleDeleted val="0"/>
    <c:view3D>
      <c:rotX val="0"/>
      <c:rotY val="0"/>
      <c:rAngAx val="0"/>
      <c:perspective val="0"/>
    </c:view3D>
    <c:floor>
      <c:thickness val="0"/>
      <c:spPr>
        <a:noFill/>
        <a:ln>
          <a:noFill/>
        </a:ln>
        <a:effectLst/>
        <a:sp3d/>
      </c:spPr>
    </c:floor>
    <c:sideWall>
      <c:thickness val="0"/>
      <c:spPr>
        <a:noFill/>
        <a:ln>
          <a:solidFill>
            <a:schemeClr val="tx1"/>
          </a:solidFill>
        </a:ln>
        <a:effectLst/>
        <a:sp3d>
          <a:contourClr>
            <a:schemeClr val="tx1"/>
          </a:contourClr>
        </a:sp3d>
      </c:spPr>
    </c:sideWall>
    <c:backWall>
      <c:thickness val="0"/>
      <c:spPr>
        <a:noFill/>
        <a:ln>
          <a:solidFill>
            <a:schemeClr val="tx1"/>
          </a:solidFill>
        </a:ln>
        <a:effectLst/>
        <a:sp3d>
          <a:contourClr>
            <a:schemeClr val="tx1"/>
          </a:contourClr>
        </a:sp3d>
      </c:spPr>
    </c:backWall>
    <c:plotArea>
      <c:layout/>
      <c:area3DChart>
        <c:grouping val="stacked"/>
        <c:varyColors val="0"/>
        <c:ser>
          <c:idx val="1"/>
          <c:order val="0"/>
          <c:spPr>
            <a:solidFill>
              <a:srgbClr val="FF0000"/>
            </a:solidFill>
            <a:ln>
              <a:noFill/>
            </a:ln>
            <a:effectLst/>
            <a:sp3d/>
          </c:spPr>
          <c:cat>
            <c:numRef>
              <c:f>CurtailmentByHour!$C$7:$C$31</c:f>
              <c:numCache>
                <c:formatCode>General</c:formatCode>
                <c:ptCount val="25"/>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numCache>
            </c:numRef>
          </c:cat>
          <c:val>
            <c:numRef>
              <c:f>CurtailmentByHour!$Q$7:$Q$30</c:f>
              <c:numCache>
                <c:formatCode>General</c:formatCode>
                <c:ptCount val="24"/>
                <c:pt idx="0">
                  <c:v>26.442622950819672</c:v>
                </c:pt>
                <c:pt idx="1">
                  <c:v>38.532786885245905</c:v>
                </c:pt>
                <c:pt idx="2">
                  <c:v>47.180327868852459</c:v>
                </c:pt>
                <c:pt idx="3">
                  <c:v>53.811475409836063</c:v>
                </c:pt>
                <c:pt idx="4">
                  <c:v>61.778688524590166</c:v>
                </c:pt>
                <c:pt idx="5">
                  <c:v>68.704918032786878</c:v>
                </c:pt>
                <c:pt idx="6">
                  <c:v>55.204918032786885</c:v>
                </c:pt>
                <c:pt idx="7">
                  <c:v>66.573770491803273</c:v>
                </c:pt>
                <c:pt idx="8">
                  <c:v>109.1639344262295</c:v>
                </c:pt>
                <c:pt idx="9">
                  <c:v>105.80327868852459</c:v>
                </c:pt>
                <c:pt idx="10">
                  <c:v>99.811475409836063</c:v>
                </c:pt>
                <c:pt idx="11">
                  <c:v>96.131147540983605</c:v>
                </c:pt>
                <c:pt idx="12">
                  <c:v>73.163934426229503</c:v>
                </c:pt>
                <c:pt idx="13">
                  <c:v>48.122950819672134</c:v>
                </c:pt>
                <c:pt idx="14">
                  <c:v>40.040983606557376</c:v>
                </c:pt>
                <c:pt idx="15">
                  <c:v>27.778688524590162</c:v>
                </c:pt>
                <c:pt idx="16">
                  <c:v>28.672131147540984</c:v>
                </c:pt>
                <c:pt idx="17">
                  <c:v>26.401639344262296</c:v>
                </c:pt>
                <c:pt idx="18">
                  <c:v>24.680327868852459</c:v>
                </c:pt>
                <c:pt idx="19">
                  <c:v>13.959016393442623</c:v>
                </c:pt>
                <c:pt idx="20">
                  <c:v>9.0163934426229506</c:v>
                </c:pt>
                <c:pt idx="21">
                  <c:v>6.8688524590163933</c:v>
                </c:pt>
                <c:pt idx="22">
                  <c:v>12.180327868852459</c:v>
                </c:pt>
                <c:pt idx="23">
                  <c:v>21.639344262295083</c:v>
                </c:pt>
              </c:numCache>
            </c:numRef>
          </c:val>
          <c:extLst>
            <c:ext xmlns:c16="http://schemas.microsoft.com/office/drawing/2014/chart" uri="{C3380CC4-5D6E-409C-BE32-E72D297353CC}">
              <c16:uniqueId val="{00000000-3998-4D7F-BB47-9F777C7B1D22}"/>
            </c:ext>
          </c:extLst>
        </c:ser>
        <c:ser>
          <c:idx val="0"/>
          <c:order val="1"/>
          <c:spPr>
            <a:solidFill>
              <a:srgbClr val="00B0F0"/>
            </a:solidFill>
            <a:ln>
              <a:noFill/>
            </a:ln>
            <a:effectLst/>
            <a:sp3d/>
          </c:spPr>
          <c:cat>
            <c:numRef>
              <c:f>CurtailmentByHour!$C$7:$C$31</c:f>
              <c:numCache>
                <c:formatCode>General</c:formatCode>
                <c:ptCount val="25"/>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numCache>
            </c:numRef>
          </c:cat>
          <c:val>
            <c:numRef>
              <c:f>CurtailmentByHour!$R$7:$R$30</c:f>
              <c:numCache>
                <c:formatCode>General</c:formatCode>
                <c:ptCount val="24"/>
                <c:pt idx="0">
                  <c:v>44.522633744855966</c:v>
                </c:pt>
                <c:pt idx="1">
                  <c:v>70.613168724279831</c:v>
                </c:pt>
                <c:pt idx="2">
                  <c:v>85.68312757201646</c:v>
                </c:pt>
                <c:pt idx="3">
                  <c:v>92.279835390946502</c:v>
                </c:pt>
                <c:pt idx="4">
                  <c:v>78.938271604938265</c:v>
                </c:pt>
                <c:pt idx="5">
                  <c:v>59.049382716049379</c:v>
                </c:pt>
                <c:pt idx="6">
                  <c:v>40.308641975308639</c:v>
                </c:pt>
                <c:pt idx="7">
                  <c:v>34.045267489711932</c:v>
                </c:pt>
                <c:pt idx="8">
                  <c:v>72.02057613168725</c:v>
                </c:pt>
                <c:pt idx="9">
                  <c:v>146.8724279835391</c:v>
                </c:pt>
                <c:pt idx="10">
                  <c:v>192.93004115226339</c:v>
                </c:pt>
                <c:pt idx="11">
                  <c:v>208.25925925925927</c:v>
                </c:pt>
                <c:pt idx="12">
                  <c:v>210.77777777777777</c:v>
                </c:pt>
                <c:pt idx="13">
                  <c:v>224.96296296296296</c:v>
                </c:pt>
                <c:pt idx="14">
                  <c:v>249.67078189300412</c:v>
                </c:pt>
                <c:pt idx="15">
                  <c:v>255.30864197530863</c:v>
                </c:pt>
                <c:pt idx="16">
                  <c:v>221.41975308641975</c:v>
                </c:pt>
                <c:pt idx="17">
                  <c:v>164.14403292181069</c:v>
                </c:pt>
                <c:pt idx="18">
                  <c:v>106.21810699588477</c:v>
                </c:pt>
                <c:pt idx="19">
                  <c:v>49.526748971193413</c:v>
                </c:pt>
                <c:pt idx="20">
                  <c:v>15.004115226337449</c:v>
                </c:pt>
                <c:pt idx="21">
                  <c:v>12.543209876543211</c:v>
                </c:pt>
                <c:pt idx="22">
                  <c:v>19.5761316872428</c:v>
                </c:pt>
                <c:pt idx="23">
                  <c:v>29.271604938271604</c:v>
                </c:pt>
              </c:numCache>
            </c:numRef>
          </c:val>
          <c:extLst>
            <c:ext xmlns:c16="http://schemas.microsoft.com/office/drawing/2014/chart" uri="{C3380CC4-5D6E-409C-BE32-E72D297353CC}">
              <c16:uniqueId val="{00000001-3998-4D7F-BB47-9F777C7B1D22}"/>
            </c:ext>
          </c:extLst>
        </c:ser>
        <c:dLbls>
          <c:showLegendKey val="0"/>
          <c:showVal val="0"/>
          <c:showCatName val="0"/>
          <c:showSerName val="0"/>
          <c:showPercent val="0"/>
          <c:showBubbleSize val="0"/>
        </c:dLbls>
        <c:axId val="1584240848"/>
        <c:axId val="1584241808"/>
        <c:axId val="0"/>
      </c:area3DChart>
      <c:catAx>
        <c:axId val="1584240848"/>
        <c:scaling>
          <c:orientation val="minMax"/>
        </c:scaling>
        <c:delete val="0"/>
        <c:axPos val="b"/>
        <c:title>
          <c:tx>
            <c:rich>
              <a:bodyPr rot="0" spcFirstLastPara="1" vertOverflow="ellipsis" vert="horz" wrap="square" anchor="ctr" anchorCtr="1"/>
              <a:lstStyle/>
              <a:p>
                <a:pPr>
                  <a:defRPr sz="1400" b="1" i="0" u="none" strike="noStrike" kern="1200" baseline="0">
                    <a:solidFill>
                      <a:sysClr val="windowText" lastClr="000000"/>
                    </a:solidFill>
                    <a:latin typeface="+mn-lt"/>
                    <a:ea typeface="+mn-ea"/>
                    <a:cs typeface="+mn-cs"/>
                  </a:defRPr>
                </a:pPr>
                <a:r>
                  <a:rPr lang="en-US"/>
                  <a:t>Hours</a:t>
                </a:r>
              </a:p>
            </c:rich>
          </c:tx>
          <c:overlay val="0"/>
          <c:spPr>
            <a:noFill/>
            <a:ln>
              <a:noFill/>
            </a:ln>
            <a:effectLst/>
          </c:spPr>
          <c:txPr>
            <a:bodyPr rot="0" spcFirstLastPara="1" vertOverflow="ellipsis" vert="horz" wrap="square" anchor="ctr" anchorCtr="1"/>
            <a:lstStyle/>
            <a:p>
              <a:pPr>
                <a:defRPr sz="1400" b="1" i="0" u="none" strike="noStrike" kern="1200" baseline="0">
                  <a:solidFill>
                    <a:sysClr val="windowText" lastClr="000000"/>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ysClr val="windowText" lastClr="000000"/>
                </a:solidFill>
                <a:latin typeface="+mn-lt"/>
                <a:ea typeface="+mn-ea"/>
                <a:cs typeface="+mn-cs"/>
              </a:defRPr>
            </a:pPr>
            <a:endParaRPr lang="en-US"/>
          </a:p>
        </c:txPr>
        <c:crossAx val="1584241808"/>
        <c:crosses val="autoZero"/>
        <c:auto val="1"/>
        <c:lblAlgn val="ctr"/>
        <c:lblOffset val="100"/>
        <c:noMultiLvlLbl val="0"/>
      </c:catAx>
      <c:valAx>
        <c:axId val="158424180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1" i="0" u="none" strike="noStrike" kern="1200" baseline="0">
                    <a:solidFill>
                      <a:sysClr val="windowText" lastClr="000000"/>
                    </a:solidFill>
                    <a:latin typeface="+mn-lt"/>
                    <a:ea typeface="+mn-ea"/>
                    <a:cs typeface="+mn-cs"/>
                  </a:defRPr>
                </a:pPr>
                <a:r>
                  <a:rPr lang="en-US"/>
                  <a:t>MW per Hour</a:t>
                </a:r>
              </a:p>
            </c:rich>
          </c:tx>
          <c:layout>
            <c:manualLayout>
              <c:xMode val="edge"/>
              <c:yMode val="edge"/>
              <c:x val="2.1004663261275716E-2"/>
              <c:y val="0.26351633129192187"/>
            </c:manualLayout>
          </c:layout>
          <c:overlay val="0"/>
          <c:spPr>
            <a:noFill/>
            <a:ln>
              <a:noFill/>
            </a:ln>
            <a:effectLst/>
          </c:spPr>
          <c:txPr>
            <a:bodyPr rot="-5400000" spcFirstLastPara="1" vertOverflow="ellipsis" vert="horz" wrap="square" anchor="ctr" anchorCtr="1"/>
            <a:lstStyle/>
            <a:p>
              <a:pPr>
                <a:defRPr sz="1400" b="1" i="0" u="none" strike="noStrike" kern="1200" baseline="0">
                  <a:solidFill>
                    <a:sysClr val="windowText" lastClr="000000"/>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ysClr val="windowText" lastClr="000000"/>
                </a:solidFill>
                <a:latin typeface="+mn-lt"/>
                <a:ea typeface="+mn-ea"/>
                <a:cs typeface="+mn-cs"/>
              </a:defRPr>
            </a:pPr>
            <a:endParaRPr lang="en-US"/>
          </a:p>
        </c:txPr>
        <c:crossAx val="1584240848"/>
        <c:crosses val="autoZero"/>
        <c:crossBetween val="midCat"/>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400" b="1">
          <a:solidFill>
            <a:sysClr val="windowText" lastClr="000000"/>
          </a:solidFill>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80" b="1" i="0" u="none" strike="noStrike" kern="1200" spc="0" baseline="0">
                <a:solidFill>
                  <a:schemeClr val="tx1"/>
                </a:solidFill>
                <a:latin typeface="+mn-lt"/>
                <a:ea typeface="+mn-ea"/>
                <a:cs typeface="+mn-cs"/>
              </a:defRPr>
            </a:pPr>
            <a:r>
              <a:rPr lang="en-US"/>
              <a:t>Midnight</a:t>
            </a:r>
          </a:p>
        </c:rich>
      </c:tx>
      <c:overlay val="0"/>
      <c:spPr>
        <a:noFill/>
        <a:ln>
          <a:noFill/>
        </a:ln>
        <a:effectLst/>
      </c:spPr>
      <c:txPr>
        <a:bodyPr rot="0" spcFirstLastPara="1" vertOverflow="ellipsis" vert="horz" wrap="square" anchor="ctr" anchorCtr="1"/>
        <a:lstStyle/>
        <a:p>
          <a:pPr>
            <a:defRPr sz="2880" b="1" i="0" u="none" strike="noStrike" kern="1200" spc="0" baseline="0">
              <a:solidFill>
                <a:schemeClr val="tx1"/>
              </a:solidFill>
              <a:latin typeface="+mn-lt"/>
              <a:ea typeface="+mn-ea"/>
              <a:cs typeface="+mn-cs"/>
            </a:defRPr>
          </a:pPr>
          <a:endParaRPr lang="en-US"/>
        </a:p>
      </c:txPr>
    </c:title>
    <c:autoTitleDeleted val="0"/>
    <c:plotArea>
      <c:layout/>
      <c:pieChart>
        <c:varyColors val="1"/>
        <c:ser>
          <c:idx val="0"/>
          <c:order val="0"/>
          <c:dPt>
            <c:idx val="0"/>
            <c:bubble3D val="0"/>
            <c:spPr>
              <a:solidFill>
                <a:schemeClr val="tx1">
                  <a:lumMod val="50000"/>
                  <a:lumOff val="50000"/>
                </a:schemeClr>
              </a:solidFill>
              <a:ln w="19050">
                <a:solidFill>
                  <a:schemeClr val="lt1"/>
                </a:solidFill>
              </a:ln>
              <a:effectLst/>
            </c:spPr>
            <c:extLst>
              <c:ext xmlns:c16="http://schemas.microsoft.com/office/drawing/2014/chart" uri="{C3380CC4-5D6E-409C-BE32-E72D297353CC}">
                <c16:uniqueId val="{00000001-0389-EA4B-9464-DA8CBCE0CD38}"/>
              </c:ext>
            </c:extLst>
          </c:dPt>
          <c:dPt>
            <c:idx val="1"/>
            <c:bubble3D val="0"/>
            <c:spPr>
              <a:solidFill>
                <a:schemeClr val="tx1"/>
              </a:solidFill>
              <a:ln w="19050">
                <a:solidFill>
                  <a:schemeClr val="lt1"/>
                </a:solidFill>
              </a:ln>
              <a:effectLst/>
            </c:spPr>
            <c:extLst>
              <c:ext xmlns:c16="http://schemas.microsoft.com/office/drawing/2014/chart" uri="{C3380CC4-5D6E-409C-BE32-E72D297353CC}">
                <c16:uniqueId val="{00000003-0389-EA4B-9464-DA8CBCE0CD38}"/>
              </c:ext>
            </c:extLst>
          </c:dPt>
          <c:dPt>
            <c:idx val="2"/>
            <c:bubble3D val="0"/>
            <c:spPr>
              <a:solidFill>
                <a:srgbClr val="3DFB33"/>
              </a:solidFill>
              <a:ln w="19050">
                <a:solidFill>
                  <a:schemeClr val="lt1"/>
                </a:solidFill>
              </a:ln>
              <a:effectLst/>
            </c:spPr>
            <c:extLst>
              <c:ext xmlns:c16="http://schemas.microsoft.com/office/drawing/2014/chart" uri="{C3380CC4-5D6E-409C-BE32-E72D297353CC}">
                <c16:uniqueId val="{00000005-0389-EA4B-9464-DA8CBCE0CD38}"/>
              </c:ext>
            </c:extLst>
          </c:dPt>
          <c:cat>
            <c:strRef>
              <c:f>Sheet1!$P$29:$R$29</c:f>
              <c:strCache>
                <c:ptCount val="3"/>
                <c:pt idx="0">
                  <c:v>gas</c:v>
                </c:pt>
                <c:pt idx="1">
                  <c:v>coal</c:v>
                </c:pt>
                <c:pt idx="2">
                  <c:v>renew</c:v>
                </c:pt>
              </c:strCache>
            </c:strRef>
          </c:cat>
          <c:val>
            <c:numRef>
              <c:f>Sheet1!$T$30:$V$30</c:f>
              <c:numCache>
                <c:formatCode>General</c:formatCode>
                <c:ptCount val="3"/>
                <c:pt idx="0">
                  <c:v>2885</c:v>
                </c:pt>
                <c:pt idx="1">
                  <c:v>758</c:v>
                </c:pt>
                <c:pt idx="2">
                  <c:v>722.4</c:v>
                </c:pt>
              </c:numCache>
            </c:numRef>
          </c:val>
          <c:extLst>
            <c:ext xmlns:c16="http://schemas.microsoft.com/office/drawing/2014/chart" uri="{C3380CC4-5D6E-409C-BE32-E72D297353CC}">
              <c16:uniqueId val="{00000006-0389-EA4B-9464-DA8CBCE0CD38}"/>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2400" b="1">
          <a:solidFill>
            <a:schemeClr val="tx1"/>
          </a:solidFill>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80" b="1" i="0" u="none" strike="noStrike" kern="1200" spc="0" baseline="0">
                <a:solidFill>
                  <a:schemeClr val="tx1"/>
                </a:solidFill>
                <a:latin typeface="+mn-lt"/>
                <a:ea typeface="+mn-ea"/>
                <a:cs typeface="+mn-cs"/>
              </a:defRPr>
            </a:pPr>
            <a:r>
              <a:rPr lang="en-US"/>
              <a:t>Noon</a:t>
            </a:r>
          </a:p>
        </c:rich>
      </c:tx>
      <c:overlay val="0"/>
      <c:spPr>
        <a:noFill/>
        <a:ln>
          <a:noFill/>
        </a:ln>
        <a:effectLst/>
      </c:spPr>
      <c:txPr>
        <a:bodyPr rot="0" spcFirstLastPara="1" vertOverflow="ellipsis" vert="horz" wrap="square" anchor="ctr" anchorCtr="1"/>
        <a:lstStyle/>
        <a:p>
          <a:pPr>
            <a:defRPr sz="2880" b="1" i="0" u="none" strike="noStrike" kern="1200" spc="0" baseline="0">
              <a:solidFill>
                <a:schemeClr val="tx1"/>
              </a:solidFill>
              <a:latin typeface="+mn-lt"/>
              <a:ea typeface="+mn-ea"/>
              <a:cs typeface="+mn-cs"/>
            </a:defRPr>
          </a:pPr>
          <a:endParaRPr lang="en-US"/>
        </a:p>
      </c:txPr>
    </c:title>
    <c:autoTitleDeleted val="0"/>
    <c:plotArea>
      <c:layout/>
      <c:pieChart>
        <c:varyColors val="1"/>
        <c:ser>
          <c:idx val="0"/>
          <c:order val="0"/>
          <c:dPt>
            <c:idx val="0"/>
            <c:bubble3D val="0"/>
            <c:spPr>
              <a:solidFill>
                <a:schemeClr val="tx1">
                  <a:lumMod val="50000"/>
                  <a:lumOff val="50000"/>
                </a:schemeClr>
              </a:solidFill>
              <a:ln w="19050">
                <a:solidFill>
                  <a:schemeClr val="lt1"/>
                </a:solidFill>
              </a:ln>
              <a:effectLst/>
            </c:spPr>
            <c:extLst>
              <c:ext xmlns:c16="http://schemas.microsoft.com/office/drawing/2014/chart" uri="{C3380CC4-5D6E-409C-BE32-E72D297353CC}">
                <c16:uniqueId val="{00000001-F5C7-A140-8CB9-83FC0232E2B5}"/>
              </c:ext>
            </c:extLst>
          </c:dPt>
          <c:dPt>
            <c:idx val="1"/>
            <c:bubble3D val="0"/>
            <c:spPr>
              <a:solidFill>
                <a:schemeClr val="tx1"/>
              </a:solidFill>
              <a:ln w="19050">
                <a:solidFill>
                  <a:schemeClr val="lt1"/>
                </a:solidFill>
              </a:ln>
              <a:effectLst/>
            </c:spPr>
            <c:extLst>
              <c:ext xmlns:c16="http://schemas.microsoft.com/office/drawing/2014/chart" uri="{C3380CC4-5D6E-409C-BE32-E72D297353CC}">
                <c16:uniqueId val="{00000003-F5C7-A140-8CB9-83FC0232E2B5}"/>
              </c:ext>
            </c:extLst>
          </c:dPt>
          <c:dPt>
            <c:idx val="2"/>
            <c:bubble3D val="0"/>
            <c:spPr>
              <a:solidFill>
                <a:srgbClr val="3DFB33"/>
              </a:solidFill>
              <a:ln w="19050">
                <a:solidFill>
                  <a:schemeClr val="lt1"/>
                </a:solidFill>
              </a:ln>
              <a:effectLst/>
            </c:spPr>
            <c:extLst>
              <c:ext xmlns:c16="http://schemas.microsoft.com/office/drawing/2014/chart" uri="{C3380CC4-5D6E-409C-BE32-E72D297353CC}">
                <c16:uniqueId val="{00000005-F5C7-A140-8CB9-83FC0232E2B5}"/>
              </c:ext>
            </c:extLst>
          </c:dPt>
          <c:cat>
            <c:strRef>
              <c:f>Sheet1!$P$29:$R$29</c:f>
              <c:strCache>
                <c:ptCount val="3"/>
                <c:pt idx="0">
                  <c:v>gas</c:v>
                </c:pt>
                <c:pt idx="1">
                  <c:v>coal</c:v>
                </c:pt>
                <c:pt idx="2">
                  <c:v>renew</c:v>
                </c:pt>
              </c:strCache>
            </c:strRef>
          </c:cat>
          <c:val>
            <c:numRef>
              <c:f>Sheet1!$T$42:$V$42</c:f>
              <c:numCache>
                <c:formatCode>General</c:formatCode>
                <c:ptCount val="3"/>
                <c:pt idx="0">
                  <c:v>1293</c:v>
                </c:pt>
                <c:pt idx="1">
                  <c:v>500</c:v>
                </c:pt>
                <c:pt idx="2">
                  <c:v>4872.2</c:v>
                </c:pt>
              </c:numCache>
            </c:numRef>
          </c:val>
          <c:extLst>
            <c:ext xmlns:c16="http://schemas.microsoft.com/office/drawing/2014/chart" uri="{C3380CC4-5D6E-409C-BE32-E72D297353CC}">
              <c16:uniqueId val="{00000006-F5C7-A140-8CB9-83FC0232E2B5}"/>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2400" b="1">
          <a:solidFill>
            <a:schemeClr val="tx1"/>
          </a:solidFill>
        </a:defRPr>
      </a:pPr>
      <a:endParaRPr lang="en-US"/>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80" b="1" i="0" u="none" strike="noStrike" kern="1200" spc="0" baseline="0">
                <a:solidFill>
                  <a:schemeClr val="tx1"/>
                </a:solidFill>
                <a:latin typeface="+mn-lt"/>
                <a:ea typeface="+mn-ea"/>
                <a:cs typeface="+mn-cs"/>
              </a:defRPr>
            </a:pPr>
            <a:r>
              <a:rPr lang="en-US"/>
              <a:t>Midnight</a:t>
            </a:r>
          </a:p>
        </c:rich>
      </c:tx>
      <c:overlay val="0"/>
      <c:spPr>
        <a:noFill/>
        <a:ln>
          <a:noFill/>
        </a:ln>
        <a:effectLst/>
      </c:spPr>
      <c:txPr>
        <a:bodyPr rot="0" spcFirstLastPara="1" vertOverflow="ellipsis" vert="horz" wrap="square" anchor="ctr" anchorCtr="1"/>
        <a:lstStyle/>
        <a:p>
          <a:pPr>
            <a:defRPr sz="2880" b="1" i="0" u="none" strike="noStrike" kern="1200" spc="0" baseline="0">
              <a:solidFill>
                <a:schemeClr val="tx1"/>
              </a:solidFill>
              <a:latin typeface="+mn-lt"/>
              <a:ea typeface="+mn-ea"/>
              <a:cs typeface="+mn-cs"/>
            </a:defRPr>
          </a:pPr>
          <a:endParaRPr lang="en-US"/>
        </a:p>
      </c:txPr>
    </c:title>
    <c:autoTitleDeleted val="0"/>
    <c:plotArea>
      <c:layout/>
      <c:pieChart>
        <c:varyColors val="1"/>
        <c:ser>
          <c:idx val="0"/>
          <c:order val="0"/>
          <c:dPt>
            <c:idx val="0"/>
            <c:bubble3D val="0"/>
            <c:spPr>
              <a:solidFill>
                <a:schemeClr val="tx1">
                  <a:lumMod val="50000"/>
                  <a:lumOff val="50000"/>
                </a:schemeClr>
              </a:solidFill>
              <a:ln w="19050">
                <a:solidFill>
                  <a:schemeClr val="lt1"/>
                </a:solidFill>
              </a:ln>
              <a:effectLst/>
            </c:spPr>
            <c:extLst>
              <c:ext xmlns:c16="http://schemas.microsoft.com/office/drawing/2014/chart" uri="{C3380CC4-5D6E-409C-BE32-E72D297353CC}">
                <c16:uniqueId val="{00000001-2FE6-9B47-8BE0-4D7A3AC6270C}"/>
              </c:ext>
            </c:extLst>
          </c:dPt>
          <c:dPt>
            <c:idx val="1"/>
            <c:bubble3D val="0"/>
            <c:spPr>
              <a:solidFill>
                <a:schemeClr val="tx1"/>
              </a:solidFill>
              <a:ln w="19050">
                <a:solidFill>
                  <a:schemeClr val="lt1"/>
                </a:solidFill>
              </a:ln>
              <a:effectLst/>
            </c:spPr>
            <c:extLst>
              <c:ext xmlns:c16="http://schemas.microsoft.com/office/drawing/2014/chart" uri="{C3380CC4-5D6E-409C-BE32-E72D297353CC}">
                <c16:uniqueId val="{00000003-2FE6-9B47-8BE0-4D7A3AC6270C}"/>
              </c:ext>
            </c:extLst>
          </c:dPt>
          <c:dPt>
            <c:idx val="2"/>
            <c:bubble3D val="0"/>
            <c:spPr>
              <a:solidFill>
                <a:srgbClr val="3DFB33"/>
              </a:solidFill>
              <a:ln w="19050">
                <a:solidFill>
                  <a:schemeClr val="lt1"/>
                </a:solidFill>
              </a:ln>
              <a:effectLst/>
            </c:spPr>
            <c:extLst>
              <c:ext xmlns:c16="http://schemas.microsoft.com/office/drawing/2014/chart" uri="{C3380CC4-5D6E-409C-BE32-E72D297353CC}">
                <c16:uniqueId val="{00000005-2FE6-9B47-8BE0-4D7A3AC6270C}"/>
              </c:ext>
            </c:extLst>
          </c:dPt>
          <c:cat>
            <c:strRef>
              <c:f>Sheet1!$P$29:$R$29</c:f>
              <c:strCache>
                <c:ptCount val="3"/>
                <c:pt idx="0">
                  <c:v>gas</c:v>
                </c:pt>
                <c:pt idx="1">
                  <c:v>coal</c:v>
                </c:pt>
                <c:pt idx="2">
                  <c:v>renew</c:v>
                </c:pt>
              </c:strCache>
            </c:strRef>
          </c:cat>
          <c:val>
            <c:numRef>
              <c:f>Sheet1!$T$30:$V$30</c:f>
              <c:numCache>
                <c:formatCode>General</c:formatCode>
                <c:ptCount val="3"/>
                <c:pt idx="0">
                  <c:v>2885</c:v>
                </c:pt>
                <c:pt idx="1">
                  <c:v>758</c:v>
                </c:pt>
                <c:pt idx="2">
                  <c:v>722.4</c:v>
                </c:pt>
              </c:numCache>
            </c:numRef>
          </c:val>
          <c:extLst>
            <c:ext xmlns:c16="http://schemas.microsoft.com/office/drawing/2014/chart" uri="{C3380CC4-5D6E-409C-BE32-E72D297353CC}">
              <c16:uniqueId val="{00000006-2FE6-9B47-8BE0-4D7A3AC6270C}"/>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2400" b="1">
          <a:solidFill>
            <a:schemeClr val="tx1"/>
          </a:solidFill>
        </a:defRPr>
      </a:pPr>
      <a:endParaRPr lang="en-US"/>
    </a:p>
  </c:txPr>
  <c:externalData r:id="rId3">
    <c:autoUpdate val="0"/>
  </c:externalData>
  <c:userShapes r:id="rId4"/>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80" b="1" i="0" u="none" strike="noStrike" kern="1200" spc="0" baseline="0">
                <a:solidFill>
                  <a:schemeClr val="tx1"/>
                </a:solidFill>
                <a:latin typeface="+mn-lt"/>
                <a:ea typeface="+mn-ea"/>
                <a:cs typeface="+mn-cs"/>
              </a:defRPr>
            </a:pPr>
            <a:r>
              <a:rPr lang="en-US"/>
              <a:t>Noon</a:t>
            </a:r>
          </a:p>
        </c:rich>
      </c:tx>
      <c:overlay val="0"/>
      <c:spPr>
        <a:noFill/>
        <a:ln>
          <a:noFill/>
        </a:ln>
        <a:effectLst/>
      </c:spPr>
      <c:txPr>
        <a:bodyPr rot="0" spcFirstLastPara="1" vertOverflow="ellipsis" vert="horz" wrap="square" anchor="ctr" anchorCtr="1"/>
        <a:lstStyle/>
        <a:p>
          <a:pPr>
            <a:defRPr sz="2880" b="1" i="0" u="none" strike="noStrike" kern="1200" spc="0" baseline="0">
              <a:solidFill>
                <a:schemeClr val="tx1"/>
              </a:solidFill>
              <a:latin typeface="+mn-lt"/>
              <a:ea typeface="+mn-ea"/>
              <a:cs typeface="+mn-cs"/>
            </a:defRPr>
          </a:pPr>
          <a:endParaRPr lang="en-US"/>
        </a:p>
      </c:txPr>
    </c:title>
    <c:autoTitleDeleted val="0"/>
    <c:plotArea>
      <c:layout/>
      <c:pieChart>
        <c:varyColors val="1"/>
        <c:ser>
          <c:idx val="0"/>
          <c:order val="0"/>
          <c:dPt>
            <c:idx val="0"/>
            <c:bubble3D val="0"/>
            <c:spPr>
              <a:solidFill>
                <a:schemeClr val="tx1">
                  <a:lumMod val="50000"/>
                  <a:lumOff val="50000"/>
                </a:schemeClr>
              </a:solidFill>
              <a:ln w="19050">
                <a:solidFill>
                  <a:schemeClr val="lt1"/>
                </a:solidFill>
              </a:ln>
              <a:effectLst/>
            </c:spPr>
            <c:extLst>
              <c:ext xmlns:c16="http://schemas.microsoft.com/office/drawing/2014/chart" uri="{C3380CC4-5D6E-409C-BE32-E72D297353CC}">
                <c16:uniqueId val="{00000001-7342-B047-8BE9-6A4867368E4A}"/>
              </c:ext>
            </c:extLst>
          </c:dPt>
          <c:dPt>
            <c:idx val="1"/>
            <c:bubble3D val="0"/>
            <c:spPr>
              <a:solidFill>
                <a:schemeClr val="tx1"/>
              </a:solidFill>
              <a:ln w="19050">
                <a:solidFill>
                  <a:schemeClr val="lt1"/>
                </a:solidFill>
              </a:ln>
              <a:effectLst/>
            </c:spPr>
            <c:extLst>
              <c:ext xmlns:c16="http://schemas.microsoft.com/office/drawing/2014/chart" uri="{C3380CC4-5D6E-409C-BE32-E72D297353CC}">
                <c16:uniqueId val="{00000003-7342-B047-8BE9-6A4867368E4A}"/>
              </c:ext>
            </c:extLst>
          </c:dPt>
          <c:dPt>
            <c:idx val="2"/>
            <c:bubble3D val="0"/>
            <c:spPr>
              <a:solidFill>
                <a:srgbClr val="3DFB33"/>
              </a:solidFill>
              <a:ln w="19050">
                <a:solidFill>
                  <a:schemeClr val="lt1"/>
                </a:solidFill>
              </a:ln>
              <a:effectLst/>
            </c:spPr>
            <c:extLst>
              <c:ext xmlns:c16="http://schemas.microsoft.com/office/drawing/2014/chart" uri="{C3380CC4-5D6E-409C-BE32-E72D297353CC}">
                <c16:uniqueId val="{00000005-7342-B047-8BE9-6A4867368E4A}"/>
              </c:ext>
            </c:extLst>
          </c:dPt>
          <c:cat>
            <c:strRef>
              <c:f>Sheet1!$P$29:$R$29</c:f>
              <c:strCache>
                <c:ptCount val="3"/>
                <c:pt idx="0">
                  <c:v>gas</c:v>
                </c:pt>
                <c:pt idx="1">
                  <c:v>coal</c:v>
                </c:pt>
                <c:pt idx="2">
                  <c:v>renew</c:v>
                </c:pt>
              </c:strCache>
            </c:strRef>
          </c:cat>
          <c:val>
            <c:numRef>
              <c:f>Sheet1!$T$42:$V$42</c:f>
              <c:numCache>
                <c:formatCode>General</c:formatCode>
                <c:ptCount val="3"/>
                <c:pt idx="0">
                  <c:v>1293</c:v>
                </c:pt>
                <c:pt idx="1">
                  <c:v>500</c:v>
                </c:pt>
                <c:pt idx="2">
                  <c:v>4872.2</c:v>
                </c:pt>
              </c:numCache>
            </c:numRef>
          </c:val>
          <c:extLst>
            <c:ext xmlns:c16="http://schemas.microsoft.com/office/drawing/2014/chart" uri="{C3380CC4-5D6E-409C-BE32-E72D297353CC}">
              <c16:uniqueId val="{00000006-7342-B047-8BE9-6A4867368E4A}"/>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2400" b="1">
          <a:solidFill>
            <a:schemeClr val="tx1"/>
          </a:solidFill>
        </a:defRPr>
      </a:pPr>
      <a:endParaRPr lang="en-US"/>
    </a:p>
  </c:txPr>
  <c:externalData r:id="rId3">
    <c:autoUpdate val="0"/>
  </c:externalData>
  <c:userShapes r:id="rId4"/>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1" i="0" u="none" strike="noStrike" kern="1200" spc="0" baseline="0">
                <a:solidFill>
                  <a:sysClr val="windowText" lastClr="000000"/>
                </a:solidFill>
                <a:latin typeface="+mn-lt"/>
                <a:ea typeface="+mn-ea"/>
                <a:cs typeface="+mn-cs"/>
              </a:defRPr>
            </a:pPr>
            <a:r>
              <a:rPr lang="en-US" dirty="0"/>
              <a:t>Curtailment of Renewables (July 2023-June</a:t>
            </a:r>
            <a:r>
              <a:rPr lang="en-US" baseline="0" dirty="0"/>
              <a:t> </a:t>
            </a:r>
            <a:r>
              <a:rPr lang="en-US" dirty="0"/>
              <a:t>2024)</a:t>
            </a:r>
          </a:p>
        </c:rich>
      </c:tx>
      <c:layout>
        <c:manualLayout>
          <c:xMode val="edge"/>
          <c:yMode val="edge"/>
          <c:x val="0.30893558968038554"/>
          <c:y val="3.7037037037037035E-2"/>
        </c:manualLayout>
      </c:layout>
      <c:overlay val="0"/>
      <c:spPr>
        <a:noFill/>
        <a:ln>
          <a:noFill/>
        </a:ln>
        <a:effectLst/>
      </c:spPr>
      <c:txPr>
        <a:bodyPr rot="0" spcFirstLastPara="1" vertOverflow="ellipsis" vert="horz" wrap="square" anchor="ctr" anchorCtr="1"/>
        <a:lstStyle/>
        <a:p>
          <a:pPr>
            <a:defRPr sz="1680" b="1" i="0" u="none" strike="noStrike" kern="1200" spc="0" baseline="0">
              <a:solidFill>
                <a:sysClr val="windowText" lastClr="000000"/>
              </a:solidFill>
              <a:latin typeface="+mn-lt"/>
              <a:ea typeface="+mn-ea"/>
              <a:cs typeface="+mn-cs"/>
            </a:defRPr>
          </a:pPr>
          <a:endParaRPr lang="en-US"/>
        </a:p>
      </c:txPr>
    </c:title>
    <c:autoTitleDeleted val="0"/>
    <c:view3D>
      <c:rotX val="0"/>
      <c:rotY val="0"/>
      <c:rAngAx val="0"/>
      <c:perspective val="0"/>
    </c:view3D>
    <c:floor>
      <c:thickness val="0"/>
      <c:spPr>
        <a:noFill/>
        <a:ln>
          <a:noFill/>
        </a:ln>
        <a:effectLst/>
        <a:sp3d/>
      </c:spPr>
    </c:floor>
    <c:sideWall>
      <c:thickness val="0"/>
      <c:spPr>
        <a:noFill/>
        <a:ln>
          <a:solidFill>
            <a:schemeClr val="tx1"/>
          </a:solidFill>
        </a:ln>
        <a:effectLst/>
        <a:sp3d>
          <a:contourClr>
            <a:schemeClr val="tx1"/>
          </a:contourClr>
        </a:sp3d>
      </c:spPr>
    </c:sideWall>
    <c:backWall>
      <c:thickness val="0"/>
      <c:spPr>
        <a:noFill/>
        <a:ln>
          <a:solidFill>
            <a:schemeClr val="tx1"/>
          </a:solidFill>
        </a:ln>
        <a:effectLst/>
        <a:sp3d>
          <a:contourClr>
            <a:schemeClr val="tx1"/>
          </a:contourClr>
        </a:sp3d>
      </c:spPr>
    </c:backWall>
    <c:plotArea>
      <c:layout/>
      <c:area3DChart>
        <c:grouping val="stacked"/>
        <c:varyColors val="0"/>
        <c:ser>
          <c:idx val="1"/>
          <c:order val="0"/>
          <c:spPr>
            <a:solidFill>
              <a:srgbClr val="FF0000"/>
            </a:solidFill>
            <a:ln>
              <a:noFill/>
            </a:ln>
            <a:effectLst/>
            <a:sp3d/>
          </c:spPr>
          <c:cat>
            <c:numRef>
              <c:f>CurtailmentByHour!$C$7:$C$31</c:f>
              <c:numCache>
                <c:formatCode>General</c:formatCode>
                <c:ptCount val="25"/>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numCache>
            </c:numRef>
          </c:cat>
          <c:val>
            <c:numRef>
              <c:f>CurtailmentByHour!$Q$7:$Q$30</c:f>
              <c:numCache>
                <c:formatCode>General</c:formatCode>
                <c:ptCount val="24"/>
                <c:pt idx="0">
                  <c:v>26.442622950819672</c:v>
                </c:pt>
                <c:pt idx="1">
                  <c:v>38.532786885245905</c:v>
                </c:pt>
                <c:pt idx="2">
                  <c:v>47.180327868852459</c:v>
                </c:pt>
                <c:pt idx="3">
                  <c:v>53.811475409836063</c:v>
                </c:pt>
                <c:pt idx="4">
                  <c:v>61.778688524590166</c:v>
                </c:pt>
                <c:pt idx="5">
                  <c:v>68.704918032786878</c:v>
                </c:pt>
                <c:pt idx="6">
                  <c:v>55.204918032786885</c:v>
                </c:pt>
                <c:pt idx="7">
                  <c:v>66.573770491803273</c:v>
                </c:pt>
                <c:pt idx="8">
                  <c:v>109.1639344262295</c:v>
                </c:pt>
                <c:pt idx="9">
                  <c:v>105.80327868852459</c:v>
                </c:pt>
                <c:pt idx="10">
                  <c:v>99.811475409836063</c:v>
                </c:pt>
                <c:pt idx="11">
                  <c:v>96.131147540983605</c:v>
                </c:pt>
                <c:pt idx="12">
                  <c:v>73.163934426229503</c:v>
                </c:pt>
                <c:pt idx="13">
                  <c:v>48.122950819672134</c:v>
                </c:pt>
                <c:pt idx="14">
                  <c:v>40.040983606557376</c:v>
                </c:pt>
                <c:pt idx="15">
                  <c:v>27.778688524590162</c:v>
                </c:pt>
                <c:pt idx="16">
                  <c:v>28.672131147540984</c:v>
                </c:pt>
                <c:pt idx="17">
                  <c:v>26.401639344262296</c:v>
                </c:pt>
                <c:pt idx="18">
                  <c:v>24.680327868852459</c:v>
                </c:pt>
                <c:pt idx="19">
                  <c:v>13.959016393442623</c:v>
                </c:pt>
                <c:pt idx="20">
                  <c:v>9.0163934426229506</c:v>
                </c:pt>
                <c:pt idx="21">
                  <c:v>6.8688524590163933</c:v>
                </c:pt>
                <c:pt idx="22">
                  <c:v>12.180327868852459</c:v>
                </c:pt>
                <c:pt idx="23">
                  <c:v>21.639344262295083</c:v>
                </c:pt>
              </c:numCache>
            </c:numRef>
          </c:val>
          <c:extLst>
            <c:ext xmlns:c16="http://schemas.microsoft.com/office/drawing/2014/chart" uri="{C3380CC4-5D6E-409C-BE32-E72D297353CC}">
              <c16:uniqueId val="{00000000-3998-4D7F-BB47-9F777C7B1D22}"/>
            </c:ext>
          </c:extLst>
        </c:ser>
        <c:ser>
          <c:idx val="0"/>
          <c:order val="1"/>
          <c:spPr>
            <a:solidFill>
              <a:srgbClr val="00B0F0"/>
            </a:solidFill>
            <a:ln>
              <a:noFill/>
            </a:ln>
            <a:effectLst/>
            <a:sp3d/>
          </c:spPr>
          <c:cat>
            <c:numRef>
              <c:f>CurtailmentByHour!$C$7:$C$31</c:f>
              <c:numCache>
                <c:formatCode>General</c:formatCode>
                <c:ptCount val="25"/>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numCache>
            </c:numRef>
          </c:cat>
          <c:val>
            <c:numRef>
              <c:f>CurtailmentByHour!$R$7:$R$30</c:f>
              <c:numCache>
                <c:formatCode>General</c:formatCode>
                <c:ptCount val="24"/>
                <c:pt idx="0">
                  <c:v>44.522633744855966</c:v>
                </c:pt>
                <c:pt idx="1">
                  <c:v>70.613168724279831</c:v>
                </c:pt>
                <c:pt idx="2">
                  <c:v>85.68312757201646</c:v>
                </c:pt>
                <c:pt idx="3">
                  <c:v>92.279835390946502</c:v>
                </c:pt>
                <c:pt idx="4">
                  <c:v>78.938271604938265</c:v>
                </c:pt>
                <c:pt idx="5">
                  <c:v>59.049382716049379</c:v>
                </c:pt>
                <c:pt idx="6">
                  <c:v>40.308641975308639</c:v>
                </c:pt>
                <c:pt idx="7">
                  <c:v>34.045267489711932</c:v>
                </c:pt>
                <c:pt idx="8">
                  <c:v>72.02057613168725</c:v>
                </c:pt>
                <c:pt idx="9">
                  <c:v>146.8724279835391</c:v>
                </c:pt>
                <c:pt idx="10">
                  <c:v>192.93004115226339</c:v>
                </c:pt>
                <c:pt idx="11">
                  <c:v>208.25925925925927</c:v>
                </c:pt>
                <c:pt idx="12">
                  <c:v>210.77777777777777</c:v>
                </c:pt>
                <c:pt idx="13">
                  <c:v>224.96296296296296</c:v>
                </c:pt>
                <c:pt idx="14">
                  <c:v>249.67078189300412</c:v>
                </c:pt>
                <c:pt idx="15">
                  <c:v>255.30864197530863</c:v>
                </c:pt>
                <c:pt idx="16">
                  <c:v>221.41975308641975</c:v>
                </c:pt>
                <c:pt idx="17">
                  <c:v>164.14403292181069</c:v>
                </c:pt>
                <c:pt idx="18">
                  <c:v>106.21810699588477</c:v>
                </c:pt>
                <c:pt idx="19">
                  <c:v>49.526748971193413</c:v>
                </c:pt>
                <c:pt idx="20">
                  <c:v>15.004115226337449</c:v>
                </c:pt>
                <c:pt idx="21">
                  <c:v>12.543209876543211</c:v>
                </c:pt>
                <c:pt idx="22">
                  <c:v>19.5761316872428</c:v>
                </c:pt>
                <c:pt idx="23">
                  <c:v>29.271604938271604</c:v>
                </c:pt>
              </c:numCache>
            </c:numRef>
          </c:val>
          <c:extLst>
            <c:ext xmlns:c16="http://schemas.microsoft.com/office/drawing/2014/chart" uri="{C3380CC4-5D6E-409C-BE32-E72D297353CC}">
              <c16:uniqueId val="{00000001-3998-4D7F-BB47-9F777C7B1D22}"/>
            </c:ext>
          </c:extLst>
        </c:ser>
        <c:dLbls>
          <c:showLegendKey val="0"/>
          <c:showVal val="0"/>
          <c:showCatName val="0"/>
          <c:showSerName val="0"/>
          <c:showPercent val="0"/>
          <c:showBubbleSize val="0"/>
        </c:dLbls>
        <c:axId val="1584240848"/>
        <c:axId val="1584241808"/>
        <c:axId val="0"/>
      </c:area3DChart>
      <c:catAx>
        <c:axId val="1584240848"/>
        <c:scaling>
          <c:orientation val="minMax"/>
        </c:scaling>
        <c:delete val="0"/>
        <c:axPos val="b"/>
        <c:title>
          <c:tx>
            <c:rich>
              <a:bodyPr rot="0" spcFirstLastPara="1" vertOverflow="ellipsis" vert="horz" wrap="square" anchor="ctr" anchorCtr="1"/>
              <a:lstStyle/>
              <a:p>
                <a:pPr>
                  <a:defRPr sz="1400" b="1" i="0" u="none" strike="noStrike" kern="1200" baseline="0">
                    <a:solidFill>
                      <a:sysClr val="windowText" lastClr="000000"/>
                    </a:solidFill>
                    <a:latin typeface="+mn-lt"/>
                    <a:ea typeface="+mn-ea"/>
                    <a:cs typeface="+mn-cs"/>
                  </a:defRPr>
                </a:pPr>
                <a:r>
                  <a:rPr lang="en-US"/>
                  <a:t>Hours</a:t>
                </a:r>
              </a:p>
            </c:rich>
          </c:tx>
          <c:overlay val="0"/>
          <c:spPr>
            <a:noFill/>
            <a:ln>
              <a:noFill/>
            </a:ln>
            <a:effectLst/>
          </c:spPr>
          <c:txPr>
            <a:bodyPr rot="0" spcFirstLastPara="1" vertOverflow="ellipsis" vert="horz" wrap="square" anchor="ctr" anchorCtr="1"/>
            <a:lstStyle/>
            <a:p>
              <a:pPr>
                <a:defRPr sz="1400" b="1" i="0" u="none" strike="noStrike" kern="1200" baseline="0">
                  <a:solidFill>
                    <a:sysClr val="windowText" lastClr="000000"/>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ysClr val="windowText" lastClr="000000"/>
                </a:solidFill>
                <a:latin typeface="+mn-lt"/>
                <a:ea typeface="+mn-ea"/>
                <a:cs typeface="+mn-cs"/>
              </a:defRPr>
            </a:pPr>
            <a:endParaRPr lang="en-US"/>
          </a:p>
        </c:txPr>
        <c:crossAx val="1584241808"/>
        <c:crosses val="autoZero"/>
        <c:auto val="1"/>
        <c:lblAlgn val="ctr"/>
        <c:lblOffset val="100"/>
        <c:noMultiLvlLbl val="0"/>
      </c:catAx>
      <c:valAx>
        <c:axId val="158424180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1" i="0" u="none" strike="noStrike" kern="1200" baseline="0">
                    <a:solidFill>
                      <a:sysClr val="windowText" lastClr="000000"/>
                    </a:solidFill>
                    <a:latin typeface="+mn-lt"/>
                    <a:ea typeface="+mn-ea"/>
                    <a:cs typeface="+mn-cs"/>
                  </a:defRPr>
                </a:pPr>
                <a:r>
                  <a:rPr lang="en-US"/>
                  <a:t>MW per Hour</a:t>
                </a:r>
              </a:p>
            </c:rich>
          </c:tx>
          <c:layout>
            <c:manualLayout>
              <c:xMode val="edge"/>
              <c:yMode val="edge"/>
              <c:x val="2.1004663261275716E-2"/>
              <c:y val="0.26351633129192187"/>
            </c:manualLayout>
          </c:layout>
          <c:overlay val="0"/>
          <c:spPr>
            <a:noFill/>
            <a:ln>
              <a:noFill/>
            </a:ln>
            <a:effectLst/>
          </c:spPr>
          <c:txPr>
            <a:bodyPr rot="-5400000" spcFirstLastPara="1" vertOverflow="ellipsis" vert="horz" wrap="square" anchor="ctr" anchorCtr="1"/>
            <a:lstStyle/>
            <a:p>
              <a:pPr>
                <a:defRPr sz="1400" b="1" i="0" u="none" strike="noStrike" kern="1200" baseline="0">
                  <a:solidFill>
                    <a:sysClr val="windowText" lastClr="000000"/>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ysClr val="windowText" lastClr="000000"/>
                </a:solidFill>
                <a:latin typeface="+mn-lt"/>
                <a:ea typeface="+mn-ea"/>
                <a:cs typeface="+mn-cs"/>
              </a:defRPr>
            </a:pPr>
            <a:endParaRPr lang="en-US"/>
          </a:p>
        </c:txPr>
        <c:crossAx val="1584240848"/>
        <c:crosses val="autoZero"/>
        <c:crossBetween val="midCat"/>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400" b="1">
          <a:solidFill>
            <a:sysClr val="windowText" lastClr="000000"/>
          </a:solidFill>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0.41875</cdr:x>
      <cdr:y>0.61111</cdr:y>
    </cdr:from>
    <cdr:to>
      <cdr:x>0.66042</cdr:x>
      <cdr:y>0.70139</cdr:y>
    </cdr:to>
    <cdr:sp macro="" textlink="">
      <cdr:nvSpPr>
        <cdr:cNvPr id="2" name="TextBox 1">
          <a:extLst xmlns:a="http://schemas.openxmlformats.org/drawingml/2006/main">
            <a:ext uri="{FF2B5EF4-FFF2-40B4-BE49-F238E27FC236}">
              <a16:creationId xmlns:a16="http://schemas.microsoft.com/office/drawing/2014/main" id="{E6868D31-8C9A-F395-82AD-367B6276E30D}"/>
            </a:ext>
          </a:extLst>
        </cdr:cNvPr>
        <cdr:cNvSpPr txBox="1"/>
      </cdr:nvSpPr>
      <cdr:spPr>
        <a:xfrm xmlns:a="http://schemas.openxmlformats.org/drawingml/2006/main">
          <a:off x="1914525" y="1676400"/>
          <a:ext cx="1104900" cy="24765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400" b="1" kern="1200" dirty="0">
              <a:solidFill>
                <a:schemeClr val="bg1"/>
              </a:solidFill>
            </a:rPr>
            <a:t>Summer</a:t>
          </a:r>
        </a:p>
      </cdr:txBody>
    </cdr:sp>
  </cdr:relSizeAnchor>
  <cdr:relSizeAnchor xmlns:cdr="http://schemas.openxmlformats.org/drawingml/2006/chartDrawing">
    <cdr:from>
      <cdr:x>0.46563</cdr:x>
      <cdr:y>0.38552</cdr:y>
    </cdr:from>
    <cdr:to>
      <cdr:x>0.70729</cdr:x>
      <cdr:y>0.47581</cdr:y>
    </cdr:to>
    <cdr:sp macro="" textlink="">
      <cdr:nvSpPr>
        <cdr:cNvPr id="3" name="TextBox 1">
          <a:extLst xmlns:a="http://schemas.openxmlformats.org/drawingml/2006/main">
            <a:ext uri="{FF2B5EF4-FFF2-40B4-BE49-F238E27FC236}">
              <a16:creationId xmlns:a16="http://schemas.microsoft.com/office/drawing/2014/main" id="{1D26D941-62F4-1947-E7DF-CC264BBEE5CC}"/>
            </a:ext>
          </a:extLst>
        </cdr:cNvPr>
        <cdr:cNvSpPr txBox="1"/>
      </cdr:nvSpPr>
      <cdr:spPr>
        <a:xfrm xmlns:a="http://schemas.openxmlformats.org/drawingml/2006/main">
          <a:off x="5491439" y="1318175"/>
          <a:ext cx="2850042" cy="308683"/>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b="1" kern="1200" dirty="0">
              <a:solidFill>
                <a:sysClr val="windowText" lastClr="000000"/>
              </a:solidFill>
            </a:rPr>
            <a:t>October-</a:t>
          </a:r>
          <a:r>
            <a:rPr lang="en-US" sz="1400" b="1" kern="1200" baseline="0" dirty="0">
              <a:solidFill>
                <a:sysClr val="windowText" lastClr="000000"/>
              </a:solidFill>
            </a:rPr>
            <a:t> May</a:t>
          </a:r>
          <a:endParaRPr lang="en-US" sz="1400" b="1" kern="1200" dirty="0">
            <a:solidFill>
              <a:sysClr val="windowText" lastClr="000000"/>
            </a:solidFill>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0.29643</cdr:x>
      <cdr:y>0.53603</cdr:y>
    </cdr:from>
    <cdr:to>
      <cdr:x>0.48524</cdr:x>
      <cdr:y>0.67897</cdr:y>
    </cdr:to>
    <cdr:sp macro="" textlink="">
      <cdr:nvSpPr>
        <cdr:cNvPr id="2" name="TextBox 1">
          <a:extLst xmlns:a="http://schemas.openxmlformats.org/drawingml/2006/main">
            <a:ext uri="{FF2B5EF4-FFF2-40B4-BE49-F238E27FC236}">
              <a16:creationId xmlns:a16="http://schemas.microsoft.com/office/drawing/2014/main" id="{68D2D49C-D195-84EF-68EF-B972FEC7114F}"/>
            </a:ext>
          </a:extLst>
        </cdr:cNvPr>
        <cdr:cNvSpPr txBox="1"/>
      </cdr:nvSpPr>
      <cdr:spPr>
        <a:xfrm xmlns:a="http://schemas.openxmlformats.org/drawingml/2006/main">
          <a:off x="1484086" y="1538514"/>
          <a:ext cx="945270" cy="41026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000" b="1" kern="1200">
              <a:solidFill>
                <a:schemeClr val="bg1"/>
              </a:solidFill>
            </a:rPr>
            <a:t>Coal</a:t>
          </a:r>
        </a:p>
      </cdr:txBody>
    </cdr:sp>
  </cdr:relSizeAnchor>
  <cdr:relSizeAnchor xmlns:cdr="http://schemas.openxmlformats.org/drawingml/2006/chartDrawing">
    <cdr:from>
      <cdr:x>0.34354</cdr:x>
      <cdr:y>0.34008</cdr:y>
    </cdr:from>
    <cdr:to>
      <cdr:x>0.54733</cdr:x>
      <cdr:y>0.46905</cdr:y>
    </cdr:to>
    <cdr:sp macro="" textlink="">
      <cdr:nvSpPr>
        <cdr:cNvPr id="3" name="TextBox 1">
          <a:extLst xmlns:a="http://schemas.openxmlformats.org/drawingml/2006/main">
            <a:ext uri="{FF2B5EF4-FFF2-40B4-BE49-F238E27FC236}">
              <a16:creationId xmlns:a16="http://schemas.microsoft.com/office/drawing/2014/main" id="{EBD9D055-A9F2-23D9-677B-6262F372F1D4}"/>
            </a:ext>
          </a:extLst>
        </cdr:cNvPr>
        <cdr:cNvSpPr txBox="1"/>
      </cdr:nvSpPr>
      <cdr:spPr>
        <a:xfrm xmlns:a="http://schemas.openxmlformats.org/drawingml/2006/main">
          <a:off x="1719943" y="976086"/>
          <a:ext cx="1020290" cy="37017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000" b="1" kern="1200">
              <a:solidFill>
                <a:sysClr val="windowText" lastClr="000000"/>
              </a:solidFill>
            </a:rPr>
            <a:t>Clean</a:t>
          </a:r>
        </a:p>
      </cdr:txBody>
    </cdr:sp>
  </cdr:relSizeAnchor>
  <cdr:relSizeAnchor xmlns:cdr="http://schemas.openxmlformats.org/drawingml/2006/chartDrawing">
    <cdr:from>
      <cdr:x>0.52111</cdr:x>
      <cdr:y>0.59292</cdr:y>
    </cdr:from>
    <cdr:to>
      <cdr:x>0.70992</cdr:x>
      <cdr:y>0.73586</cdr:y>
    </cdr:to>
    <cdr:sp macro="" textlink="">
      <cdr:nvSpPr>
        <cdr:cNvPr id="4" name="TextBox 1">
          <a:extLst xmlns:a="http://schemas.openxmlformats.org/drawingml/2006/main">
            <a:ext uri="{FF2B5EF4-FFF2-40B4-BE49-F238E27FC236}">
              <a16:creationId xmlns:a16="http://schemas.microsoft.com/office/drawing/2014/main" id="{18E88AF2-6FA5-B92E-7B76-31179F2E2D18}"/>
            </a:ext>
          </a:extLst>
        </cdr:cNvPr>
        <cdr:cNvSpPr txBox="1"/>
      </cdr:nvSpPr>
      <cdr:spPr>
        <a:xfrm xmlns:a="http://schemas.openxmlformats.org/drawingml/2006/main">
          <a:off x="2608943" y="1701800"/>
          <a:ext cx="945271" cy="41026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000" b="1" kern="1200">
              <a:solidFill>
                <a:schemeClr val="bg1"/>
              </a:solidFill>
            </a:rPr>
            <a:t>Gas</a:t>
          </a:r>
        </a:p>
      </cdr:txBody>
    </cdr:sp>
  </cdr:relSizeAnchor>
</c:userShapes>
</file>

<file path=ppt/drawings/drawing3.xml><?xml version="1.0" encoding="utf-8"?>
<c:userShapes xmlns:c="http://schemas.openxmlformats.org/drawingml/2006/chart">
  <cdr:relSizeAnchor xmlns:cdr="http://schemas.openxmlformats.org/drawingml/2006/chartDrawing">
    <cdr:from>
      <cdr:x>0.3218</cdr:x>
      <cdr:y>0.61188</cdr:y>
    </cdr:from>
    <cdr:to>
      <cdr:x>0.52559</cdr:x>
      <cdr:y>0.74085</cdr:y>
    </cdr:to>
    <cdr:sp macro="" textlink="">
      <cdr:nvSpPr>
        <cdr:cNvPr id="2" name="TextBox 1">
          <a:extLst xmlns:a="http://schemas.openxmlformats.org/drawingml/2006/main">
            <a:ext uri="{FF2B5EF4-FFF2-40B4-BE49-F238E27FC236}">
              <a16:creationId xmlns:a16="http://schemas.microsoft.com/office/drawing/2014/main" id="{02E8D88D-94F8-DB4C-238A-5057D7BA0A0E}"/>
            </a:ext>
          </a:extLst>
        </cdr:cNvPr>
        <cdr:cNvSpPr txBox="1"/>
      </cdr:nvSpPr>
      <cdr:spPr>
        <a:xfrm xmlns:a="http://schemas.openxmlformats.org/drawingml/2006/main">
          <a:off x="1611085" y="1756229"/>
          <a:ext cx="1020290" cy="37017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000" b="1" kern="1200">
              <a:solidFill>
                <a:sysClr val="windowText" lastClr="000000"/>
              </a:solidFill>
            </a:rPr>
            <a:t>Clean</a:t>
          </a:r>
        </a:p>
      </cdr:txBody>
    </cdr:sp>
  </cdr:relSizeAnchor>
  <cdr:relSizeAnchor xmlns:cdr="http://schemas.openxmlformats.org/drawingml/2006/chartDrawing">
    <cdr:from>
      <cdr:x>0.49574</cdr:x>
      <cdr:y>0.31479</cdr:y>
    </cdr:from>
    <cdr:to>
      <cdr:x>0.68455</cdr:x>
      <cdr:y>0.45773</cdr:y>
    </cdr:to>
    <cdr:sp macro="" textlink="">
      <cdr:nvSpPr>
        <cdr:cNvPr id="3" name="TextBox 1">
          <a:extLst xmlns:a="http://schemas.openxmlformats.org/drawingml/2006/main">
            <a:ext uri="{FF2B5EF4-FFF2-40B4-BE49-F238E27FC236}">
              <a16:creationId xmlns:a16="http://schemas.microsoft.com/office/drawing/2014/main" id="{ABC08E97-DDE4-9F20-80DA-EF7E2BA03406}"/>
            </a:ext>
          </a:extLst>
        </cdr:cNvPr>
        <cdr:cNvSpPr txBox="1"/>
      </cdr:nvSpPr>
      <cdr:spPr>
        <a:xfrm xmlns:a="http://schemas.openxmlformats.org/drawingml/2006/main">
          <a:off x="2481943" y="903515"/>
          <a:ext cx="945271" cy="41026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000" b="1" kern="1200">
              <a:solidFill>
                <a:schemeClr val="bg1"/>
              </a:solidFill>
            </a:rPr>
            <a:t>Gas</a:t>
          </a:r>
        </a:p>
      </cdr:txBody>
    </cdr:sp>
  </cdr:relSizeAnchor>
  <cdr:relSizeAnchor xmlns:cdr="http://schemas.openxmlformats.org/drawingml/2006/chartDrawing">
    <cdr:from>
      <cdr:x>0.56731</cdr:x>
      <cdr:y>0.51075</cdr:y>
    </cdr:from>
    <cdr:to>
      <cdr:x>0.75612</cdr:x>
      <cdr:y>0.65369</cdr:y>
    </cdr:to>
    <cdr:sp macro="" textlink="">
      <cdr:nvSpPr>
        <cdr:cNvPr id="4" name="TextBox 1">
          <a:extLst xmlns:a="http://schemas.openxmlformats.org/drawingml/2006/main">
            <a:ext uri="{FF2B5EF4-FFF2-40B4-BE49-F238E27FC236}">
              <a16:creationId xmlns:a16="http://schemas.microsoft.com/office/drawing/2014/main" id="{FFEDA816-722B-19AA-D993-F8E742E8BAC9}"/>
            </a:ext>
          </a:extLst>
        </cdr:cNvPr>
        <cdr:cNvSpPr txBox="1"/>
      </cdr:nvSpPr>
      <cdr:spPr>
        <a:xfrm xmlns:a="http://schemas.openxmlformats.org/drawingml/2006/main">
          <a:off x="2840231" y="1465955"/>
          <a:ext cx="945281" cy="41026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000" b="1" kern="1200">
              <a:solidFill>
                <a:schemeClr val="bg1"/>
              </a:solidFill>
            </a:rPr>
            <a:t>Coal</a:t>
          </a:r>
        </a:p>
      </cdr:txBody>
    </cdr:sp>
  </cdr:relSizeAnchor>
</c:userShapes>
</file>

<file path=ppt/drawings/drawing4.xml><?xml version="1.0" encoding="utf-8"?>
<c:userShapes xmlns:c="http://schemas.openxmlformats.org/drawingml/2006/chart">
  <cdr:relSizeAnchor xmlns:cdr="http://schemas.openxmlformats.org/drawingml/2006/chartDrawing">
    <cdr:from>
      <cdr:x>0.29643</cdr:x>
      <cdr:y>0.53603</cdr:y>
    </cdr:from>
    <cdr:to>
      <cdr:x>0.48524</cdr:x>
      <cdr:y>0.67897</cdr:y>
    </cdr:to>
    <cdr:sp macro="" textlink="">
      <cdr:nvSpPr>
        <cdr:cNvPr id="2" name="TextBox 1">
          <a:extLst xmlns:a="http://schemas.openxmlformats.org/drawingml/2006/main">
            <a:ext uri="{FF2B5EF4-FFF2-40B4-BE49-F238E27FC236}">
              <a16:creationId xmlns:a16="http://schemas.microsoft.com/office/drawing/2014/main" id="{68D2D49C-D195-84EF-68EF-B972FEC7114F}"/>
            </a:ext>
          </a:extLst>
        </cdr:cNvPr>
        <cdr:cNvSpPr txBox="1"/>
      </cdr:nvSpPr>
      <cdr:spPr>
        <a:xfrm xmlns:a="http://schemas.openxmlformats.org/drawingml/2006/main">
          <a:off x="1484086" y="1538514"/>
          <a:ext cx="945270" cy="41026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000" b="1" kern="1200">
              <a:solidFill>
                <a:schemeClr val="bg1"/>
              </a:solidFill>
            </a:rPr>
            <a:t>Coal</a:t>
          </a:r>
        </a:p>
      </cdr:txBody>
    </cdr:sp>
  </cdr:relSizeAnchor>
  <cdr:relSizeAnchor xmlns:cdr="http://schemas.openxmlformats.org/drawingml/2006/chartDrawing">
    <cdr:from>
      <cdr:x>0.34354</cdr:x>
      <cdr:y>0.34008</cdr:y>
    </cdr:from>
    <cdr:to>
      <cdr:x>0.54733</cdr:x>
      <cdr:y>0.46905</cdr:y>
    </cdr:to>
    <cdr:sp macro="" textlink="">
      <cdr:nvSpPr>
        <cdr:cNvPr id="3" name="TextBox 1">
          <a:extLst xmlns:a="http://schemas.openxmlformats.org/drawingml/2006/main">
            <a:ext uri="{FF2B5EF4-FFF2-40B4-BE49-F238E27FC236}">
              <a16:creationId xmlns:a16="http://schemas.microsoft.com/office/drawing/2014/main" id="{EBD9D055-A9F2-23D9-677B-6262F372F1D4}"/>
            </a:ext>
          </a:extLst>
        </cdr:cNvPr>
        <cdr:cNvSpPr txBox="1"/>
      </cdr:nvSpPr>
      <cdr:spPr>
        <a:xfrm xmlns:a="http://schemas.openxmlformats.org/drawingml/2006/main">
          <a:off x="1719943" y="976086"/>
          <a:ext cx="1020290" cy="37017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000" b="1" kern="1200">
              <a:solidFill>
                <a:sysClr val="windowText" lastClr="000000"/>
              </a:solidFill>
            </a:rPr>
            <a:t>Clean</a:t>
          </a:r>
        </a:p>
      </cdr:txBody>
    </cdr:sp>
  </cdr:relSizeAnchor>
  <cdr:relSizeAnchor xmlns:cdr="http://schemas.openxmlformats.org/drawingml/2006/chartDrawing">
    <cdr:from>
      <cdr:x>0.52111</cdr:x>
      <cdr:y>0.59292</cdr:y>
    </cdr:from>
    <cdr:to>
      <cdr:x>0.70992</cdr:x>
      <cdr:y>0.73586</cdr:y>
    </cdr:to>
    <cdr:sp macro="" textlink="">
      <cdr:nvSpPr>
        <cdr:cNvPr id="4" name="TextBox 1">
          <a:extLst xmlns:a="http://schemas.openxmlformats.org/drawingml/2006/main">
            <a:ext uri="{FF2B5EF4-FFF2-40B4-BE49-F238E27FC236}">
              <a16:creationId xmlns:a16="http://schemas.microsoft.com/office/drawing/2014/main" id="{18E88AF2-6FA5-B92E-7B76-31179F2E2D18}"/>
            </a:ext>
          </a:extLst>
        </cdr:cNvPr>
        <cdr:cNvSpPr txBox="1"/>
      </cdr:nvSpPr>
      <cdr:spPr>
        <a:xfrm xmlns:a="http://schemas.openxmlformats.org/drawingml/2006/main">
          <a:off x="2608943" y="1701800"/>
          <a:ext cx="945271" cy="41026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000" b="1" kern="1200">
              <a:solidFill>
                <a:schemeClr val="bg1"/>
              </a:solidFill>
            </a:rPr>
            <a:t>Gas</a:t>
          </a:r>
        </a:p>
      </cdr:txBody>
    </cdr:sp>
  </cdr:relSizeAnchor>
</c:userShapes>
</file>

<file path=ppt/drawings/drawing5.xml><?xml version="1.0" encoding="utf-8"?>
<c:userShapes xmlns:c="http://schemas.openxmlformats.org/drawingml/2006/chart">
  <cdr:relSizeAnchor xmlns:cdr="http://schemas.openxmlformats.org/drawingml/2006/chartDrawing">
    <cdr:from>
      <cdr:x>0.3218</cdr:x>
      <cdr:y>0.61188</cdr:y>
    </cdr:from>
    <cdr:to>
      <cdr:x>0.52559</cdr:x>
      <cdr:y>0.74085</cdr:y>
    </cdr:to>
    <cdr:sp macro="" textlink="">
      <cdr:nvSpPr>
        <cdr:cNvPr id="2" name="TextBox 1">
          <a:extLst xmlns:a="http://schemas.openxmlformats.org/drawingml/2006/main">
            <a:ext uri="{FF2B5EF4-FFF2-40B4-BE49-F238E27FC236}">
              <a16:creationId xmlns:a16="http://schemas.microsoft.com/office/drawing/2014/main" id="{02E8D88D-94F8-DB4C-238A-5057D7BA0A0E}"/>
            </a:ext>
          </a:extLst>
        </cdr:cNvPr>
        <cdr:cNvSpPr txBox="1"/>
      </cdr:nvSpPr>
      <cdr:spPr>
        <a:xfrm xmlns:a="http://schemas.openxmlformats.org/drawingml/2006/main">
          <a:off x="1611085" y="1756229"/>
          <a:ext cx="1020290" cy="37017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000" b="1" kern="1200">
              <a:solidFill>
                <a:sysClr val="windowText" lastClr="000000"/>
              </a:solidFill>
            </a:rPr>
            <a:t>Clean</a:t>
          </a:r>
        </a:p>
      </cdr:txBody>
    </cdr:sp>
  </cdr:relSizeAnchor>
  <cdr:relSizeAnchor xmlns:cdr="http://schemas.openxmlformats.org/drawingml/2006/chartDrawing">
    <cdr:from>
      <cdr:x>0.49574</cdr:x>
      <cdr:y>0.31479</cdr:y>
    </cdr:from>
    <cdr:to>
      <cdr:x>0.68455</cdr:x>
      <cdr:y>0.45773</cdr:y>
    </cdr:to>
    <cdr:sp macro="" textlink="">
      <cdr:nvSpPr>
        <cdr:cNvPr id="3" name="TextBox 1">
          <a:extLst xmlns:a="http://schemas.openxmlformats.org/drawingml/2006/main">
            <a:ext uri="{FF2B5EF4-FFF2-40B4-BE49-F238E27FC236}">
              <a16:creationId xmlns:a16="http://schemas.microsoft.com/office/drawing/2014/main" id="{ABC08E97-DDE4-9F20-80DA-EF7E2BA03406}"/>
            </a:ext>
          </a:extLst>
        </cdr:cNvPr>
        <cdr:cNvSpPr txBox="1"/>
      </cdr:nvSpPr>
      <cdr:spPr>
        <a:xfrm xmlns:a="http://schemas.openxmlformats.org/drawingml/2006/main">
          <a:off x="2481943" y="903515"/>
          <a:ext cx="945271" cy="41026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000" b="1" kern="1200">
              <a:solidFill>
                <a:schemeClr val="bg1"/>
              </a:solidFill>
            </a:rPr>
            <a:t>Gas</a:t>
          </a:r>
        </a:p>
      </cdr:txBody>
    </cdr:sp>
  </cdr:relSizeAnchor>
  <cdr:relSizeAnchor xmlns:cdr="http://schemas.openxmlformats.org/drawingml/2006/chartDrawing">
    <cdr:from>
      <cdr:x>0.56731</cdr:x>
      <cdr:y>0.51075</cdr:y>
    </cdr:from>
    <cdr:to>
      <cdr:x>0.75612</cdr:x>
      <cdr:y>0.65369</cdr:y>
    </cdr:to>
    <cdr:sp macro="" textlink="">
      <cdr:nvSpPr>
        <cdr:cNvPr id="4" name="TextBox 1">
          <a:extLst xmlns:a="http://schemas.openxmlformats.org/drawingml/2006/main">
            <a:ext uri="{FF2B5EF4-FFF2-40B4-BE49-F238E27FC236}">
              <a16:creationId xmlns:a16="http://schemas.microsoft.com/office/drawing/2014/main" id="{FFEDA816-722B-19AA-D993-F8E742E8BAC9}"/>
            </a:ext>
          </a:extLst>
        </cdr:cNvPr>
        <cdr:cNvSpPr txBox="1"/>
      </cdr:nvSpPr>
      <cdr:spPr>
        <a:xfrm xmlns:a="http://schemas.openxmlformats.org/drawingml/2006/main">
          <a:off x="2840231" y="1465955"/>
          <a:ext cx="945281" cy="41026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000" b="1" kern="1200">
              <a:solidFill>
                <a:schemeClr val="bg1"/>
              </a:solidFill>
            </a:rPr>
            <a:t>Coal</a:t>
          </a:r>
        </a:p>
      </cdr:txBody>
    </cdr:sp>
  </cdr:relSizeAnchor>
</c:userShapes>
</file>

<file path=ppt/drawings/drawing6.xml><?xml version="1.0" encoding="utf-8"?>
<c:userShapes xmlns:c="http://schemas.openxmlformats.org/drawingml/2006/chart">
  <cdr:relSizeAnchor xmlns:cdr="http://schemas.openxmlformats.org/drawingml/2006/chartDrawing">
    <cdr:from>
      <cdr:x>0.41875</cdr:x>
      <cdr:y>0.61111</cdr:y>
    </cdr:from>
    <cdr:to>
      <cdr:x>0.66042</cdr:x>
      <cdr:y>0.70139</cdr:y>
    </cdr:to>
    <cdr:sp macro="" textlink="">
      <cdr:nvSpPr>
        <cdr:cNvPr id="2" name="TextBox 1">
          <a:extLst xmlns:a="http://schemas.openxmlformats.org/drawingml/2006/main">
            <a:ext uri="{FF2B5EF4-FFF2-40B4-BE49-F238E27FC236}">
              <a16:creationId xmlns:a16="http://schemas.microsoft.com/office/drawing/2014/main" id="{E6868D31-8C9A-F395-82AD-367B6276E30D}"/>
            </a:ext>
          </a:extLst>
        </cdr:cNvPr>
        <cdr:cNvSpPr txBox="1"/>
      </cdr:nvSpPr>
      <cdr:spPr>
        <a:xfrm xmlns:a="http://schemas.openxmlformats.org/drawingml/2006/main">
          <a:off x="1914525" y="1676400"/>
          <a:ext cx="1104900" cy="24765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400" b="1" kern="1200" dirty="0">
              <a:solidFill>
                <a:schemeClr val="bg1"/>
              </a:solidFill>
            </a:rPr>
            <a:t>Summer</a:t>
          </a:r>
        </a:p>
      </cdr:txBody>
    </cdr:sp>
  </cdr:relSizeAnchor>
  <cdr:relSizeAnchor xmlns:cdr="http://schemas.openxmlformats.org/drawingml/2006/chartDrawing">
    <cdr:from>
      <cdr:x>0.46563</cdr:x>
      <cdr:y>0.38552</cdr:y>
    </cdr:from>
    <cdr:to>
      <cdr:x>0.70729</cdr:x>
      <cdr:y>0.47581</cdr:y>
    </cdr:to>
    <cdr:sp macro="" textlink="">
      <cdr:nvSpPr>
        <cdr:cNvPr id="3" name="TextBox 1">
          <a:extLst xmlns:a="http://schemas.openxmlformats.org/drawingml/2006/main">
            <a:ext uri="{FF2B5EF4-FFF2-40B4-BE49-F238E27FC236}">
              <a16:creationId xmlns:a16="http://schemas.microsoft.com/office/drawing/2014/main" id="{1D26D941-62F4-1947-E7DF-CC264BBEE5CC}"/>
            </a:ext>
          </a:extLst>
        </cdr:cNvPr>
        <cdr:cNvSpPr txBox="1"/>
      </cdr:nvSpPr>
      <cdr:spPr>
        <a:xfrm xmlns:a="http://schemas.openxmlformats.org/drawingml/2006/main">
          <a:off x="5491439" y="1318175"/>
          <a:ext cx="2850042" cy="308683"/>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b="1" kern="1200" dirty="0">
              <a:solidFill>
                <a:sysClr val="windowText" lastClr="000000"/>
              </a:solidFill>
            </a:rPr>
            <a:t>October-</a:t>
          </a:r>
          <a:r>
            <a:rPr lang="en-US" sz="1400" b="1" kern="1200" baseline="0" dirty="0">
              <a:solidFill>
                <a:sysClr val="windowText" lastClr="000000"/>
              </a:solidFill>
            </a:rPr>
            <a:t> May</a:t>
          </a:r>
          <a:endParaRPr lang="en-US" sz="1400" b="1" kern="1200" dirty="0">
            <a:solidFill>
              <a:sysClr val="windowText" lastClr="000000"/>
            </a:solidFill>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DC3BF5-0140-4AE2-A305-F871528173CA}" type="datetimeFigureOut">
              <a:rPr lang="en-US" smtClean="0"/>
              <a:t>11/11/2025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26D317-A5B4-49EB-84BA-7FAEED94DB96}" type="slidenum">
              <a:rPr lang="en-US" smtClean="0"/>
              <a:t>‹#›</a:t>
            </a:fld>
            <a:endParaRPr lang="en-US"/>
          </a:p>
        </p:txBody>
      </p:sp>
    </p:spTree>
    <p:extLst>
      <p:ext uri="{BB962C8B-B14F-4D97-AF65-F5344CB8AC3E}">
        <p14:creationId xmlns:p14="http://schemas.microsoft.com/office/powerpoint/2010/main" val="31080168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26D317-A5B4-49EB-84BA-7FAEED94DB96}" type="slidenum">
              <a:rPr lang="en-US" smtClean="0"/>
              <a:t>22</a:t>
            </a:fld>
            <a:endParaRPr lang="en-US"/>
          </a:p>
        </p:txBody>
      </p:sp>
    </p:spTree>
    <p:extLst>
      <p:ext uri="{BB962C8B-B14F-4D97-AF65-F5344CB8AC3E}">
        <p14:creationId xmlns:p14="http://schemas.microsoft.com/office/powerpoint/2010/main" val="39193761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26D317-A5B4-49EB-84BA-7FAEED94DB96}" type="slidenum">
              <a:rPr lang="en-US" smtClean="0"/>
              <a:t>30</a:t>
            </a:fld>
            <a:endParaRPr lang="en-US"/>
          </a:p>
        </p:txBody>
      </p:sp>
    </p:spTree>
    <p:extLst>
      <p:ext uri="{BB962C8B-B14F-4D97-AF65-F5344CB8AC3E}">
        <p14:creationId xmlns:p14="http://schemas.microsoft.com/office/powerpoint/2010/main" val="151436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1FD47F-08E1-DDFC-0649-93FFEE6E904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BDA5414-9B0E-246C-883E-951D01F608B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4BB8361-B1ED-A50B-2E69-11DBA49F5B38}"/>
              </a:ext>
            </a:extLst>
          </p:cNvPr>
          <p:cNvSpPr>
            <a:spLocks noGrp="1"/>
          </p:cNvSpPr>
          <p:nvPr>
            <p:ph type="dt" sz="half" idx="10"/>
          </p:nvPr>
        </p:nvSpPr>
        <p:spPr/>
        <p:txBody>
          <a:bodyPr/>
          <a:lstStyle/>
          <a:p>
            <a:fld id="{152597F8-D1C9-455B-8A52-AF2F4E3092CC}" type="datetimeFigureOut">
              <a:rPr lang="en-US" smtClean="0"/>
              <a:t>11/11/2025</a:t>
            </a:fld>
            <a:endParaRPr lang="en-US"/>
          </a:p>
        </p:txBody>
      </p:sp>
      <p:sp>
        <p:nvSpPr>
          <p:cNvPr id="5" name="Footer Placeholder 4">
            <a:extLst>
              <a:ext uri="{FF2B5EF4-FFF2-40B4-BE49-F238E27FC236}">
                <a16:creationId xmlns:a16="http://schemas.microsoft.com/office/drawing/2014/main" id="{8CC4AF12-88CE-EE75-E39D-87191A87CB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157F85-C382-35D4-76F4-201DB1C71877}"/>
              </a:ext>
            </a:extLst>
          </p:cNvPr>
          <p:cNvSpPr>
            <a:spLocks noGrp="1"/>
          </p:cNvSpPr>
          <p:nvPr>
            <p:ph type="sldNum" sz="quarter" idx="12"/>
          </p:nvPr>
        </p:nvSpPr>
        <p:spPr/>
        <p:txBody>
          <a:bodyPr/>
          <a:lstStyle/>
          <a:p>
            <a:fld id="{1E3DB80E-3F8F-41BA-BCDE-7636502C781A}" type="slidenum">
              <a:rPr lang="en-US" smtClean="0"/>
              <a:t>‹#›</a:t>
            </a:fld>
            <a:endParaRPr lang="en-US"/>
          </a:p>
        </p:txBody>
      </p:sp>
    </p:spTree>
    <p:extLst>
      <p:ext uri="{BB962C8B-B14F-4D97-AF65-F5344CB8AC3E}">
        <p14:creationId xmlns:p14="http://schemas.microsoft.com/office/powerpoint/2010/main" val="317215091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3B073-CE41-CB55-F4D2-0CEF4CE39D9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DAFD4A7-9FBB-5EDB-E4D7-9AC750FB5D0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46BB30-7313-B720-8DE1-F62D292256FB}"/>
              </a:ext>
            </a:extLst>
          </p:cNvPr>
          <p:cNvSpPr>
            <a:spLocks noGrp="1"/>
          </p:cNvSpPr>
          <p:nvPr>
            <p:ph type="dt" sz="half" idx="10"/>
          </p:nvPr>
        </p:nvSpPr>
        <p:spPr/>
        <p:txBody>
          <a:bodyPr/>
          <a:lstStyle/>
          <a:p>
            <a:fld id="{152597F8-D1C9-455B-8A52-AF2F4E3092CC}" type="datetimeFigureOut">
              <a:rPr lang="en-US" smtClean="0"/>
              <a:t>11/11/2025</a:t>
            </a:fld>
            <a:endParaRPr lang="en-US"/>
          </a:p>
        </p:txBody>
      </p:sp>
      <p:sp>
        <p:nvSpPr>
          <p:cNvPr id="5" name="Footer Placeholder 4">
            <a:extLst>
              <a:ext uri="{FF2B5EF4-FFF2-40B4-BE49-F238E27FC236}">
                <a16:creationId xmlns:a16="http://schemas.microsoft.com/office/drawing/2014/main" id="{55EFAA83-F4DC-E9E0-AA96-5FBD659498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ECA818-572B-1E07-3AD7-3CD58E4D736A}"/>
              </a:ext>
            </a:extLst>
          </p:cNvPr>
          <p:cNvSpPr>
            <a:spLocks noGrp="1"/>
          </p:cNvSpPr>
          <p:nvPr>
            <p:ph type="sldNum" sz="quarter" idx="12"/>
          </p:nvPr>
        </p:nvSpPr>
        <p:spPr/>
        <p:txBody>
          <a:bodyPr/>
          <a:lstStyle/>
          <a:p>
            <a:fld id="{1E3DB80E-3F8F-41BA-BCDE-7636502C781A}" type="slidenum">
              <a:rPr lang="en-US" smtClean="0"/>
              <a:t>‹#›</a:t>
            </a:fld>
            <a:endParaRPr lang="en-US"/>
          </a:p>
        </p:txBody>
      </p:sp>
    </p:spTree>
    <p:extLst>
      <p:ext uri="{BB962C8B-B14F-4D97-AF65-F5344CB8AC3E}">
        <p14:creationId xmlns:p14="http://schemas.microsoft.com/office/powerpoint/2010/main" val="260638637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8ACC284-D4E6-1F1C-6CE9-8C7518C9038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E4F2860-F7B7-558E-B6BF-FCA1DD359B9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0729B3-5063-F785-6B19-8BDD0E99ED1E}"/>
              </a:ext>
            </a:extLst>
          </p:cNvPr>
          <p:cNvSpPr>
            <a:spLocks noGrp="1"/>
          </p:cNvSpPr>
          <p:nvPr>
            <p:ph type="dt" sz="half" idx="10"/>
          </p:nvPr>
        </p:nvSpPr>
        <p:spPr/>
        <p:txBody>
          <a:bodyPr/>
          <a:lstStyle/>
          <a:p>
            <a:fld id="{152597F8-D1C9-455B-8A52-AF2F4E3092CC}" type="datetimeFigureOut">
              <a:rPr lang="en-US" smtClean="0"/>
              <a:t>11/11/2025</a:t>
            </a:fld>
            <a:endParaRPr lang="en-US"/>
          </a:p>
        </p:txBody>
      </p:sp>
      <p:sp>
        <p:nvSpPr>
          <p:cNvPr id="5" name="Footer Placeholder 4">
            <a:extLst>
              <a:ext uri="{FF2B5EF4-FFF2-40B4-BE49-F238E27FC236}">
                <a16:creationId xmlns:a16="http://schemas.microsoft.com/office/drawing/2014/main" id="{A769A8F2-4B30-F1D1-4A3F-B613A18A2E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55B4AD-B3FC-31EA-77A7-1E4F9FB96C62}"/>
              </a:ext>
            </a:extLst>
          </p:cNvPr>
          <p:cNvSpPr>
            <a:spLocks noGrp="1"/>
          </p:cNvSpPr>
          <p:nvPr>
            <p:ph type="sldNum" sz="quarter" idx="12"/>
          </p:nvPr>
        </p:nvSpPr>
        <p:spPr/>
        <p:txBody>
          <a:bodyPr/>
          <a:lstStyle/>
          <a:p>
            <a:fld id="{1E3DB80E-3F8F-41BA-BCDE-7636502C781A}" type="slidenum">
              <a:rPr lang="en-US" smtClean="0"/>
              <a:t>‹#›</a:t>
            </a:fld>
            <a:endParaRPr lang="en-US"/>
          </a:p>
        </p:txBody>
      </p:sp>
    </p:spTree>
    <p:extLst>
      <p:ext uri="{BB962C8B-B14F-4D97-AF65-F5344CB8AC3E}">
        <p14:creationId xmlns:p14="http://schemas.microsoft.com/office/powerpoint/2010/main" val="428283502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4B6AE3-63FA-80A1-348A-64C5AFA3879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527F3F1-02C0-4C3B-EB43-F802A21C787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CAC9BC-C015-B73E-57BB-214264BF2D6E}"/>
              </a:ext>
            </a:extLst>
          </p:cNvPr>
          <p:cNvSpPr>
            <a:spLocks noGrp="1"/>
          </p:cNvSpPr>
          <p:nvPr>
            <p:ph type="dt" sz="half" idx="10"/>
          </p:nvPr>
        </p:nvSpPr>
        <p:spPr/>
        <p:txBody>
          <a:bodyPr/>
          <a:lstStyle/>
          <a:p>
            <a:fld id="{152597F8-D1C9-455B-8A52-AF2F4E3092CC}" type="datetimeFigureOut">
              <a:rPr lang="en-US" smtClean="0"/>
              <a:t>11/11/2025</a:t>
            </a:fld>
            <a:endParaRPr lang="en-US"/>
          </a:p>
        </p:txBody>
      </p:sp>
      <p:sp>
        <p:nvSpPr>
          <p:cNvPr id="5" name="Footer Placeholder 4">
            <a:extLst>
              <a:ext uri="{FF2B5EF4-FFF2-40B4-BE49-F238E27FC236}">
                <a16:creationId xmlns:a16="http://schemas.microsoft.com/office/drawing/2014/main" id="{88780A71-2B1A-A6A6-029E-B4EEF6D8C0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6091D0-48EB-54F1-5957-444955B8F0AB}"/>
              </a:ext>
            </a:extLst>
          </p:cNvPr>
          <p:cNvSpPr>
            <a:spLocks noGrp="1"/>
          </p:cNvSpPr>
          <p:nvPr>
            <p:ph type="sldNum" sz="quarter" idx="12"/>
          </p:nvPr>
        </p:nvSpPr>
        <p:spPr/>
        <p:txBody>
          <a:bodyPr/>
          <a:lstStyle/>
          <a:p>
            <a:fld id="{1E3DB80E-3F8F-41BA-BCDE-7636502C781A}" type="slidenum">
              <a:rPr lang="en-US" smtClean="0"/>
              <a:t>‹#›</a:t>
            </a:fld>
            <a:endParaRPr lang="en-US"/>
          </a:p>
        </p:txBody>
      </p:sp>
    </p:spTree>
    <p:extLst>
      <p:ext uri="{BB962C8B-B14F-4D97-AF65-F5344CB8AC3E}">
        <p14:creationId xmlns:p14="http://schemas.microsoft.com/office/powerpoint/2010/main" val="9525992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D698A-F9E0-B65B-2A7F-170EFB45095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4155DA4-0AD6-3547-597B-03CD4169F19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5CFA5F6-0CE1-098C-6E7C-D24302095123}"/>
              </a:ext>
            </a:extLst>
          </p:cNvPr>
          <p:cNvSpPr>
            <a:spLocks noGrp="1"/>
          </p:cNvSpPr>
          <p:nvPr>
            <p:ph type="dt" sz="half" idx="10"/>
          </p:nvPr>
        </p:nvSpPr>
        <p:spPr/>
        <p:txBody>
          <a:bodyPr/>
          <a:lstStyle/>
          <a:p>
            <a:fld id="{152597F8-D1C9-455B-8A52-AF2F4E3092CC}" type="datetimeFigureOut">
              <a:rPr lang="en-US" smtClean="0"/>
              <a:t>11/11/2025</a:t>
            </a:fld>
            <a:endParaRPr lang="en-US"/>
          </a:p>
        </p:txBody>
      </p:sp>
      <p:sp>
        <p:nvSpPr>
          <p:cNvPr id="5" name="Footer Placeholder 4">
            <a:extLst>
              <a:ext uri="{FF2B5EF4-FFF2-40B4-BE49-F238E27FC236}">
                <a16:creationId xmlns:a16="http://schemas.microsoft.com/office/drawing/2014/main" id="{54B73652-2C17-7EE1-1EED-ABC2516AB3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EBC0D7-7CF6-351F-F648-657CC9211630}"/>
              </a:ext>
            </a:extLst>
          </p:cNvPr>
          <p:cNvSpPr>
            <a:spLocks noGrp="1"/>
          </p:cNvSpPr>
          <p:nvPr>
            <p:ph type="sldNum" sz="quarter" idx="12"/>
          </p:nvPr>
        </p:nvSpPr>
        <p:spPr/>
        <p:txBody>
          <a:bodyPr/>
          <a:lstStyle/>
          <a:p>
            <a:fld id="{1E3DB80E-3F8F-41BA-BCDE-7636502C781A}" type="slidenum">
              <a:rPr lang="en-US" smtClean="0"/>
              <a:t>‹#›</a:t>
            </a:fld>
            <a:endParaRPr lang="en-US"/>
          </a:p>
        </p:txBody>
      </p:sp>
    </p:spTree>
    <p:extLst>
      <p:ext uri="{BB962C8B-B14F-4D97-AF65-F5344CB8AC3E}">
        <p14:creationId xmlns:p14="http://schemas.microsoft.com/office/powerpoint/2010/main" val="319747165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DF700-FB11-E977-E292-0456FE7673D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45C602D-DB1B-16A2-244E-5480C5EC47A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9FBC603-E1C1-75DA-ED52-C691EE81F0D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691A5C4-0980-5C8E-E854-1F4193630DB8}"/>
              </a:ext>
            </a:extLst>
          </p:cNvPr>
          <p:cNvSpPr>
            <a:spLocks noGrp="1"/>
          </p:cNvSpPr>
          <p:nvPr>
            <p:ph type="dt" sz="half" idx="10"/>
          </p:nvPr>
        </p:nvSpPr>
        <p:spPr/>
        <p:txBody>
          <a:bodyPr/>
          <a:lstStyle/>
          <a:p>
            <a:fld id="{152597F8-D1C9-455B-8A52-AF2F4E3092CC}" type="datetimeFigureOut">
              <a:rPr lang="en-US" smtClean="0"/>
              <a:t>11/11/2025</a:t>
            </a:fld>
            <a:endParaRPr lang="en-US"/>
          </a:p>
        </p:txBody>
      </p:sp>
      <p:sp>
        <p:nvSpPr>
          <p:cNvPr id="6" name="Footer Placeholder 5">
            <a:extLst>
              <a:ext uri="{FF2B5EF4-FFF2-40B4-BE49-F238E27FC236}">
                <a16:creationId xmlns:a16="http://schemas.microsoft.com/office/drawing/2014/main" id="{F3EE8686-095D-20A0-D6F0-4D4614DB106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A88D2B5-4242-15A8-DD3F-699881D55CAE}"/>
              </a:ext>
            </a:extLst>
          </p:cNvPr>
          <p:cNvSpPr>
            <a:spLocks noGrp="1"/>
          </p:cNvSpPr>
          <p:nvPr>
            <p:ph type="sldNum" sz="quarter" idx="12"/>
          </p:nvPr>
        </p:nvSpPr>
        <p:spPr/>
        <p:txBody>
          <a:bodyPr/>
          <a:lstStyle/>
          <a:p>
            <a:fld id="{1E3DB80E-3F8F-41BA-BCDE-7636502C781A}" type="slidenum">
              <a:rPr lang="en-US" smtClean="0"/>
              <a:t>‹#›</a:t>
            </a:fld>
            <a:endParaRPr lang="en-US"/>
          </a:p>
        </p:txBody>
      </p:sp>
    </p:spTree>
    <p:extLst>
      <p:ext uri="{BB962C8B-B14F-4D97-AF65-F5344CB8AC3E}">
        <p14:creationId xmlns:p14="http://schemas.microsoft.com/office/powerpoint/2010/main" val="161539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3371E-778C-3F76-9582-669A082EA0B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3234F35-CE8A-E9A7-DF4C-52D4FB0836A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220C37D-2D76-4C9B-6F7C-BCEF8317508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D0F07A8-1BF0-B1B3-D3F8-DA510035435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12F09B4-18C7-C1A9-A667-9AD476BED61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4103432-1533-5D29-2359-EB45E9E662A4}"/>
              </a:ext>
            </a:extLst>
          </p:cNvPr>
          <p:cNvSpPr>
            <a:spLocks noGrp="1"/>
          </p:cNvSpPr>
          <p:nvPr>
            <p:ph type="dt" sz="half" idx="10"/>
          </p:nvPr>
        </p:nvSpPr>
        <p:spPr/>
        <p:txBody>
          <a:bodyPr/>
          <a:lstStyle/>
          <a:p>
            <a:fld id="{152597F8-D1C9-455B-8A52-AF2F4E3092CC}" type="datetimeFigureOut">
              <a:rPr lang="en-US" smtClean="0"/>
              <a:t>11/11/2025</a:t>
            </a:fld>
            <a:endParaRPr lang="en-US"/>
          </a:p>
        </p:txBody>
      </p:sp>
      <p:sp>
        <p:nvSpPr>
          <p:cNvPr id="8" name="Footer Placeholder 7">
            <a:extLst>
              <a:ext uri="{FF2B5EF4-FFF2-40B4-BE49-F238E27FC236}">
                <a16:creationId xmlns:a16="http://schemas.microsoft.com/office/drawing/2014/main" id="{71035ACA-BE5B-AB43-DD16-6568598B385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5021008-C02F-6326-ADDB-70C6E34406AB}"/>
              </a:ext>
            </a:extLst>
          </p:cNvPr>
          <p:cNvSpPr>
            <a:spLocks noGrp="1"/>
          </p:cNvSpPr>
          <p:nvPr>
            <p:ph type="sldNum" sz="quarter" idx="12"/>
          </p:nvPr>
        </p:nvSpPr>
        <p:spPr/>
        <p:txBody>
          <a:bodyPr/>
          <a:lstStyle/>
          <a:p>
            <a:fld id="{1E3DB80E-3F8F-41BA-BCDE-7636502C781A}" type="slidenum">
              <a:rPr lang="en-US" smtClean="0"/>
              <a:t>‹#›</a:t>
            </a:fld>
            <a:endParaRPr lang="en-US"/>
          </a:p>
        </p:txBody>
      </p:sp>
    </p:spTree>
    <p:extLst>
      <p:ext uri="{BB962C8B-B14F-4D97-AF65-F5344CB8AC3E}">
        <p14:creationId xmlns:p14="http://schemas.microsoft.com/office/powerpoint/2010/main" val="421330681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80ACA-E0DB-A333-A1FF-89E5CDD1923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1DE08F4-0E61-24BF-B13A-968DAC69EB74}"/>
              </a:ext>
            </a:extLst>
          </p:cNvPr>
          <p:cNvSpPr>
            <a:spLocks noGrp="1"/>
          </p:cNvSpPr>
          <p:nvPr>
            <p:ph type="dt" sz="half" idx="10"/>
          </p:nvPr>
        </p:nvSpPr>
        <p:spPr/>
        <p:txBody>
          <a:bodyPr/>
          <a:lstStyle/>
          <a:p>
            <a:fld id="{152597F8-D1C9-455B-8A52-AF2F4E3092CC}" type="datetimeFigureOut">
              <a:rPr lang="en-US" smtClean="0"/>
              <a:t>11/11/2025</a:t>
            </a:fld>
            <a:endParaRPr lang="en-US"/>
          </a:p>
        </p:txBody>
      </p:sp>
      <p:sp>
        <p:nvSpPr>
          <p:cNvPr id="4" name="Footer Placeholder 3">
            <a:extLst>
              <a:ext uri="{FF2B5EF4-FFF2-40B4-BE49-F238E27FC236}">
                <a16:creationId xmlns:a16="http://schemas.microsoft.com/office/drawing/2014/main" id="{864E814D-A5B2-DDA9-7B06-044B1395475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EBF2672-5E83-A3E2-E651-B80F91C728DF}"/>
              </a:ext>
            </a:extLst>
          </p:cNvPr>
          <p:cNvSpPr>
            <a:spLocks noGrp="1"/>
          </p:cNvSpPr>
          <p:nvPr>
            <p:ph type="sldNum" sz="quarter" idx="12"/>
          </p:nvPr>
        </p:nvSpPr>
        <p:spPr/>
        <p:txBody>
          <a:bodyPr/>
          <a:lstStyle/>
          <a:p>
            <a:fld id="{1E3DB80E-3F8F-41BA-BCDE-7636502C781A}" type="slidenum">
              <a:rPr lang="en-US" smtClean="0"/>
              <a:t>‹#›</a:t>
            </a:fld>
            <a:endParaRPr lang="en-US"/>
          </a:p>
        </p:txBody>
      </p:sp>
    </p:spTree>
    <p:extLst>
      <p:ext uri="{BB962C8B-B14F-4D97-AF65-F5344CB8AC3E}">
        <p14:creationId xmlns:p14="http://schemas.microsoft.com/office/powerpoint/2010/main" val="419470314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65B421-758D-28D0-FFBA-E4CE7FCC033A}"/>
              </a:ext>
            </a:extLst>
          </p:cNvPr>
          <p:cNvSpPr>
            <a:spLocks noGrp="1"/>
          </p:cNvSpPr>
          <p:nvPr>
            <p:ph type="dt" sz="half" idx="10"/>
          </p:nvPr>
        </p:nvSpPr>
        <p:spPr/>
        <p:txBody>
          <a:bodyPr/>
          <a:lstStyle/>
          <a:p>
            <a:fld id="{152597F8-D1C9-455B-8A52-AF2F4E3092CC}" type="datetimeFigureOut">
              <a:rPr lang="en-US" smtClean="0"/>
              <a:t>11/11/2025</a:t>
            </a:fld>
            <a:endParaRPr lang="en-US"/>
          </a:p>
        </p:txBody>
      </p:sp>
      <p:sp>
        <p:nvSpPr>
          <p:cNvPr id="3" name="Footer Placeholder 2">
            <a:extLst>
              <a:ext uri="{FF2B5EF4-FFF2-40B4-BE49-F238E27FC236}">
                <a16:creationId xmlns:a16="http://schemas.microsoft.com/office/drawing/2014/main" id="{41A2A09A-E22D-21F8-0B7D-5D6C9D8C394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61F3105-54BF-7A99-4EBC-6996039AC73B}"/>
              </a:ext>
            </a:extLst>
          </p:cNvPr>
          <p:cNvSpPr>
            <a:spLocks noGrp="1"/>
          </p:cNvSpPr>
          <p:nvPr>
            <p:ph type="sldNum" sz="quarter" idx="12"/>
          </p:nvPr>
        </p:nvSpPr>
        <p:spPr/>
        <p:txBody>
          <a:bodyPr/>
          <a:lstStyle/>
          <a:p>
            <a:fld id="{1E3DB80E-3F8F-41BA-BCDE-7636502C781A}" type="slidenum">
              <a:rPr lang="en-US" smtClean="0"/>
              <a:t>‹#›</a:t>
            </a:fld>
            <a:endParaRPr lang="en-US"/>
          </a:p>
        </p:txBody>
      </p:sp>
    </p:spTree>
    <p:extLst>
      <p:ext uri="{BB962C8B-B14F-4D97-AF65-F5344CB8AC3E}">
        <p14:creationId xmlns:p14="http://schemas.microsoft.com/office/powerpoint/2010/main" val="229634407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37B63-97C6-E6B1-8148-1D3FC9DCB36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71F3BB3-46DF-E006-FBE4-9D46A958B11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FFF6275-017A-E8AC-B7AA-930B5E12E27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CB22A41-178A-812C-8132-EFD831D3D4B1}"/>
              </a:ext>
            </a:extLst>
          </p:cNvPr>
          <p:cNvSpPr>
            <a:spLocks noGrp="1"/>
          </p:cNvSpPr>
          <p:nvPr>
            <p:ph type="dt" sz="half" idx="10"/>
          </p:nvPr>
        </p:nvSpPr>
        <p:spPr/>
        <p:txBody>
          <a:bodyPr/>
          <a:lstStyle/>
          <a:p>
            <a:fld id="{152597F8-D1C9-455B-8A52-AF2F4E3092CC}" type="datetimeFigureOut">
              <a:rPr lang="en-US" smtClean="0"/>
              <a:t>11/11/2025</a:t>
            </a:fld>
            <a:endParaRPr lang="en-US"/>
          </a:p>
        </p:txBody>
      </p:sp>
      <p:sp>
        <p:nvSpPr>
          <p:cNvPr id="6" name="Footer Placeholder 5">
            <a:extLst>
              <a:ext uri="{FF2B5EF4-FFF2-40B4-BE49-F238E27FC236}">
                <a16:creationId xmlns:a16="http://schemas.microsoft.com/office/drawing/2014/main" id="{9837F306-A07D-9B71-659A-D41266481D1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4057B4-4126-F190-958D-FF35228A8448}"/>
              </a:ext>
            </a:extLst>
          </p:cNvPr>
          <p:cNvSpPr>
            <a:spLocks noGrp="1"/>
          </p:cNvSpPr>
          <p:nvPr>
            <p:ph type="sldNum" sz="quarter" idx="12"/>
          </p:nvPr>
        </p:nvSpPr>
        <p:spPr/>
        <p:txBody>
          <a:bodyPr/>
          <a:lstStyle/>
          <a:p>
            <a:fld id="{1E3DB80E-3F8F-41BA-BCDE-7636502C781A}" type="slidenum">
              <a:rPr lang="en-US" smtClean="0"/>
              <a:t>‹#›</a:t>
            </a:fld>
            <a:endParaRPr lang="en-US"/>
          </a:p>
        </p:txBody>
      </p:sp>
    </p:spTree>
    <p:extLst>
      <p:ext uri="{BB962C8B-B14F-4D97-AF65-F5344CB8AC3E}">
        <p14:creationId xmlns:p14="http://schemas.microsoft.com/office/powerpoint/2010/main" val="20198582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F4F04-2820-C318-A0E9-C3456322C34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3E4116E-D29D-3718-67CF-D88F75E9564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342D992-F7E9-4511-F086-316EDCC4E9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06768F4-1A1C-A0B4-D738-DB4E2EDDE47D}"/>
              </a:ext>
            </a:extLst>
          </p:cNvPr>
          <p:cNvSpPr>
            <a:spLocks noGrp="1"/>
          </p:cNvSpPr>
          <p:nvPr>
            <p:ph type="dt" sz="half" idx="10"/>
          </p:nvPr>
        </p:nvSpPr>
        <p:spPr/>
        <p:txBody>
          <a:bodyPr/>
          <a:lstStyle/>
          <a:p>
            <a:fld id="{152597F8-D1C9-455B-8A52-AF2F4E3092CC}" type="datetimeFigureOut">
              <a:rPr lang="en-US" smtClean="0"/>
              <a:t>11/11/2025</a:t>
            </a:fld>
            <a:endParaRPr lang="en-US"/>
          </a:p>
        </p:txBody>
      </p:sp>
      <p:sp>
        <p:nvSpPr>
          <p:cNvPr id="6" name="Footer Placeholder 5">
            <a:extLst>
              <a:ext uri="{FF2B5EF4-FFF2-40B4-BE49-F238E27FC236}">
                <a16:creationId xmlns:a16="http://schemas.microsoft.com/office/drawing/2014/main" id="{A76B0781-39A4-8162-222C-CF5C5D12EC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41AA36-E8E4-D7A1-7020-58F6355AB711}"/>
              </a:ext>
            </a:extLst>
          </p:cNvPr>
          <p:cNvSpPr>
            <a:spLocks noGrp="1"/>
          </p:cNvSpPr>
          <p:nvPr>
            <p:ph type="sldNum" sz="quarter" idx="12"/>
          </p:nvPr>
        </p:nvSpPr>
        <p:spPr/>
        <p:txBody>
          <a:bodyPr/>
          <a:lstStyle/>
          <a:p>
            <a:fld id="{1E3DB80E-3F8F-41BA-BCDE-7636502C781A}" type="slidenum">
              <a:rPr lang="en-US" smtClean="0"/>
              <a:t>‹#›</a:t>
            </a:fld>
            <a:endParaRPr lang="en-US"/>
          </a:p>
        </p:txBody>
      </p:sp>
    </p:spTree>
    <p:extLst>
      <p:ext uri="{BB962C8B-B14F-4D97-AF65-F5344CB8AC3E}">
        <p14:creationId xmlns:p14="http://schemas.microsoft.com/office/powerpoint/2010/main" val="406486136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3BA504-B11A-B509-9AA3-0D75F0376ED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2F6109E-346A-CE0F-A6D0-5526BA708C2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691661-4D0A-E502-24FA-C2549CEB0B2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52597F8-D1C9-455B-8A52-AF2F4E3092CC}" type="datetimeFigureOut">
              <a:rPr lang="en-US" smtClean="0"/>
              <a:t>11/11/2025</a:t>
            </a:fld>
            <a:endParaRPr lang="en-US"/>
          </a:p>
        </p:txBody>
      </p:sp>
      <p:sp>
        <p:nvSpPr>
          <p:cNvPr id="5" name="Footer Placeholder 4">
            <a:extLst>
              <a:ext uri="{FF2B5EF4-FFF2-40B4-BE49-F238E27FC236}">
                <a16:creationId xmlns:a16="http://schemas.microsoft.com/office/drawing/2014/main" id="{75D0C4D4-61FB-66CA-961E-2EC6E01F03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C7A10D60-6DFB-0CEB-4A86-34BD9D091F7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E3DB80E-3F8F-41BA-BCDE-7636502C781A}" type="slidenum">
              <a:rPr lang="en-US" smtClean="0"/>
              <a:t>‹#›</a:t>
            </a:fld>
            <a:endParaRPr lang="en-US"/>
          </a:p>
        </p:txBody>
      </p:sp>
    </p:spTree>
    <p:extLst>
      <p:ext uri="{BB962C8B-B14F-4D97-AF65-F5344CB8AC3E}">
        <p14:creationId xmlns:p14="http://schemas.microsoft.com/office/powerpoint/2010/main" val="28891636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27.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28.png"/><Relationship Id="rId4" Type="http://schemas.openxmlformats.org/officeDocument/2006/relationships/image" Target="../media/image21.svg"/><Relationship Id="rId9" Type="http://schemas.openxmlformats.org/officeDocument/2006/relationships/image" Target="../media/image26.sv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28.png"/><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chart" Target="../charts/char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0.emf"/><Relationship Id="rId1" Type="http://schemas.openxmlformats.org/officeDocument/2006/relationships/slideLayout" Target="../slideLayouts/slideLayout1.xml"/><Relationship Id="rId5" Type="http://schemas.openxmlformats.org/officeDocument/2006/relationships/image" Target="../media/image43.emf"/><Relationship Id="rId4" Type="http://schemas.openxmlformats.org/officeDocument/2006/relationships/image" Target="../media/image42.png"/></Relationships>
</file>

<file path=ppt/slides/_rels/slide3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4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0.emf"/></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7C1633-304B-EFD8-D258-91080FC2A169}"/>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0DCF8C2D-B379-2DE7-FE0E-4337A789825C}"/>
              </a:ext>
            </a:extLst>
          </p:cNvPr>
          <p:cNvSpPr txBox="1"/>
          <p:nvPr/>
        </p:nvSpPr>
        <p:spPr>
          <a:xfrm>
            <a:off x="590270" y="935860"/>
            <a:ext cx="11011460" cy="3881191"/>
          </a:xfrm>
          <a:prstGeom prst="rect">
            <a:avLst/>
          </a:prstGeom>
          <a:noFill/>
        </p:spPr>
        <p:txBody>
          <a:bodyPr wrap="square">
            <a:spAutoFit/>
          </a:bodyPr>
          <a:lstStyle/>
          <a:p>
            <a:pPr marL="0" marR="0" algn="ctr">
              <a:lnSpc>
                <a:spcPct val="200000"/>
              </a:lnSpc>
              <a:spcAft>
                <a:spcPts val="800"/>
              </a:spcAft>
              <a:buNone/>
            </a:pPr>
            <a:r>
              <a:rPr lang="en-US" sz="3600" b="1" dirty="0">
                <a:solidFill>
                  <a:srgbClr val="202124"/>
                </a:solidFill>
                <a:effectLst/>
                <a:latin typeface="+mj-lt"/>
                <a:ea typeface="Times New Roman" panose="02020603050405020304" pitchFamily="18" charset="0"/>
                <a:cs typeface="Aptos" panose="020B0004020202020204" pitchFamily="34" charset="0"/>
              </a:rPr>
              <a:t>How Energy Usage Affects Energy Source</a:t>
            </a:r>
          </a:p>
          <a:p>
            <a:pPr marL="0" marR="0" algn="ctr">
              <a:lnSpc>
                <a:spcPct val="200000"/>
              </a:lnSpc>
              <a:spcAft>
                <a:spcPts val="800"/>
              </a:spcAft>
              <a:buNone/>
            </a:pPr>
            <a:r>
              <a:rPr lang="en-US" sz="2400" b="1" dirty="0">
                <a:solidFill>
                  <a:srgbClr val="202124"/>
                </a:solidFill>
                <a:effectLst/>
                <a:latin typeface="Roboto" panose="02000000000000000000" pitchFamily="2" charset="0"/>
                <a:ea typeface="Times New Roman" panose="02020603050405020304" pitchFamily="18" charset="0"/>
                <a:cs typeface="Aptos" panose="020B0004020202020204" pitchFamily="34" charset="0"/>
              </a:rPr>
              <a:t>Ron Sinton</a:t>
            </a:r>
            <a:endParaRPr lang="en-US" sz="2400" b="1" dirty="0">
              <a:solidFill>
                <a:srgbClr val="202124"/>
              </a:solidFill>
              <a:latin typeface="Roboto" panose="02000000000000000000" pitchFamily="2" charset="0"/>
              <a:ea typeface="Times New Roman" panose="02020603050405020304" pitchFamily="18" charset="0"/>
              <a:cs typeface="Aptos" panose="020B0004020202020204" pitchFamily="34" charset="0"/>
            </a:endParaRPr>
          </a:p>
          <a:p>
            <a:pPr marL="0" marR="0" algn="ctr">
              <a:lnSpc>
                <a:spcPct val="200000"/>
              </a:lnSpc>
              <a:buNone/>
            </a:pPr>
            <a:r>
              <a:rPr lang="en-US" sz="2400" b="1" dirty="0">
                <a:solidFill>
                  <a:srgbClr val="202124"/>
                </a:solidFill>
                <a:latin typeface="Roboto" panose="02000000000000000000" pitchFamily="2" charset="0"/>
                <a:ea typeface="Times New Roman" panose="02020603050405020304" pitchFamily="18" charset="0"/>
                <a:cs typeface="Aptos" panose="020B0004020202020204" pitchFamily="34" charset="0"/>
              </a:rPr>
              <a:t>Municipal Sustainability &amp; Energy Forum</a:t>
            </a:r>
          </a:p>
          <a:p>
            <a:pPr marL="0" marR="0" algn="ctr">
              <a:lnSpc>
                <a:spcPct val="200000"/>
              </a:lnSpc>
              <a:buNone/>
            </a:pPr>
            <a:r>
              <a:rPr lang="en-US" sz="2400" b="1" dirty="0">
                <a:solidFill>
                  <a:srgbClr val="202124"/>
                </a:solidFill>
                <a:latin typeface="Roboto" panose="02000000000000000000" pitchFamily="2" charset="0"/>
                <a:ea typeface="Times New Roman" panose="02020603050405020304" pitchFamily="18" charset="0"/>
                <a:cs typeface="Aptos" panose="020B0004020202020204" pitchFamily="34" charset="0"/>
              </a:rPr>
              <a:t>11 November, 2025</a:t>
            </a:r>
          </a:p>
          <a:p>
            <a:pPr marL="0" marR="0" algn="ctr">
              <a:lnSpc>
                <a:spcPts val="1500"/>
              </a:lnSpc>
              <a:buNone/>
            </a:pPr>
            <a:endParaRPr lang="en-US" sz="3600" b="1" dirty="0">
              <a:solidFill>
                <a:srgbClr val="202124"/>
              </a:solidFill>
              <a:effectLst/>
              <a:latin typeface="Roboto" panose="02000000000000000000" pitchFamily="2" charset="0"/>
              <a:ea typeface="Times New Roman" panose="02020603050405020304" pitchFamily="18" charset="0"/>
              <a:cs typeface="Aptos" panose="020B0004020202020204" pitchFamily="34" charset="0"/>
            </a:endParaRPr>
          </a:p>
        </p:txBody>
      </p:sp>
    </p:spTree>
    <p:extLst>
      <p:ext uri="{BB962C8B-B14F-4D97-AF65-F5344CB8AC3E}">
        <p14:creationId xmlns:p14="http://schemas.microsoft.com/office/powerpoint/2010/main" val="90097740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09286F-BEAE-30E7-F4D4-47D3192FD25F}"/>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CCE05033-3EB4-68B6-3C39-31AB63909D71}"/>
              </a:ext>
            </a:extLst>
          </p:cNvPr>
          <p:cNvSpPr/>
          <p:nvPr/>
        </p:nvSpPr>
        <p:spPr>
          <a:xfrm>
            <a:off x="481781" y="1432546"/>
            <a:ext cx="10943303" cy="283169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4B9B2F39-5F84-33D4-DCF3-F9016B0C498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85734" y="1865860"/>
            <a:ext cx="10420531" cy="1965061"/>
          </a:xfrm>
          <a:prstGeom prst="rect">
            <a:avLst/>
          </a:prstGeom>
        </p:spPr>
      </p:pic>
      <p:sp>
        <p:nvSpPr>
          <p:cNvPr id="15" name="TextBox 14">
            <a:extLst>
              <a:ext uri="{FF2B5EF4-FFF2-40B4-BE49-F238E27FC236}">
                <a16:creationId xmlns:a16="http://schemas.microsoft.com/office/drawing/2014/main" id="{CD68C4B2-EAA2-40B8-46D6-94C979159FFD}"/>
              </a:ext>
            </a:extLst>
          </p:cNvPr>
          <p:cNvSpPr txBox="1"/>
          <p:nvPr/>
        </p:nvSpPr>
        <p:spPr>
          <a:xfrm>
            <a:off x="353961" y="344129"/>
            <a:ext cx="11390672" cy="646331"/>
          </a:xfrm>
          <a:prstGeom prst="rect">
            <a:avLst/>
          </a:prstGeom>
          <a:noFill/>
        </p:spPr>
        <p:txBody>
          <a:bodyPr wrap="square" rtlCol="0">
            <a:spAutoFit/>
          </a:bodyPr>
          <a:lstStyle/>
          <a:p>
            <a:r>
              <a:rPr lang="en-US" sz="3600" b="1" dirty="0"/>
              <a:t>We are ALWAYS burning coal….(until 2031)</a:t>
            </a:r>
          </a:p>
        </p:txBody>
      </p:sp>
      <p:sp>
        <p:nvSpPr>
          <p:cNvPr id="2" name="TextBox 1">
            <a:extLst>
              <a:ext uri="{FF2B5EF4-FFF2-40B4-BE49-F238E27FC236}">
                <a16:creationId xmlns:a16="http://schemas.microsoft.com/office/drawing/2014/main" id="{161C3A5A-D130-3D95-E248-AB7B0BF34DDF}"/>
              </a:ext>
            </a:extLst>
          </p:cNvPr>
          <p:cNvSpPr txBox="1"/>
          <p:nvPr/>
        </p:nvSpPr>
        <p:spPr>
          <a:xfrm>
            <a:off x="481781" y="1779639"/>
            <a:ext cx="894735" cy="307777"/>
          </a:xfrm>
          <a:prstGeom prst="rect">
            <a:avLst/>
          </a:prstGeom>
          <a:noFill/>
        </p:spPr>
        <p:txBody>
          <a:bodyPr wrap="square" rtlCol="0">
            <a:spAutoFit/>
          </a:bodyPr>
          <a:lstStyle/>
          <a:p>
            <a:r>
              <a:rPr lang="en-US" sz="1400" b="1" dirty="0"/>
              <a:t>AM</a:t>
            </a:r>
          </a:p>
        </p:txBody>
      </p:sp>
      <p:sp>
        <p:nvSpPr>
          <p:cNvPr id="4" name="TextBox 3">
            <a:extLst>
              <a:ext uri="{FF2B5EF4-FFF2-40B4-BE49-F238E27FC236}">
                <a16:creationId xmlns:a16="http://schemas.microsoft.com/office/drawing/2014/main" id="{4462D01D-9EC9-ACD9-30BD-2B1F01165631}"/>
              </a:ext>
            </a:extLst>
          </p:cNvPr>
          <p:cNvSpPr txBox="1"/>
          <p:nvPr/>
        </p:nvSpPr>
        <p:spPr>
          <a:xfrm>
            <a:off x="481780" y="3589500"/>
            <a:ext cx="894735" cy="307777"/>
          </a:xfrm>
          <a:prstGeom prst="rect">
            <a:avLst/>
          </a:prstGeom>
          <a:noFill/>
        </p:spPr>
        <p:txBody>
          <a:bodyPr wrap="square" rtlCol="0">
            <a:spAutoFit/>
          </a:bodyPr>
          <a:lstStyle/>
          <a:p>
            <a:r>
              <a:rPr lang="en-US" sz="1400" b="1" dirty="0"/>
              <a:t>PM</a:t>
            </a:r>
          </a:p>
        </p:txBody>
      </p:sp>
      <p:sp>
        <p:nvSpPr>
          <p:cNvPr id="8" name="TextBox 7">
            <a:extLst>
              <a:ext uri="{FF2B5EF4-FFF2-40B4-BE49-F238E27FC236}">
                <a16:creationId xmlns:a16="http://schemas.microsoft.com/office/drawing/2014/main" id="{E7E386CD-800B-ADD0-D8E4-1EB609FCBA37}"/>
              </a:ext>
            </a:extLst>
          </p:cNvPr>
          <p:cNvSpPr txBox="1"/>
          <p:nvPr/>
        </p:nvSpPr>
        <p:spPr>
          <a:xfrm>
            <a:off x="162232" y="2696260"/>
            <a:ext cx="894735" cy="338554"/>
          </a:xfrm>
          <a:prstGeom prst="rect">
            <a:avLst/>
          </a:prstGeom>
          <a:noFill/>
        </p:spPr>
        <p:txBody>
          <a:bodyPr wrap="square" rtlCol="0">
            <a:spAutoFit/>
          </a:bodyPr>
          <a:lstStyle/>
          <a:p>
            <a:r>
              <a:rPr lang="en-US" sz="1600" b="1" dirty="0"/>
              <a:t>Noon</a:t>
            </a:r>
          </a:p>
        </p:txBody>
      </p:sp>
      <p:cxnSp>
        <p:nvCxnSpPr>
          <p:cNvPr id="12" name="Straight Arrow Connector 11">
            <a:extLst>
              <a:ext uri="{FF2B5EF4-FFF2-40B4-BE49-F238E27FC236}">
                <a16:creationId xmlns:a16="http://schemas.microsoft.com/office/drawing/2014/main" id="{FCDF0988-E549-24A6-83AF-37ACE1EAA0BF}"/>
              </a:ext>
            </a:extLst>
          </p:cNvPr>
          <p:cNvCxnSpPr/>
          <p:nvPr/>
        </p:nvCxnSpPr>
        <p:spPr>
          <a:xfrm>
            <a:off x="698087" y="2087416"/>
            <a:ext cx="0" cy="60884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CBF0ECC0-D6E8-3B45-440C-D5B9C28275A4}"/>
              </a:ext>
            </a:extLst>
          </p:cNvPr>
          <p:cNvCxnSpPr/>
          <p:nvPr/>
        </p:nvCxnSpPr>
        <p:spPr>
          <a:xfrm>
            <a:off x="698087" y="3034814"/>
            <a:ext cx="0" cy="60884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11" name="Picture 10">
            <a:extLst>
              <a:ext uri="{FF2B5EF4-FFF2-40B4-BE49-F238E27FC236}">
                <a16:creationId xmlns:a16="http://schemas.microsoft.com/office/drawing/2014/main" id="{197BA282-5805-2481-D97B-0458E0ED7537}"/>
              </a:ext>
            </a:extLst>
          </p:cNvPr>
          <p:cNvPicPr>
            <a:picLocks noChangeAspect="1"/>
          </p:cNvPicPr>
          <p:nvPr/>
        </p:nvPicPr>
        <p:blipFill>
          <a:blip r:embed="rId3"/>
          <a:srcRect t="14718" b="-14718"/>
          <a:stretch>
            <a:fillRect/>
          </a:stretch>
        </p:blipFill>
        <p:spPr>
          <a:xfrm>
            <a:off x="7060429" y="4099215"/>
            <a:ext cx="2600612" cy="2766433"/>
          </a:xfrm>
          <a:prstGeom prst="rect">
            <a:avLst/>
          </a:prstGeom>
        </p:spPr>
      </p:pic>
      <p:pic>
        <p:nvPicPr>
          <p:cNvPr id="3" name="Picture 2">
            <a:extLst>
              <a:ext uri="{FF2B5EF4-FFF2-40B4-BE49-F238E27FC236}">
                <a16:creationId xmlns:a16="http://schemas.microsoft.com/office/drawing/2014/main" id="{40095E68-3B05-E04A-8942-6DEB6BF0A554}"/>
              </a:ext>
            </a:extLst>
          </p:cNvPr>
          <p:cNvPicPr>
            <a:picLocks noChangeAspect="1"/>
          </p:cNvPicPr>
          <p:nvPr/>
        </p:nvPicPr>
        <p:blipFill>
          <a:blip r:embed="rId4"/>
          <a:stretch>
            <a:fillRect/>
          </a:stretch>
        </p:blipFill>
        <p:spPr>
          <a:xfrm>
            <a:off x="9582470" y="3987099"/>
            <a:ext cx="1094584" cy="1067786"/>
          </a:xfrm>
          <a:prstGeom prst="rect">
            <a:avLst/>
          </a:prstGeom>
        </p:spPr>
      </p:pic>
      <p:cxnSp>
        <p:nvCxnSpPr>
          <p:cNvPr id="16" name="Straight Arrow Connector 15">
            <a:extLst>
              <a:ext uri="{FF2B5EF4-FFF2-40B4-BE49-F238E27FC236}">
                <a16:creationId xmlns:a16="http://schemas.microsoft.com/office/drawing/2014/main" id="{3EAA07C4-57BE-3D8A-3AF4-2107B7C1C948}"/>
              </a:ext>
            </a:extLst>
          </p:cNvPr>
          <p:cNvCxnSpPr>
            <a:cxnSpLocks/>
          </p:cNvCxnSpPr>
          <p:nvPr/>
        </p:nvCxnSpPr>
        <p:spPr>
          <a:xfrm>
            <a:off x="3048000" y="3987099"/>
            <a:ext cx="1622323" cy="0"/>
          </a:xfrm>
          <a:prstGeom prst="straightConnector1">
            <a:avLst/>
          </a:prstGeom>
          <a:ln w="38100">
            <a:solidFill>
              <a:schemeClr val="tx1"/>
            </a:solidFill>
            <a:headEnd type="triangle" w="lg" len="med"/>
            <a:tailEnd type="triangle" w="lg" len="med"/>
          </a:ln>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C7C6F849-FA96-A3F7-E1FA-30C67EAB2714}"/>
              </a:ext>
            </a:extLst>
          </p:cNvPr>
          <p:cNvSpPr txBox="1"/>
          <p:nvPr/>
        </p:nvSpPr>
        <p:spPr>
          <a:xfrm>
            <a:off x="1759974" y="4051082"/>
            <a:ext cx="4737156" cy="369332"/>
          </a:xfrm>
          <a:prstGeom prst="rect">
            <a:avLst/>
          </a:prstGeom>
          <a:noFill/>
        </p:spPr>
        <p:txBody>
          <a:bodyPr wrap="square" rtlCol="0">
            <a:spAutoFit/>
          </a:bodyPr>
          <a:lstStyle/>
          <a:p>
            <a:r>
              <a:rPr lang="en-US" b="1" dirty="0"/>
              <a:t>Comanche III Coal Plant Offline for repair</a:t>
            </a:r>
          </a:p>
        </p:txBody>
      </p:sp>
      <p:sp>
        <p:nvSpPr>
          <p:cNvPr id="22" name="Rectangle 21">
            <a:extLst>
              <a:ext uri="{FF2B5EF4-FFF2-40B4-BE49-F238E27FC236}">
                <a16:creationId xmlns:a16="http://schemas.microsoft.com/office/drawing/2014/main" id="{7FD82B44-7E9F-7F09-B450-B1C5E05CFE9A}"/>
              </a:ext>
            </a:extLst>
          </p:cNvPr>
          <p:cNvSpPr/>
          <p:nvPr/>
        </p:nvSpPr>
        <p:spPr>
          <a:xfrm>
            <a:off x="1150374" y="4709652"/>
            <a:ext cx="412955" cy="345233"/>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3FD229D9-0236-B9B0-1843-A2387D525B21}"/>
              </a:ext>
            </a:extLst>
          </p:cNvPr>
          <p:cNvSpPr txBox="1"/>
          <p:nvPr/>
        </p:nvSpPr>
        <p:spPr>
          <a:xfrm>
            <a:off x="1689154" y="4651435"/>
            <a:ext cx="4807976" cy="830997"/>
          </a:xfrm>
          <a:prstGeom prst="rect">
            <a:avLst/>
          </a:prstGeom>
          <a:noFill/>
        </p:spPr>
        <p:txBody>
          <a:bodyPr wrap="square" rtlCol="0">
            <a:spAutoFit/>
          </a:bodyPr>
          <a:lstStyle/>
          <a:p>
            <a:r>
              <a:rPr lang="en-US" sz="2400" b="1" dirty="0"/>
              <a:t>Electricity from burning coal</a:t>
            </a:r>
          </a:p>
          <a:p>
            <a:r>
              <a:rPr lang="en-US" sz="2400" b="1" dirty="0"/>
              <a:t>22% of electricity generation</a:t>
            </a:r>
          </a:p>
        </p:txBody>
      </p:sp>
      <p:sp>
        <p:nvSpPr>
          <p:cNvPr id="7" name="TextBox 6">
            <a:extLst>
              <a:ext uri="{FF2B5EF4-FFF2-40B4-BE49-F238E27FC236}">
                <a16:creationId xmlns:a16="http://schemas.microsoft.com/office/drawing/2014/main" id="{41B55717-8A58-F057-CEAA-0324354673E9}"/>
              </a:ext>
            </a:extLst>
          </p:cNvPr>
          <p:cNvSpPr txBox="1"/>
          <p:nvPr/>
        </p:nvSpPr>
        <p:spPr>
          <a:xfrm>
            <a:off x="766916" y="1461387"/>
            <a:ext cx="10648336" cy="369332"/>
          </a:xfrm>
          <a:prstGeom prst="rect">
            <a:avLst/>
          </a:prstGeom>
          <a:noFill/>
        </p:spPr>
        <p:txBody>
          <a:bodyPr wrap="square" rtlCol="0">
            <a:spAutoFit/>
          </a:bodyPr>
          <a:lstStyle/>
          <a:p>
            <a:r>
              <a:rPr lang="en-US" b="1" dirty="0"/>
              <a:t>January				                    June 				                                     Dec. </a:t>
            </a:r>
          </a:p>
        </p:txBody>
      </p:sp>
    </p:spTree>
    <p:extLst>
      <p:ext uri="{BB962C8B-B14F-4D97-AF65-F5344CB8AC3E}">
        <p14:creationId xmlns:p14="http://schemas.microsoft.com/office/powerpoint/2010/main" val="396794699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11873F-8DDE-8C56-3587-3B8559AE7614}"/>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4BF71D55-4237-246F-A05F-CFB2677E8D1F}"/>
              </a:ext>
            </a:extLst>
          </p:cNvPr>
          <p:cNvSpPr/>
          <p:nvPr/>
        </p:nvSpPr>
        <p:spPr>
          <a:xfrm>
            <a:off x="481781" y="1432546"/>
            <a:ext cx="10943303" cy="283169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755102F3-CF5F-3032-F5B6-E136DBCA3E0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76104" y="1865565"/>
            <a:ext cx="10439791" cy="1965651"/>
          </a:xfrm>
          <a:prstGeom prst="rect">
            <a:avLst/>
          </a:prstGeom>
        </p:spPr>
      </p:pic>
      <p:sp>
        <p:nvSpPr>
          <p:cNvPr id="15" name="TextBox 14">
            <a:extLst>
              <a:ext uri="{FF2B5EF4-FFF2-40B4-BE49-F238E27FC236}">
                <a16:creationId xmlns:a16="http://schemas.microsoft.com/office/drawing/2014/main" id="{E0EEC5A6-2324-F899-C895-47F16568AFA2}"/>
              </a:ext>
            </a:extLst>
          </p:cNvPr>
          <p:cNvSpPr txBox="1"/>
          <p:nvPr/>
        </p:nvSpPr>
        <p:spPr>
          <a:xfrm>
            <a:off x="481781" y="344129"/>
            <a:ext cx="11071122" cy="646331"/>
          </a:xfrm>
          <a:prstGeom prst="rect">
            <a:avLst/>
          </a:prstGeom>
          <a:noFill/>
        </p:spPr>
        <p:txBody>
          <a:bodyPr wrap="square" rtlCol="0">
            <a:spAutoFit/>
          </a:bodyPr>
          <a:lstStyle/>
          <a:p>
            <a:r>
              <a:rPr lang="en-US" sz="3600" b="1" dirty="0"/>
              <a:t>Hours with excess renewables on the grid*</a:t>
            </a:r>
          </a:p>
        </p:txBody>
      </p:sp>
      <p:sp>
        <p:nvSpPr>
          <p:cNvPr id="2" name="TextBox 1">
            <a:extLst>
              <a:ext uri="{FF2B5EF4-FFF2-40B4-BE49-F238E27FC236}">
                <a16:creationId xmlns:a16="http://schemas.microsoft.com/office/drawing/2014/main" id="{9ACA7669-C106-1E3E-8201-5D573350EF11}"/>
              </a:ext>
            </a:extLst>
          </p:cNvPr>
          <p:cNvSpPr txBox="1"/>
          <p:nvPr/>
        </p:nvSpPr>
        <p:spPr>
          <a:xfrm>
            <a:off x="481781" y="1779639"/>
            <a:ext cx="894735" cy="307777"/>
          </a:xfrm>
          <a:prstGeom prst="rect">
            <a:avLst/>
          </a:prstGeom>
          <a:noFill/>
        </p:spPr>
        <p:txBody>
          <a:bodyPr wrap="square" rtlCol="0">
            <a:spAutoFit/>
          </a:bodyPr>
          <a:lstStyle/>
          <a:p>
            <a:r>
              <a:rPr lang="en-US" sz="1400" b="1" dirty="0"/>
              <a:t>AM</a:t>
            </a:r>
          </a:p>
        </p:txBody>
      </p:sp>
      <p:sp>
        <p:nvSpPr>
          <p:cNvPr id="4" name="TextBox 3">
            <a:extLst>
              <a:ext uri="{FF2B5EF4-FFF2-40B4-BE49-F238E27FC236}">
                <a16:creationId xmlns:a16="http://schemas.microsoft.com/office/drawing/2014/main" id="{C2FBA251-B6EF-8B35-73B0-4A6FB7F7ECA2}"/>
              </a:ext>
            </a:extLst>
          </p:cNvPr>
          <p:cNvSpPr txBox="1"/>
          <p:nvPr/>
        </p:nvSpPr>
        <p:spPr>
          <a:xfrm>
            <a:off x="481780" y="3589500"/>
            <a:ext cx="894735" cy="307777"/>
          </a:xfrm>
          <a:prstGeom prst="rect">
            <a:avLst/>
          </a:prstGeom>
          <a:noFill/>
        </p:spPr>
        <p:txBody>
          <a:bodyPr wrap="square" rtlCol="0">
            <a:spAutoFit/>
          </a:bodyPr>
          <a:lstStyle/>
          <a:p>
            <a:r>
              <a:rPr lang="en-US" sz="1400" b="1" dirty="0"/>
              <a:t>PM</a:t>
            </a:r>
          </a:p>
        </p:txBody>
      </p:sp>
      <p:sp>
        <p:nvSpPr>
          <p:cNvPr id="8" name="TextBox 7">
            <a:extLst>
              <a:ext uri="{FF2B5EF4-FFF2-40B4-BE49-F238E27FC236}">
                <a16:creationId xmlns:a16="http://schemas.microsoft.com/office/drawing/2014/main" id="{797A9737-6839-33E3-17E2-C88D1DE63000}"/>
              </a:ext>
            </a:extLst>
          </p:cNvPr>
          <p:cNvSpPr txBox="1"/>
          <p:nvPr/>
        </p:nvSpPr>
        <p:spPr>
          <a:xfrm>
            <a:off x="162232" y="2696260"/>
            <a:ext cx="894735" cy="338554"/>
          </a:xfrm>
          <a:prstGeom prst="rect">
            <a:avLst/>
          </a:prstGeom>
          <a:noFill/>
        </p:spPr>
        <p:txBody>
          <a:bodyPr wrap="square" rtlCol="0">
            <a:spAutoFit/>
          </a:bodyPr>
          <a:lstStyle/>
          <a:p>
            <a:r>
              <a:rPr lang="en-US" sz="1600" b="1" dirty="0"/>
              <a:t>Noon</a:t>
            </a:r>
          </a:p>
        </p:txBody>
      </p:sp>
      <p:cxnSp>
        <p:nvCxnSpPr>
          <p:cNvPr id="12" name="Straight Arrow Connector 11">
            <a:extLst>
              <a:ext uri="{FF2B5EF4-FFF2-40B4-BE49-F238E27FC236}">
                <a16:creationId xmlns:a16="http://schemas.microsoft.com/office/drawing/2014/main" id="{555204FB-31B7-82A7-EE32-209318FA2816}"/>
              </a:ext>
            </a:extLst>
          </p:cNvPr>
          <p:cNvCxnSpPr/>
          <p:nvPr/>
        </p:nvCxnSpPr>
        <p:spPr>
          <a:xfrm>
            <a:off x="698087" y="2087416"/>
            <a:ext cx="0" cy="60884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BEEC123D-73DB-F327-52C4-25A294623DE0}"/>
              </a:ext>
            </a:extLst>
          </p:cNvPr>
          <p:cNvCxnSpPr/>
          <p:nvPr/>
        </p:nvCxnSpPr>
        <p:spPr>
          <a:xfrm>
            <a:off x="698087" y="3034814"/>
            <a:ext cx="0" cy="60884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962D3CD6-4CA2-9FA4-A063-A533A1E136A8}"/>
              </a:ext>
            </a:extLst>
          </p:cNvPr>
          <p:cNvSpPr txBox="1"/>
          <p:nvPr/>
        </p:nvSpPr>
        <p:spPr>
          <a:xfrm>
            <a:off x="8726804" y="6313816"/>
            <a:ext cx="3357041" cy="400110"/>
          </a:xfrm>
          <a:prstGeom prst="rect">
            <a:avLst/>
          </a:prstGeom>
          <a:noFill/>
        </p:spPr>
        <p:txBody>
          <a:bodyPr wrap="square" rtlCol="0">
            <a:spAutoFit/>
          </a:bodyPr>
          <a:lstStyle/>
          <a:p>
            <a:r>
              <a:rPr lang="en-US" sz="2000" b="1" dirty="0"/>
              <a:t>*Reasonable assumptions</a:t>
            </a:r>
          </a:p>
        </p:txBody>
      </p:sp>
      <p:pic>
        <p:nvPicPr>
          <p:cNvPr id="16" name="Picture 15">
            <a:extLst>
              <a:ext uri="{FF2B5EF4-FFF2-40B4-BE49-F238E27FC236}">
                <a16:creationId xmlns:a16="http://schemas.microsoft.com/office/drawing/2014/main" id="{5511F16B-F3E0-DBF7-3933-9A2998F61069}"/>
              </a:ext>
            </a:extLst>
          </p:cNvPr>
          <p:cNvPicPr>
            <a:picLocks noChangeAspect="1"/>
          </p:cNvPicPr>
          <p:nvPr/>
        </p:nvPicPr>
        <p:blipFill>
          <a:blip r:embed="rId3"/>
          <a:stretch>
            <a:fillRect/>
          </a:stretch>
        </p:blipFill>
        <p:spPr>
          <a:xfrm>
            <a:off x="894732" y="4360478"/>
            <a:ext cx="438211" cy="381053"/>
          </a:xfrm>
          <a:prstGeom prst="rect">
            <a:avLst/>
          </a:prstGeom>
        </p:spPr>
      </p:pic>
      <p:sp>
        <p:nvSpPr>
          <p:cNvPr id="17" name="TextBox 16">
            <a:extLst>
              <a:ext uri="{FF2B5EF4-FFF2-40B4-BE49-F238E27FC236}">
                <a16:creationId xmlns:a16="http://schemas.microsoft.com/office/drawing/2014/main" id="{A2CB40B0-9A8B-8273-FE8B-94B8B7E60845}"/>
              </a:ext>
            </a:extLst>
          </p:cNvPr>
          <p:cNvSpPr txBox="1"/>
          <p:nvPr/>
        </p:nvSpPr>
        <p:spPr>
          <a:xfrm>
            <a:off x="1506789" y="4135505"/>
            <a:ext cx="4807976" cy="707886"/>
          </a:xfrm>
          <a:prstGeom prst="rect">
            <a:avLst/>
          </a:prstGeom>
          <a:noFill/>
        </p:spPr>
        <p:txBody>
          <a:bodyPr wrap="square" rtlCol="0">
            <a:spAutoFit/>
          </a:bodyPr>
          <a:lstStyle/>
          <a:p>
            <a:r>
              <a:rPr lang="en-US" sz="2000" b="1" dirty="0"/>
              <a:t>Hours with Excess Renewables (curtailed or exported)</a:t>
            </a:r>
          </a:p>
        </p:txBody>
      </p:sp>
      <p:sp>
        <p:nvSpPr>
          <p:cNvPr id="20" name="Rectangle 19">
            <a:extLst>
              <a:ext uri="{FF2B5EF4-FFF2-40B4-BE49-F238E27FC236}">
                <a16:creationId xmlns:a16="http://schemas.microsoft.com/office/drawing/2014/main" id="{F9AB96D0-6917-C02E-BACC-454F5523E6FC}"/>
              </a:ext>
            </a:extLst>
          </p:cNvPr>
          <p:cNvSpPr/>
          <p:nvPr/>
        </p:nvSpPr>
        <p:spPr>
          <a:xfrm>
            <a:off x="894732" y="5057936"/>
            <a:ext cx="438211" cy="345844"/>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5F7346BB-5A1E-6F83-0ABA-5D7276432D86}"/>
              </a:ext>
            </a:extLst>
          </p:cNvPr>
          <p:cNvSpPr txBox="1"/>
          <p:nvPr/>
        </p:nvSpPr>
        <p:spPr>
          <a:xfrm>
            <a:off x="1492717" y="5057936"/>
            <a:ext cx="4807976" cy="461665"/>
          </a:xfrm>
          <a:prstGeom prst="rect">
            <a:avLst/>
          </a:prstGeom>
          <a:noFill/>
        </p:spPr>
        <p:txBody>
          <a:bodyPr wrap="square" rtlCol="0">
            <a:spAutoFit/>
          </a:bodyPr>
          <a:lstStyle/>
          <a:p>
            <a:r>
              <a:rPr lang="en-US" sz="2400" b="1" dirty="0"/>
              <a:t>Marginal power from fossil </a:t>
            </a:r>
            <a:r>
              <a:rPr lang="en-US" sz="2000" b="1" dirty="0"/>
              <a:t>fuel</a:t>
            </a:r>
          </a:p>
        </p:txBody>
      </p:sp>
      <p:sp>
        <p:nvSpPr>
          <p:cNvPr id="7" name="TextBox 6">
            <a:extLst>
              <a:ext uri="{FF2B5EF4-FFF2-40B4-BE49-F238E27FC236}">
                <a16:creationId xmlns:a16="http://schemas.microsoft.com/office/drawing/2014/main" id="{F1FF2724-A36F-7B68-3A71-F01C69186818}"/>
              </a:ext>
            </a:extLst>
          </p:cNvPr>
          <p:cNvSpPr txBox="1"/>
          <p:nvPr/>
        </p:nvSpPr>
        <p:spPr>
          <a:xfrm>
            <a:off x="766916" y="1461387"/>
            <a:ext cx="10648336" cy="369332"/>
          </a:xfrm>
          <a:prstGeom prst="rect">
            <a:avLst/>
          </a:prstGeom>
          <a:noFill/>
        </p:spPr>
        <p:txBody>
          <a:bodyPr wrap="square" rtlCol="0">
            <a:spAutoFit/>
          </a:bodyPr>
          <a:lstStyle/>
          <a:p>
            <a:r>
              <a:rPr lang="en-US" b="1" dirty="0"/>
              <a:t>January				                    June 				                                     Dec. </a:t>
            </a:r>
          </a:p>
        </p:txBody>
      </p:sp>
      <p:sp>
        <p:nvSpPr>
          <p:cNvPr id="3" name="TextBox 2">
            <a:extLst>
              <a:ext uri="{FF2B5EF4-FFF2-40B4-BE49-F238E27FC236}">
                <a16:creationId xmlns:a16="http://schemas.microsoft.com/office/drawing/2014/main" id="{74C29484-4390-027A-197A-84038BEA0CE1}"/>
              </a:ext>
            </a:extLst>
          </p:cNvPr>
          <p:cNvSpPr txBox="1"/>
          <p:nvPr/>
        </p:nvSpPr>
        <p:spPr>
          <a:xfrm>
            <a:off x="6400800" y="4135505"/>
            <a:ext cx="5152103" cy="1200329"/>
          </a:xfrm>
          <a:prstGeom prst="rect">
            <a:avLst/>
          </a:prstGeom>
          <a:noFill/>
        </p:spPr>
        <p:txBody>
          <a:bodyPr wrap="square" rtlCol="0">
            <a:spAutoFit/>
          </a:bodyPr>
          <a:lstStyle/>
          <a:p>
            <a:pPr marL="342900" indent="-342900">
              <a:buFont typeface="Arial" panose="020B0604020202020204" pitchFamily="34" charset="0"/>
              <a:buChar char="•"/>
            </a:pPr>
            <a:r>
              <a:rPr lang="en-US" sz="2400" dirty="0"/>
              <a:t>Daytime is clean most frequently</a:t>
            </a:r>
          </a:p>
          <a:p>
            <a:pPr marL="342900" indent="-342900">
              <a:buFont typeface="Arial" panose="020B0604020202020204" pitchFamily="34" charset="0"/>
              <a:buChar char="•"/>
            </a:pPr>
            <a:r>
              <a:rPr lang="en-US" sz="2400" dirty="0"/>
              <a:t>Night can be clean when the wind is blowing—or very dirty when calm</a:t>
            </a:r>
          </a:p>
        </p:txBody>
      </p:sp>
    </p:spTree>
    <p:extLst>
      <p:ext uri="{BB962C8B-B14F-4D97-AF65-F5344CB8AC3E}">
        <p14:creationId xmlns:p14="http://schemas.microsoft.com/office/powerpoint/2010/main" val="317881248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9BC09EB-8466-7D42-68AF-6640F87A8056}"/>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492432" y="544533"/>
            <a:ext cx="8200033" cy="5768933"/>
          </a:xfrm>
          <a:prstGeom prst="rect">
            <a:avLst/>
          </a:prstGeom>
        </p:spPr>
      </p:pic>
      <p:pic>
        <p:nvPicPr>
          <p:cNvPr id="2" name="Picture 1">
            <a:extLst>
              <a:ext uri="{FF2B5EF4-FFF2-40B4-BE49-F238E27FC236}">
                <a16:creationId xmlns:a16="http://schemas.microsoft.com/office/drawing/2014/main" id="{D7F2E575-2A8D-ABB9-3761-FBE25CE28AC5}"/>
              </a:ext>
            </a:extLst>
          </p:cNvPr>
          <p:cNvPicPr>
            <a:picLocks noChangeAspect="1"/>
          </p:cNvPicPr>
          <p:nvPr/>
        </p:nvPicPr>
        <p:blipFill>
          <a:blip r:embed="rId4"/>
          <a:stretch>
            <a:fillRect/>
          </a:stretch>
        </p:blipFill>
        <p:spPr>
          <a:xfrm>
            <a:off x="8692465" y="4137050"/>
            <a:ext cx="3365870" cy="975724"/>
          </a:xfrm>
          <a:prstGeom prst="rect">
            <a:avLst/>
          </a:prstGeom>
        </p:spPr>
      </p:pic>
      <p:sp>
        <p:nvSpPr>
          <p:cNvPr id="3" name="TextBox 2">
            <a:extLst>
              <a:ext uri="{FF2B5EF4-FFF2-40B4-BE49-F238E27FC236}">
                <a16:creationId xmlns:a16="http://schemas.microsoft.com/office/drawing/2014/main" id="{3F7176FD-C811-C88D-53F7-81D85832CB9D}"/>
              </a:ext>
            </a:extLst>
          </p:cNvPr>
          <p:cNvSpPr txBox="1"/>
          <p:nvPr/>
        </p:nvSpPr>
        <p:spPr>
          <a:xfrm>
            <a:off x="1943100" y="1200151"/>
            <a:ext cx="5139608" cy="276999"/>
          </a:xfrm>
          <a:prstGeom prst="rect">
            <a:avLst/>
          </a:prstGeom>
          <a:noFill/>
          <a:ln>
            <a:solidFill>
              <a:srgbClr val="FF0000"/>
            </a:solidFill>
          </a:ln>
        </p:spPr>
        <p:txBody>
          <a:bodyPr wrap="square" rtlCol="0">
            <a:spAutoFit/>
          </a:bodyPr>
          <a:lstStyle/>
          <a:p>
            <a:r>
              <a:rPr lang="en-US" sz="1200" b="1" dirty="0"/>
              <a:t>	Discounted hours $</a:t>
            </a:r>
          </a:p>
        </p:txBody>
      </p:sp>
      <p:sp>
        <p:nvSpPr>
          <p:cNvPr id="4" name="TextBox 3">
            <a:extLst>
              <a:ext uri="{FF2B5EF4-FFF2-40B4-BE49-F238E27FC236}">
                <a16:creationId xmlns:a16="http://schemas.microsoft.com/office/drawing/2014/main" id="{28ED4C36-9B06-719E-FAD2-F1DEC45471E1}"/>
              </a:ext>
            </a:extLst>
          </p:cNvPr>
          <p:cNvSpPr txBox="1"/>
          <p:nvPr/>
        </p:nvSpPr>
        <p:spPr>
          <a:xfrm>
            <a:off x="7078040" y="1200150"/>
            <a:ext cx="1373809" cy="276999"/>
          </a:xfrm>
          <a:prstGeom prst="rect">
            <a:avLst/>
          </a:prstGeom>
          <a:noFill/>
          <a:ln>
            <a:solidFill>
              <a:srgbClr val="FF0000"/>
            </a:solidFill>
          </a:ln>
        </p:spPr>
        <p:txBody>
          <a:bodyPr wrap="square" rtlCol="0">
            <a:spAutoFit/>
          </a:bodyPr>
          <a:lstStyle/>
          <a:p>
            <a:r>
              <a:rPr lang="en-US" sz="1200" b="1" dirty="0"/>
              <a:t>       $$$$$</a:t>
            </a:r>
          </a:p>
        </p:txBody>
      </p:sp>
      <p:pic>
        <p:nvPicPr>
          <p:cNvPr id="7" name="Picture 6">
            <a:extLst>
              <a:ext uri="{FF2B5EF4-FFF2-40B4-BE49-F238E27FC236}">
                <a16:creationId xmlns:a16="http://schemas.microsoft.com/office/drawing/2014/main" id="{6EBFB36A-7A77-6304-2E54-540CA62A4D80}"/>
              </a:ext>
            </a:extLst>
          </p:cNvPr>
          <p:cNvPicPr>
            <a:picLocks noChangeAspect="1"/>
          </p:cNvPicPr>
          <p:nvPr/>
        </p:nvPicPr>
        <p:blipFill>
          <a:blip r:embed="rId5"/>
          <a:stretch>
            <a:fillRect/>
          </a:stretch>
        </p:blipFill>
        <p:spPr>
          <a:xfrm>
            <a:off x="7282026" y="2671295"/>
            <a:ext cx="928398" cy="678425"/>
          </a:xfrm>
          <a:prstGeom prst="rect">
            <a:avLst/>
          </a:prstGeom>
        </p:spPr>
      </p:pic>
    </p:spTree>
    <p:extLst>
      <p:ext uri="{BB962C8B-B14F-4D97-AF65-F5344CB8AC3E}">
        <p14:creationId xmlns:p14="http://schemas.microsoft.com/office/powerpoint/2010/main" val="57590016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66411D-DBE8-5FBB-5D8F-5BE44969A685}"/>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1CD32853-66D5-2F71-A498-7E0520677976}"/>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6513690" y="2829293"/>
            <a:ext cx="5407982" cy="3804654"/>
          </a:xfrm>
          <a:prstGeom prst="rect">
            <a:avLst/>
          </a:prstGeom>
        </p:spPr>
      </p:pic>
      <p:sp>
        <p:nvSpPr>
          <p:cNvPr id="3" name="TextBox 2">
            <a:extLst>
              <a:ext uri="{FF2B5EF4-FFF2-40B4-BE49-F238E27FC236}">
                <a16:creationId xmlns:a16="http://schemas.microsoft.com/office/drawing/2014/main" id="{E2FA3EE3-3643-8D80-8EE7-EB87EFDFAB40}"/>
              </a:ext>
            </a:extLst>
          </p:cNvPr>
          <p:cNvSpPr txBox="1"/>
          <p:nvPr/>
        </p:nvSpPr>
        <p:spPr>
          <a:xfrm>
            <a:off x="353961" y="344129"/>
            <a:ext cx="11390672" cy="646331"/>
          </a:xfrm>
          <a:prstGeom prst="rect">
            <a:avLst/>
          </a:prstGeom>
          <a:noFill/>
        </p:spPr>
        <p:txBody>
          <a:bodyPr wrap="square" rtlCol="0">
            <a:spAutoFit/>
          </a:bodyPr>
          <a:lstStyle/>
          <a:p>
            <a:r>
              <a:rPr lang="en-US" sz="3600" b="1" dirty="0"/>
              <a:t>It’s easy to shift towards cleaner energy: EV example</a:t>
            </a:r>
          </a:p>
        </p:txBody>
      </p:sp>
      <p:pic>
        <p:nvPicPr>
          <p:cNvPr id="9" name="Picture 8">
            <a:extLst>
              <a:ext uri="{FF2B5EF4-FFF2-40B4-BE49-F238E27FC236}">
                <a16:creationId xmlns:a16="http://schemas.microsoft.com/office/drawing/2014/main" id="{84F97B7C-D25F-D8AD-AF07-B77290717590}"/>
              </a:ext>
            </a:extLst>
          </p:cNvPr>
          <p:cNvPicPr>
            <a:picLocks noChangeAspect="1"/>
          </p:cNvPicPr>
          <p:nvPr/>
        </p:nvPicPr>
        <p:blipFill>
          <a:blip r:embed="rId4"/>
          <a:stretch>
            <a:fillRect/>
          </a:stretch>
        </p:blipFill>
        <p:spPr>
          <a:xfrm>
            <a:off x="11253173" y="3428999"/>
            <a:ext cx="491460" cy="746307"/>
          </a:xfrm>
          <a:prstGeom prst="rect">
            <a:avLst/>
          </a:prstGeom>
        </p:spPr>
      </p:pic>
      <p:pic>
        <p:nvPicPr>
          <p:cNvPr id="7" name="Graphic 6" descr="Electric car with solid fill">
            <a:extLst>
              <a:ext uri="{FF2B5EF4-FFF2-40B4-BE49-F238E27FC236}">
                <a16:creationId xmlns:a16="http://schemas.microsoft.com/office/drawing/2014/main" id="{BE2E0BDB-00EE-105D-F649-4E7BF935E28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480000" flipH="1">
            <a:off x="10748961" y="3405570"/>
            <a:ext cx="914400" cy="914400"/>
          </a:xfrm>
          <a:prstGeom prst="rect">
            <a:avLst/>
          </a:prstGeom>
        </p:spPr>
      </p:pic>
      <p:cxnSp>
        <p:nvCxnSpPr>
          <p:cNvPr id="13" name="Straight Arrow Connector 12">
            <a:extLst>
              <a:ext uri="{FF2B5EF4-FFF2-40B4-BE49-F238E27FC236}">
                <a16:creationId xmlns:a16="http://schemas.microsoft.com/office/drawing/2014/main" id="{085DBE1D-F775-A831-2CDC-ACE3C7E56566}"/>
              </a:ext>
            </a:extLst>
          </p:cNvPr>
          <p:cNvCxnSpPr>
            <a:cxnSpLocks/>
          </p:cNvCxnSpPr>
          <p:nvPr/>
        </p:nvCxnSpPr>
        <p:spPr>
          <a:xfrm flipH="1">
            <a:off x="9217681" y="4524151"/>
            <a:ext cx="210466" cy="157812"/>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7175755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D8AEB6-9AD3-18A0-0F33-F5258C763E2B}"/>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576DA053-6C60-B335-1DD0-14A35228EE03}"/>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6513690" y="2829293"/>
            <a:ext cx="5407982" cy="3804654"/>
          </a:xfrm>
          <a:prstGeom prst="rect">
            <a:avLst/>
          </a:prstGeom>
        </p:spPr>
      </p:pic>
      <p:sp>
        <p:nvSpPr>
          <p:cNvPr id="3" name="TextBox 2">
            <a:extLst>
              <a:ext uri="{FF2B5EF4-FFF2-40B4-BE49-F238E27FC236}">
                <a16:creationId xmlns:a16="http://schemas.microsoft.com/office/drawing/2014/main" id="{F9C353B4-4251-E7B8-B6E4-B02BAD522493}"/>
              </a:ext>
            </a:extLst>
          </p:cNvPr>
          <p:cNvSpPr txBox="1"/>
          <p:nvPr/>
        </p:nvSpPr>
        <p:spPr>
          <a:xfrm>
            <a:off x="353961" y="344129"/>
            <a:ext cx="11390672" cy="646331"/>
          </a:xfrm>
          <a:prstGeom prst="rect">
            <a:avLst/>
          </a:prstGeom>
          <a:noFill/>
        </p:spPr>
        <p:txBody>
          <a:bodyPr wrap="square" rtlCol="0">
            <a:spAutoFit/>
          </a:bodyPr>
          <a:lstStyle/>
          <a:p>
            <a:r>
              <a:rPr lang="en-US" sz="3600" b="1" dirty="0"/>
              <a:t>It’s easy to shift towards cleaner energy: EV example</a:t>
            </a:r>
          </a:p>
        </p:txBody>
      </p:sp>
      <p:sp>
        <p:nvSpPr>
          <p:cNvPr id="4" name="TextBox 3">
            <a:extLst>
              <a:ext uri="{FF2B5EF4-FFF2-40B4-BE49-F238E27FC236}">
                <a16:creationId xmlns:a16="http://schemas.microsoft.com/office/drawing/2014/main" id="{E3616C26-31EF-0077-0AC1-B374FBF62C11}"/>
              </a:ext>
            </a:extLst>
          </p:cNvPr>
          <p:cNvSpPr txBox="1"/>
          <p:nvPr/>
        </p:nvSpPr>
        <p:spPr>
          <a:xfrm>
            <a:off x="530942" y="1838632"/>
            <a:ext cx="8206658" cy="2308324"/>
          </a:xfrm>
          <a:prstGeom prst="rect">
            <a:avLst/>
          </a:prstGeom>
          <a:noFill/>
        </p:spPr>
        <p:txBody>
          <a:bodyPr wrap="square" rtlCol="0">
            <a:spAutoFit/>
          </a:bodyPr>
          <a:lstStyle/>
          <a:p>
            <a:r>
              <a:rPr lang="en-US" sz="2400" b="1" dirty="0"/>
              <a:t>It’s easy to avoid 5PM-9PM using existing apps</a:t>
            </a:r>
          </a:p>
          <a:p>
            <a:endParaRPr lang="en-US" sz="2400" b="1" dirty="0"/>
          </a:p>
          <a:p>
            <a:r>
              <a:rPr lang="en-US" sz="2400" b="1" dirty="0"/>
              <a:t>It’s easy to charge more on sunny days</a:t>
            </a:r>
          </a:p>
          <a:p>
            <a:endParaRPr lang="en-US" sz="2400" b="1" dirty="0"/>
          </a:p>
          <a:p>
            <a:r>
              <a:rPr lang="en-US" sz="2400" b="1" dirty="0"/>
              <a:t>              </a:t>
            </a:r>
          </a:p>
          <a:p>
            <a:r>
              <a:rPr lang="en-US" sz="2400" b="1" dirty="0"/>
              <a:t>                 To choose windy nights…..</a:t>
            </a:r>
          </a:p>
        </p:txBody>
      </p:sp>
      <p:pic>
        <p:nvPicPr>
          <p:cNvPr id="9" name="Picture 8">
            <a:extLst>
              <a:ext uri="{FF2B5EF4-FFF2-40B4-BE49-F238E27FC236}">
                <a16:creationId xmlns:a16="http://schemas.microsoft.com/office/drawing/2014/main" id="{50DD3723-D26A-70F6-9970-4E5FB0F37A13}"/>
              </a:ext>
            </a:extLst>
          </p:cNvPr>
          <p:cNvPicPr>
            <a:picLocks noChangeAspect="1"/>
          </p:cNvPicPr>
          <p:nvPr/>
        </p:nvPicPr>
        <p:blipFill>
          <a:blip r:embed="rId4"/>
          <a:stretch>
            <a:fillRect/>
          </a:stretch>
        </p:blipFill>
        <p:spPr>
          <a:xfrm>
            <a:off x="10412123" y="3473856"/>
            <a:ext cx="491460" cy="929038"/>
          </a:xfrm>
          <a:prstGeom prst="rect">
            <a:avLst/>
          </a:prstGeom>
        </p:spPr>
      </p:pic>
      <p:pic>
        <p:nvPicPr>
          <p:cNvPr id="7" name="Graphic 6" descr="Electric car with solid fill">
            <a:extLst>
              <a:ext uri="{FF2B5EF4-FFF2-40B4-BE49-F238E27FC236}">
                <a16:creationId xmlns:a16="http://schemas.microsoft.com/office/drawing/2014/main" id="{63B53598-59BC-A746-B7CE-CFB615AC69B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860000" flipH="1">
            <a:off x="10200653" y="3568282"/>
            <a:ext cx="914400" cy="914400"/>
          </a:xfrm>
          <a:prstGeom prst="rect">
            <a:avLst/>
          </a:prstGeom>
        </p:spPr>
      </p:pic>
      <p:cxnSp>
        <p:nvCxnSpPr>
          <p:cNvPr id="13" name="Straight Arrow Connector 12">
            <a:extLst>
              <a:ext uri="{FF2B5EF4-FFF2-40B4-BE49-F238E27FC236}">
                <a16:creationId xmlns:a16="http://schemas.microsoft.com/office/drawing/2014/main" id="{242E0094-589A-0EF0-9603-7FC7BCA53774}"/>
              </a:ext>
            </a:extLst>
          </p:cNvPr>
          <p:cNvCxnSpPr>
            <a:cxnSpLocks/>
          </p:cNvCxnSpPr>
          <p:nvPr/>
        </p:nvCxnSpPr>
        <p:spPr>
          <a:xfrm flipH="1">
            <a:off x="9976479" y="4304768"/>
            <a:ext cx="247924" cy="0"/>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sp>
        <p:nvSpPr>
          <p:cNvPr id="2" name="Rectangle 1">
            <a:extLst>
              <a:ext uri="{FF2B5EF4-FFF2-40B4-BE49-F238E27FC236}">
                <a16:creationId xmlns:a16="http://schemas.microsoft.com/office/drawing/2014/main" id="{DD35F2E2-DF9B-2A9A-10AE-C3254D43623A}"/>
              </a:ext>
            </a:extLst>
          </p:cNvPr>
          <p:cNvSpPr/>
          <p:nvPr/>
        </p:nvSpPr>
        <p:spPr>
          <a:xfrm>
            <a:off x="353961" y="2527300"/>
            <a:ext cx="5919839" cy="16196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6633792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D0E0F6-4E65-14F7-251E-30A53BFB5D17}"/>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8851EB50-DA6F-F0E4-32A0-65CE4BF04ACF}"/>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6513690" y="2829293"/>
            <a:ext cx="5407982" cy="3804654"/>
          </a:xfrm>
          <a:prstGeom prst="rect">
            <a:avLst/>
          </a:prstGeom>
        </p:spPr>
      </p:pic>
      <p:pic>
        <p:nvPicPr>
          <p:cNvPr id="2" name="Picture 1">
            <a:extLst>
              <a:ext uri="{FF2B5EF4-FFF2-40B4-BE49-F238E27FC236}">
                <a16:creationId xmlns:a16="http://schemas.microsoft.com/office/drawing/2014/main" id="{85D95206-21DB-1865-EE12-9985786A7C71}"/>
              </a:ext>
            </a:extLst>
          </p:cNvPr>
          <p:cNvPicPr>
            <a:picLocks noChangeAspect="1"/>
          </p:cNvPicPr>
          <p:nvPr/>
        </p:nvPicPr>
        <p:blipFill>
          <a:blip r:embed="rId4"/>
          <a:stretch>
            <a:fillRect/>
          </a:stretch>
        </p:blipFill>
        <p:spPr>
          <a:xfrm>
            <a:off x="9488553" y="3904815"/>
            <a:ext cx="491460" cy="929038"/>
          </a:xfrm>
          <a:prstGeom prst="rect">
            <a:avLst/>
          </a:prstGeom>
        </p:spPr>
      </p:pic>
      <p:sp>
        <p:nvSpPr>
          <p:cNvPr id="3" name="TextBox 2">
            <a:extLst>
              <a:ext uri="{FF2B5EF4-FFF2-40B4-BE49-F238E27FC236}">
                <a16:creationId xmlns:a16="http://schemas.microsoft.com/office/drawing/2014/main" id="{8633D3FE-D039-74FF-E4E9-D29FC529D337}"/>
              </a:ext>
            </a:extLst>
          </p:cNvPr>
          <p:cNvSpPr txBox="1"/>
          <p:nvPr/>
        </p:nvSpPr>
        <p:spPr>
          <a:xfrm>
            <a:off x="353961" y="344129"/>
            <a:ext cx="11390672" cy="646331"/>
          </a:xfrm>
          <a:prstGeom prst="rect">
            <a:avLst/>
          </a:prstGeom>
          <a:noFill/>
        </p:spPr>
        <p:txBody>
          <a:bodyPr wrap="square" rtlCol="0">
            <a:spAutoFit/>
          </a:bodyPr>
          <a:lstStyle/>
          <a:p>
            <a:r>
              <a:rPr lang="en-US" sz="3600" b="1" dirty="0"/>
              <a:t>It’s easy to shift towards cleaner energy: EV example</a:t>
            </a:r>
          </a:p>
        </p:txBody>
      </p:sp>
      <p:sp>
        <p:nvSpPr>
          <p:cNvPr id="4" name="TextBox 3">
            <a:extLst>
              <a:ext uri="{FF2B5EF4-FFF2-40B4-BE49-F238E27FC236}">
                <a16:creationId xmlns:a16="http://schemas.microsoft.com/office/drawing/2014/main" id="{1C58DFE5-32B4-B313-EBD0-3DED31DD56E1}"/>
              </a:ext>
            </a:extLst>
          </p:cNvPr>
          <p:cNvSpPr txBox="1"/>
          <p:nvPr/>
        </p:nvSpPr>
        <p:spPr>
          <a:xfrm>
            <a:off x="530942" y="1838632"/>
            <a:ext cx="8206658" cy="2308324"/>
          </a:xfrm>
          <a:prstGeom prst="rect">
            <a:avLst/>
          </a:prstGeom>
          <a:noFill/>
        </p:spPr>
        <p:txBody>
          <a:bodyPr wrap="square" rtlCol="0">
            <a:spAutoFit/>
          </a:bodyPr>
          <a:lstStyle/>
          <a:p>
            <a:r>
              <a:rPr lang="en-US" sz="2400" b="1" dirty="0"/>
              <a:t>It’s easy to avoid 5PM-9PM using existing apps</a:t>
            </a:r>
          </a:p>
          <a:p>
            <a:endParaRPr lang="en-US" sz="2400" b="1" dirty="0"/>
          </a:p>
          <a:p>
            <a:r>
              <a:rPr lang="en-US" sz="2400" b="1" dirty="0"/>
              <a:t>It’s easy to charge more during daytime</a:t>
            </a:r>
          </a:p>
          <a:p>
            <a:endParaRPr lang="en-US" sz="2400" b="1" dirty="0"/>
          </a:p>
          <a:p>
            <a:r>
              <a:rPr lang="en-US" sz="2400" b="1" dirty="0"/>
              <a:t>              </a:t>
            </a:r>
          </a:p>
          <a:p>
            <a:r>
              <a:rPr lang="en-US" sz="2400" b="1" dirty="0"/>
              <a:t>                 To choose windy nights…..</a:t>
            </a:r>
          </a:p>
        </p:txBody>
      </p:sp>
      <p:pic>
        <p:nvPicPr>
          <p:cNvPr id="9" name="Picture 8">
            <a:extLst>
              <a:ext uri="{FF2B5EF4-FFF2-40B4-BE49-F238E27FC236}">
                <a16:creationId xmlns:a16="http://schemas.microsoft.com/office/drawing/2014/main" id="{E08AD130-8527-7804-3D5F-91CD32C7CC8A}"/>
              </a:ext>
            </a:extLst>
          </p:cNvPr>
          <p:cNvPicPr>
            <a:picLocks noChangeAspect="1"/>
          </p:cNvPicPr>
          <p:nvPr/>
        </p:nvPicPr>
        <p:blipFill>
          <a:blip r:embed="rId4"/>
          <a:stretch>
            <a:fillRect/>
          </a:stretch>
        </p:blipFill>
        <p:spPr>
          <a:xfrm>
            <a:off x="10326480" y="3460057"/>
            <a:ext cx="491460" cy="929038"/>
          </a:xfrm>
          <a:prstGeom prst="rect">
            <a:avLst/>
          </a:prstGeom>
        </p:spPr>
      </p:pic>
      <p:pic>
        <p:nvPicPr>
          <p:cNvPr id="7" name="Graphic 6" descr="Electric car with solid fill">
            <a:extLst>
              <a:ext uri="{FF2B5EF4-FFF2-40B4-BE49-F238E27FC236}">
                <a16:creationId xmlns:a16="http://schemas.microsoft.com/office/drawing/2014/main" id="{EC71EF95-1E8C-BEA6-36AE-80F692CF483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720000" flipH="1">
            <a:off x="9721627" y="3689755"/>
            <a:ext cx="914400" cy="914400"/>
          </a:xfrm>
          <a:prstGeom prst="rect">
            <a:avLst/>
          </a:prstGeom>
        </p:spPr>
      </p:pic>
      <p:cxnSp>
        <p:nvCxnSpPr>
          <p:cNvPr id="13" name="Straight Arrow Connector 12">
            <a:extLst>
              <a:ext uri="{FF2B5EF4-FFF2-40B4-BE49-F238E27FC236}">
                <a16:creationId xmlns:a16="http://schemas.microsoft.com/office/drawing/2014/main" id="{47901284-CF3B-11B8-5CAD-3945955616EE}"/>
              </a:ext>
            </a:extLst>
          </p:cNvPr>
          <p:cNvCxnSpPr>
            <a:cxnSpLocks/>
          </p:cNvCxnSpPr>
          <p:nvPr/>
        </p:nvCxnSpPr>
        <p:spPr>
          <a:xfrm flipH="1">
            <a:off x="9523817" y="4369334"/>
            <a:ext cx="210466" cy="157812"/>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sp>
        <p:nvSpPr>
          <p:cNvPr id="6" name="Rectangle 5">
            <a:extLst>
              <a:ext uri="{FF2B5EF4-FFF2-40B4-BE49-F238E27FC236}">
                <a16:creationId xmlns:a16="http://schemas.microsoft.com/office/drawing/2014/main" id="{5FEFADF7-3E11-DF22-495B-15CB8B91EE61}"/>
              </a:ext>
            </a:extLst>
          </p:cNvPr>
          <p:cNvSpPr/>
          <p:nvPr/>
        </p:nvSpPr>
        <p:spPr>
          <a:xfrm>
            <a:off x="369698" y="3069566"/>
            <a:ext cx="5919839" cy="16196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88992863"/>
      </p:ext>
    </p:extLst>
  </p:cSld>
  <p:clrMapOvr>
    <a:masterClrMapping/>
  </p:clrMapOvr>
  <mc:AlternateContent xmlns:mc="http://schemas.openxmlformats.org/markup-compatibility/2006" xmlns:p14="http://schemas.microsoft.com/office/powerpoint/2010/main">
    <mc:Choice Requires="p14">
      <p:transition p14:dur="10" advClick="0" advTm="500"/>
    </mc:Choice>
    <mc:Fallback xmlns="">
      <p:transition advClick="0" advTm="5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95DAB4-2D2F-50DB-5678-BDB56F875467}"/>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ADB539EB-C38D-C0AA-1D5B-436BA054A066}"/>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6513690" y="2829293"/>
            <a:ext cx="5407982" cy="3804654"/>
          </a:xfrm>
          <a:prstGeom prst="rect">
            <a:avLst/>
          </a:prstGeom>
        </p:spPr>
      </p:pic>
      <p:sp>
        <p:nvSpPr>
          <p:cNvPr id="3" name="TextBox 2">
            <a:extLst>
              <a:ext uri="{FF2B5EF4-FFF2-40B4-BE49-F238E27FC236}">
                <a16:creationId xmlns:a16="http://schemas.microsoft.com/office/drawing/2014/main" id="{96D884CD-1832-38F7-AB6C-42B1F98BA9C9}"/>
              </a:ext>
            </a:extLst>
          </p:cNvPr>
          <p:cNvSpPr txBox="1"/>
          <p:nvPr/>
        </p:nvSpPr>
        <p:spPr>
          <a:xfrm>
            <a:off x="353961" y="344129"/>
            <a:ext cx="11390672" cy="646331"/>
          </a:xfrm>
          <a:prstGeom prst="rect">
            <a:avLst/>
          </a:prstGeom>
          <a:noFill/>
        </p:spPr>
        <p:txBody>
          <a:bodyPr wrap="square" rtlCol="0">
            <a:spAutoFit/>
          </a:bodyPr>
          <a:lstStyle/>
          <a:p>
            <a:r>
              <a:rPr lang="en-US" sz="3600" b="1" dirty="0"/>
              <a:t>It’s easy to shift towards cleaner energy: EV example</a:t>
            </a:r>
          </a:p>
        </p:txBody>
      </p:sp>
      <p:sp>
        <p:nvSpPr>
          <p:cNvPr id="4" name="TextBox 3">
            <a:extLst>
              <a:ext uri="{FF2B5EF4-FFF2-40B4-BE49-F238E27FC236}">
                <a16:creationId xmlns:a16="http://schemas.microsoft.com/office/drawing/2014/main" id="{CC626C4E-D92C-20D3-6155-8D7683A0D74C}"/>
              </a:ext>
            </a:extLst>
          </p:cNvPr>
          <p:cNvSpPr txBox="1"/>
          <p:nvPr/>
        </p:nvSpPr>
        <p:spPr>
          <a:xfrm>
            <a:off x="530942" y="1838632"/>
            <a:ext cx="8206658" cy="2308324"/>
          </a:xfrm>
          <a:prstGeom prst="rect">
            <a:avLst/>
          </a:prstGeom>
          <a:noFill/>
        </p:spPr>
        <p:txBody>
          <a:bodyPr wrap="square" rtlCol="0">
            <a:spAutoFit/>
          </a:bodyPr>
          <a:lstStyle/>
          <a:p>
            <a:r>
              <a:rPr lang="en-US" sz="2400" b="1" dirty="0"/>
              <a:t>It’s easy to avoid 5PM-9PM using existing apps</a:t>
            </a:r>
          </a:p>
          <a:p>
            <a:endParaRPr lang="en-US" sz="2400" b="1" dirty="0"/>
          </a:p>
          <a:p>
            <a:r>
              <a:rPr lang="en-US" sz="2400" b="1" dirty="0"/>
              <a:t>It’s easy to charge more during daytime</a:t>
            </a:r>
          </a:p>
          <a:p>
            <a:endParaRPr lang="en-US" sz="2400" b="1" dirty="0"/>
          </a:p>
          <a:p>
            <a:r>
              <a:rPr lang="en-US" sz="2400" b="1" dirty="0"/>
              <a:t>              </a:t>
            </a:r>
          </a:p>
          <a:p>
            <a:r>
              <a:rPr lang="en-US" sz="2400" b="1" dirty="0"/>
              <a:t>                 To choose windy nights…..</a:t>
            </a:r>
          </a:p>
        </p:txBody>
      </p:sp>
      <p:pic>
        <p:nvPicPr>
          <p:cNvPr id="9" name="Picture 8">
            <a:extLst>
              <a:ext uri="{FF2B5EF4-FFF2-40B4-BE49-F238E27FC236}">
                <a16:creationId xmlns:a16="http://schemas.microsoft.com/office/drawing/2014/main" id="{6C00650D-E537-2CB6-E8EE-3CC5A80EB147}"/>
              </a:ext>
            </a:extLst>
          </p:cNvPr>
          <p:cNvPicPr>
            <a:picLocks noChangeAspect="1"/>
          </p:cNvPicPr>
          <p:nvPr/>
        </p:nvPicPr>
        <p:blipFill>
          <a:blip r:embed="rId4"/>
          <a:stretch>
            <a:fillRect/>
          </a:stretch>
        </p:blipFill>
        <p:spPr>
          <a:xfrm>
            <a:off x="9488280" y="3888916"/>
            <a:ext cx="491460" cy="929038"/>
          </a:xfrm>
          <a:prstGeom prst="rect">
            <a:avLst/>
          </a:prstGeom>
        </p:spPr>
      </p:pic>
      <p:pic>
        <p:nvPicPr>
          <p:cNvPr id="7" name="Graphic 6" descr="Electric car with solid fill">
            <a:extLst>
              <a:ext uri="{FF2B5EF4-FFF2-40B4-BE49-F238E27FC236}">
                <a16:creationId xmlns:a16="http://schemas.microsoft.com/office/drawing/2014/main" id="{6024AEE2-9A3E-ADC1-00E1-B64852E304E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860000" flipH="1">
            <a:off x="9171953" y="3898482"/>
            <a:ext cx="914400" cy="914400"/>
          </a:xfrm>
          <a:prstGeom prst="rect">
            <a:avLst/>
          </a:prstGeom>
        </p:spPr>
      </p:pic>
      <p:cxnSp>
        <p:nvCxnSpPr>
          <p:cNvPr id="13" name="Straight Arrow Connector 12">
            <a:extLst>
              <a:ext uri="{FF2B5EF4-FFF2-40B4-BE49-F238E27FC236}">
                <a16:creationId xmlns:a16="http://schemas.microsoft.com/office/drawing/2014/main" id="{B0D59CE0-5F33-DEB6-3048-668DE8D2BE27}"/>
              </a:ext>
            </a:extLst>
          </p:cNvPr>
          <p:cNvCxnSpPr>
            <a:cxnSpLocks/>
          </p:cNvCxnSpPr>
          <p:nvPr/>
        </p:nvCxnSpPr>
        <p:spPr>
          <a:xfrm flipH="1">
            <a:off x="9037774" y="4660142"/>
            <a:ext cx="210466" cy="157812"/>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sp>
        <p:nvSpPr>
          <p:cNvPr id="2" name="Rectangle 1">
            <a:extLst>
              <a:ext uri="{FF2B5EF4-FFF2-40B4-BE49-F238E27FC236}">
                <a16:creationId xmlns:a16="http://schemas.microsoft.com/office/drawing/2014/main" id="{A16BA46F-F01B-F849-5555-CDF8AA53860F}"/>
              </a:ext>
            </a:extLst>
          </p:cNvPr>
          <p:cNvSpPr/>
          <p:nvPr/>
        </p:nvSpPr>
        <p:spPr>
          <a:xfrm>
            <a:off x="353961" y="3314700"/>
            <a:ext cx="5919839" cy="16196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2721441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C8ACDC-BA8B-25FC-AAC9-41BC796BDECE}"/>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E9644330-9C8E-0E86-DE99-FAFE702BD93D}"/>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6513690" y="2829293"/>
            <a:ext cx="5407982" cy="3804654"/>
          </a:xfrm>
          <a:prstGeom prst="rect">
            <a:avLst/>
          </a:prstGeom>
        </p:spPr>
      </p:pic>
      <p:sp>
        <p:nvSpPr>
          <p:cNvPr id="3" name="TextBox 2">
            <a:extLst>
              <a:ext uri="{FF2B5EF4-FFF2-40B4-BE49-F238E27FC236}">
                <a16:creationId xmlns:a16="http://schemas.microsoft.com/office/drawing/2014/main" id="{EFD73F98-A957-639D-1FAD-EC828303DC91}"/>
              </a:ext>
            </a:extLst>
          </p:cNvPr>
          <p:cNvSpPr txBox="1"/>
          <p:nvPr/>
        </p:nvSpPr>
        <p:spPr>
          <a:xfrm>
            <a:off x="353961" y="344129"/>
            <a:ext cx="11390672" cy="646331"/>
          </a:xfrm>
          <a:prstGeom prst="rect">
            <a:avLst/>
          </a:prstGeom>
          <a:noFill/>
        </p:spPr>
        <p:txBody>
          <a:bodyPr wrap="square" rtlCol="0">
            <a:spAutoFit/>
          </a:bodyPr>
          <a:lstStyle/>
          <a:p>
            <a:r>
              <a:rPr lang="en-US" sz="3600" b="1" dirty="0"/>
              <a:t>It’s easy to shift towards cleaner energy: EV example</a:t>
            </a:r>
          </a:p>
        </p:txBody>
      </p:sp>
      <p:sp>
        <p:nvSpPr>
          <p:cNvPr id="4" name="TextBox 3">
            <a:extLst>
              <a:ext uri="{FF2B5EF4-FFF2-40B4-BE49-F238E27FC236}">
                <a16:creationId xmlns:a16="http://schemas.microsoft.com/office/drawing/2014/main" id="{1AE1BB34-B6D4-A91D-8012-A2E53993BA9E}"/>
              </a:ext>
            </a:extLst>
          </p:cNvPr>
          <p:cNvSpPr txBox="1"/>
          <p:nvPr/>
        </p:nvSpPr>
        <p:spPr>
          <a:xfrm>
            <a:off x="530942" y="1838632"/>
            <a:ext cx="8206658" cy="2308324"/>
          </a:xfrm>
          <a:prstGeom prst="rect">
            <a:avLst/>
          </a:prstGeom>
          <a:noFill/>
        </p:spPr>
        <p:txBody>
          <a:bodyPr wrap="square" rtlCol="0">
            <a:spAutoFit/>
          </a:bodyPr>
          <a:lstStyle/>
          <a:p>
            <a:r>
              <a:rPr lang="en-US" sz="2400" b="1" dirty="0"/>
              <a:t>It’s easy to avoid 5PM-9PM using existing apps</a:t>
            </a:r>
          </a:p>
          <a:p>
            <a:endParaRPr lang="en-US" sz="2400" b="1" dirty="0"/>
          </a:p>
          <a:p>
            <a:r>
              <a:rPr lang="en-US" sz="2400" b="1" dirty="0"/>
              <a:t>It’s easy to charge more during daytime</a:t>
            </a:r>
          </a:p>
          <a:p>
            <a:endParaRPr lang="en-US" sz="2400" b="1" dirty="0"/>
          </a:p>
          <a:p>
            <a:r>
              <a:rPr lang="en-US" sz="2400" b="1" dirty="0"/>
              <a:t>              </a:t>
            </a:r>
          </a:p>
          <a:p>
            <a:r>
              <a:rPr lang="en-US" sz="2400" b="1" dirty="0"/>
              <a:t>                 To choose windy nights…..</a:t>
            </a:r>
          </a:p>
        </p:txBody>
      </p:sp>
      <p:pic>
        <p:nvPicPr>
          <p:cNvPr id="9" name="Picture 8">
            <a:extLst>
              <a:ext uri="{FF2B5EF4-FFF2-40B4-BE49-F238E27FC236}">
                <a16:creationId xmlns:a16="http://schemas.microsoft.com/office/drawing/2014/main" id="{65CA0B2E-8F26-A546-9FAF-9998972A51F1}"/>
              </a:ext>
            </a:extLst>
          </p:cNvPr>
          <p:cNvPicPr>
            <a:picLocks noChangeAspect="1"/>
          </p:cNvPicPr>
          <p:nvPr/>
        </p:nvPicPr>
        <p:blipFill>
          <a:blip r:embed="rId4"/>
          <a:stretch>
            <a:fillRect/>
          </a:stretch>
        </p:blipFill>
        <p:spPr>
          <a:xfrm>
            <a:off x="9488280" y="3888916"/>
            <a:ext cx="491460" cy="929038"/>
          </a:xfrm>
          <a:prstGeom prst="rect">
            <a:avLst/>
          </a:prstGeom>
        </p:spPr>
      </p:pic>
      <p:pic>
        <p:nvPicPr>
          <p:cNvPr id="7" name="Graphic 6" descr="Electric car with solid fill">
            <a:extLst>
              <a:ext uri="{FF2B5EF4-FFF2-40B4-BE49-F238E27FC236}">
                <a16:creationId xmlns:a16="http://schemas.microsoft.com/office/drawing/2014/main" id="{F5C68DDD-56BC-8888-B765-C744E21C463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860000" flipH="1">
            <a:off x="9171953" y="3898482"/>
            <a:ext cx="914400" cy="914400"/>
          </a:xfrm>
          <a:prstGeom prst="rect">
            <a:avLst/>
          </a:prstGeom>
        </p:spPr>
      </p:pic>
      <p:cxnSp>
        <p:nvCxnSpPr>
          <p:cNvPr id="13" name="Straight Arrow Connector 12">
            <a:extLst>
              <a:ext uri="{FF2B5EF4-FFF2-40B4-BE49-F238E27FC236}">
                <a16:creationId xmlns:a16="http://schemas.microsoft.com/office/drawing/2014/main" id="{2678F8F0-6D0A-FFA1-B142-4A2D92C76173}"/>
              </a:ext>
            </a:extLst>
          </p:cNvPr>
          <p:cNvCxnSpPr>
            <a:cxnSpLocks/>
          </p:cNvCxnSpPr>
          <p:nvPr/>
        </p:nvCxnSpPr>
        <p:spPr>
          <a:xfrm flipH="1">
            <a:off x="9037774" y="4660142"/>
            <a:ext cx="210466" cy="157812"/>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4203015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E27C54-C320-35B2-615F-A5D15E9DC00D}"/>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50E84310-B788-8676-EC4D-46F7B21ED77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362377" y="1179499"/>
            <a:ext cx="4342425" cy="5489460"/>
          </a:xfrm>
          <a:prstGeom prst="rect">
            <a:avLst/>
          </a:prstGeom>
        </p:spPr>
      </p:pic>
      <p:sp>
        <p:nvSpPr>
          <p:cNvPr id="3" name="TextBox 2">
            <a:extLst>
              <a:ext uri="{FF2B5EF4-FFF2-40B4-BE49-F238E27FC236}">
                <a16:creationId xmlns:a16="http://schemas.microsoft.com/office/drawing/2014/main" id="{1C608738-58D2-B0EB-859B-22AA037DE117}"/>
              </a:ext>
            </a:extLst>
          </p:cNvPr>
          <p:cNvSpPr txBox="1"/>
          <p:nvPr/>
        </p:nvSpPr>
        <p:spPr>
          <a:xfrm>
            <a:off x="157316" y="235977"/>
            <a:ext cx="12113342" cy="646331"/>
          </a:xfrm>
          <a:prstGeom prst="rect">
            <a:avLst/>
          </a:prstGeom>
          <a:noFill/>
        </p:spPr>
        <p:txBody>
          <a:bodyPr wrap="square" rtlCol="0">
            <a:spAutoFit/>
          </a:bodyPr>
          <a:lstStyle/>
          <a:p>
            <a:r>
              <a:rPr lang="en-US" sz="3600" b="1" dirty="0"/>
              <a:t>Use a renewable forecast</a:t>
            </a:r>
          </a:p>
        </p:txBody>
      </p:sp>
      <p:pic>
        <p:nvPicPr>
          <p:cNvPr id="2" name="Picture 1">
            <a:extLst>
              <a:ext uri="{FF2B5EF4-FFF2-40B4-BE49-F238E27FC236}">
                <a16:creationId xmlns:a16="http://schemas.microsoft.com/office/drawing/2014/main" id="{8534E445-1F23-E9D3-2229-C5D1084F4B2B}"/>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6459979" y="2818004"/>
            <a:ext cx="5461693" cy="3842440"/>
          </a:xfrm>
          <a:prstGeom prst="rect">
            <a:avLst/>
          </a:prstGeom>
        </p:spPr>
      </p:pic>
      <p:sp>
        <p:nvSpPr>
          <p:cNvPr id="4" name="TextBox 3">
            <a:extLst>
              <a:ext uri="{FF2B5EF4-FFF2-40B4-BE49-F238E27FC236}">
                <a16:creationId xmlns:a16="http://schemas.microsoft.com/office/drawing/2014/main" id="{36718AAA-6042-B6FF-2FF4-EA6C38B564B1}"/>
              </a:ext>
            </a:extLst>
          </p:cNvPr>
          <p:cNvSpPr txBox="1"/>
          <p:nvPr/>
        </p:nvSpPr>
        <p:spPr>
          <a:xfrm>
            <a:off x="6615290" y="1656578"/>
            <a:ext cx="6189349" cy="615553"/>
          </a:xfrm>
          <a:prstGeom prst="rect">
            <a:avLst/>
          </a:prstGeom>
          <a:noFill/>
        </p:spPr>
        <p:txBody>
          <a:bodyPr wrap="square" rtlCol="0">
            <a:spAutoFit/>
          </a:bodyPr>
          <a:lstStyle/>
          <a:p>
            <a:r>
              <a:rPr lang="en-US" sz="1600" b="1" dirty="0"/>
              <a:t>Forecast : Adrienne Karpen @ Sinton </a:t>
            </a:r>
            <a:r>
              <a:rPr lang="en-US" b="1" dirty="0"/>
              <a:t>instruments</a:t>
            </a:r>
          </a:p>
          <a:p>
            <a:r>
              <a:rPr lang="en-US" sz="1600" b="1" dirty="0"/>
              <a:t>Based on public data from SPP WEIS</a:t>
            </a:r>
          </a:p>
        </p:txBody>
      </p:sp>
      <p:cxnSp>
        <p:nvCxnSpPr>
          <p:cNvPr id="11" name="Straight Arrow Connector 10">
            <a:extLst>
              <a:ext uri="{FF2B5EF4-FFF2-40B4-BE49-F238E27FC236}">
                <a16:creationId xmlns:a16="http://schemas.microsoft.com/office/drawing/2014/main" id="{2F3C5620-092A-9B9B-A4E1-C380EE4370B2}"/>
              </a:ext>
            </a:extLst>
          </p:cNvPr>
          <p:cNvCxnSpPr>
            <a:cxnSpLocks/>
          </p:cNvCxnSpPr>
          <p:nvPr/>
        </p:nvCxnSpPr>
        <p:spPr>
          <a:xfrm flipH="1">
            <a:off x="4572645" y="3126202"/>
            <a:ext cx="746607" cy="241040"/>
          </a:xfrm>
          <a:prstGeom prst="straightConnector1">
            <a:avLst/>
          </a:prstGeom>
          <a:ln w="50800">
            <a:solidFill>
              <a:srgbClr val="FF0000"/>
            </a:solidFill>
            <a:tailEnd type="triangle"/>
          </a:ln>
        </p:spPr>
        <p:style>
          <a:lnRef idx="2">
            <a:schemeClr val="accent1"/>
          </a:lnRef>
          <a:fillRef idx="0">
            <a:schemeClr val="accent1"/>
          </a:fillRef>
          <a:effectRef idx="1">
            <a:schemeClr val="accent1"/>
          </a:effectRef>
          <a:fontRef idx="minor">
            <a:schemeClr val="tx1"/>
          </a:fontRef>
        </p:style>
      </p:cxnSp>
      <p:pic>
        <p:nvPicPr>
          <p:cNvPr id="7" name="Picture 6" descr="A black and white picture of a bicycle with a plug in the middle">
            <a:extLst>
              <a:ext uri="{FF2B5EF4-FFF2-40B4-BE49-F238E27FC236}">
                <a16:creationId xmlns:a16="http://schemas.microsoft.com/office/drawing/2014/main" id="{D647766C-2468-32EB-D599-903BA96C7920}"/>
              </a:ext>
            </a:extLst>
          </p:cNvPr>
          <p:cNvPicPr>
            <a:picLocks noChangeAspect="1"/>
          </p:cNvPicPr>
          <p:nvPr/>
        </p:nvPicPr>
        <p:blipFill>
          <a:blip r:embed="rId5">
            <a:alphaModFix amt="64000"/>
            <a:extLst>
              <a:ext uri="{BEBA8EAE-BF5A-486C-A8C5-ECC9F3942E4B}">
                <a14:imgProps xmlns:a14="http://schemas.microsoft.com/office/drawing/2010/main">
                  <a14:imgLayer r:embed="rId6">
                    <a14:imgEffect>
                      <a14:backgroundRemoval t="9961" b="89941" l="8398" r="89941">
                        <a14:foregroundMark x1="8398" y1="26660" x2="8398" y2="26660"/>
                      </a14:backgroundRemoval>
                    </a14:imgEffect>
                  </a14:imgLayer>
                </a14:imgProps>
              </a:ext>
              <a:ext uri="{28A0092B-C50C-407E-A947-70E740481C1C}">
                <a14:useLocalDpi xmlns:a14="http://schemas.microsoft.com/office/drawing/2010/main" val="0"/>
              </a:ext>
            </a:extLst>
          </a:blip>
          <a:stretch>
            <a:fillRect/>
          </a:stretch>
        </p:blipFill>
        <p:spPr>
          <a:xfrm>
            <a:off x="4778513" y="1055263"/>
            <a:ext cx="884868" cy="884868"/>
          </a:xfrm>
          <a:prstGeom prst="rect">
            <a:avLst/>
          </a:prstGeom>
        </p:spPr>
      </p:pic>
      <p:pic>
        <p:nvPicPr>
          <p:cNvPr id="9" name="Picture 8">
            <a:extLst>
              <a:ext uri="{FF2B5EF4-FFF2-40B4-BE49-F238E27FC236}">
                <a16:creationId xmlns:a16="http://schemas.microsoft.com/office/drawing/2014/main" id="{A9996EA7-2B3D-3182-541F-731A321B6DA6}"/>
              </a:ext>
            </a:extLst>
          </p:cNvPr>
          <p:cNvPicPr>
            <a:picLocks noChangeAspect="1"/>
          </p:cNvPicPr>
          <p:nvPr/>
        </p:nvPicPr>
        <p:blipFill>
          <a:blip r:embed="rId7"/>
          <a:stretch>
            <a:fillRect/>
          </a:stretch>
        </p:blipFill>
        <p:spPr>
          <a:xfrm>
            <a:off x="8510653" y="4374715"/>
            <a:ext cx="491460" cy="929038"/>
          </a:xfrm>
          <a:prstGeom prst="rect">
            <a:avLst/>
          </a:prstGeom>
        </p:spPr>
      </p:pic>
      <p:pic>
        <p:nvPicPr>
          <p:cNvPr id="8" name="Graphic 7" descr="Electric car with solid fill">
            <a:extLst>
              <a:ext uri="{FF2B5EF4-FFF2-40B4-BE49-F238E27FC236}">
                <a16:creationId xmlns:a16="http://schemas.microsoft.com/office/drawing/2014/main" id="{5A60CA77-E97F-6D98-A51C-AE369919FFC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120000" flipH="1">
            <a:off x="8278336" y="4638478"/>
            <a:ext cx="914400" cy="914400"/>
          </a:xfrm>
          <a:prstGeom prst="rect">
            <a:avLst/>
          </a:prstGeom>
        </p:spPr>
      </p:pic>
      <p:pic>
        <p:nvPicPr>
          <p:cNvPr id="10" name="Picture 9">
            <a:extLst>
              <a:ext uri="{FF2B5EF4-FFF2-40B4-BE49-F238E27FC236}">
                <a16:creationId xmlns:a16="http://schemas.microsoft.com/office/drawing/2014/main" id="{54AABB39-A462-97AD-69A3-ADDF34C54342}"/>
              </a:ext>
            </a:extLst>
          </p:cNvPr>
          <p:cNvPicPr>
            <a:picLocks noChangeAspect="1"/>
          </p:cNvPicPr>
          <p:nvPr/>
        </p:nvPicPr>
        <p:blipFill>
          <a:blip r:embed="rId7"/>
          <a:stretch>
            <a:fillRect/>
          </a:stretch>
        </p:blipFill>
        <p:spPr>
          <a:xfrm>
            <a:off x="8845334" y="3956983"/>
            <a:ext cx="491460" cy="665817"/>
          </a:xfrm>
          <a:prstGeom prst="rect">
            <a:avLst/>
          </a:prstGeom>
        </p:spPr>
      </p:pic>
    </p:spTree>
    <p:extLst>
      <p:ext uri="{BB962C8B-B14F-4D97-AF65-F5344CB8AC3E}">
        <p14:creationId xmlns:p14="http://schemas.microsoft.com/office/powerpoint/2010/main" val="417707805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C59EFB6C-3B79-2F38-5E5D-17A4B149537B}"/>
              </a:ext>
            </a:extLst>
          </p:cNvPr>
          <p:cNvSpPr/>
          <p:nvPr/>
        </p:nvSpPr>
        <p:spPr>
          <a:xfrm>
            <a:off x="3720990" y="2101353"/>
            <a:ext cx="2045396" cy="183534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DFB86A05-5528-D526-1D38-B6E9B24C20B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30475" y="2847740"/>
            <a:ext cx="2045396" cy="1330638"/>
          </a:xfrm>
          <a:prstGeom prst="rect">
            <a:avLst/>
          </a:prstGeom>
        </p:spPr>
      </p:pic>
      <p:sp>
        <p:nvSpPr>
          <p:cNvPr id="4" name="Oval 3">
            <a:extLst>
              <a:ext uri="{FF2B5EF4-FFF2-40B4-BE49-F238E27FC236}">
                <a16:creationId xmlns:a16="http://schemas.microsoft.com/office/drawing/2014/main" id="{D4CBC4DA-78BB-5361-04AD-FE782DFEF3F5}"/>
              </a:ext>
            </a:extLst>
          </p:cNvPr>
          <p:cNvSpPr/>
          <p:nvPr/>
        </p:nvSpPr>
        <p:spPr>
          <a:xfrm>
            <a:off x="630103" y="214265"/>
            <a:ext cx="2045396" cy="152028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4335090-0DE0-3C79-398A-FC7ACC568A79}"/>
              </a:ext>
            </a:extLst>
          </p:cNvPr>
          <p:cNvSpPr txBox="1"/>
          <p:nvPr/>
        </p:nvSpPr>
        <p:spPr>
          <a:xfrm>
            <a:off x="948385" y="497355"/>
            <a:ext cx="2038120" cy="954107"/>
          </a:xfrm>
          <a:prstGeom prst="rect">
            <a:avLst/>
          </a:prstGeom>
          <a:noFill/>
        </p:spPr>
        <p:txBody>
          <a:bodyPr wrap="square" rtlCol="0">
            <a:spAutoFit/>
          </a:bodyPr>
          <a:lstStyle/>
          <a:p>
            <a:r>
              <a:rPr lang="en-US" sz="2800" dirty="0">
                <a:solidFill>
                  <a:schemeClr val="bg1"/>
                </a:solidFill>
              </a:rPr>
              <a:t>Weather Forecast</a:t>
            </a:r>
          </a:p>
        </p:txBody>
      </p:sp>
      <p:pic>
        <p:nvPicPr>
          <p:cNvPr id="12" name="Picture 11">
            <a:extLst>
              <a:ext uri="{FF2B5EF4-FFF2-40B4-BE49-F238E27FC236}">
                <a16:creationId xmlns:a16="http://schemas.microsoft.com/office/drawing/2014/main" id="{AC9B0729-D308-51C9-78CD-30BF8F733CA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702940" y="1977644"/>
            <a:ext cx="1899751" cy="1520288"/>
          </a:xfrm>
          <a:prstGeom prst="rect">
            <a:avLst/>
          </a:prstGeom>
        </p:spPr>
      </p:pic>
      <p:sp>
        <p:nvSpPr>
          <p:cNvPr id="14" name="TextBox 13">
            <a:extLst>
              <a:ext uri="{FF2B5EF4-FFF2-40B4-BE49-F238E27FC236}">
                <a16:creationId xmlns:a16="http://schemas.microsoft.com/office/drawing/2014/main" id="{25BBD992-45F7-81A9-FE51-F1FE20294994}"/>
              </a:ext>
            </a:extLst>
          </p:cNvPr>
          <p:cNvSpPr txBox="1"/>
          <p:nvPr/>
        </p:nvSpPr>
        <p:spPr>
          <a:xfrm>
            <a:off x="4021341" y="2234194"/>
            <a:ext cx="1998954" cy="1569660"/>
          </a:xfrm>
          <a:prstGeom prst="rect">
            <a:avLst/>
          </a:prstGeom>
          <a:noFill/>
        </p:spPr>
        <p:txBody>
          <a:bodyPr wrap="square" rtlCol="0">
            <a:spAutoFit/>
          </a:bodyPr>
          <a:lstStyle/>
          <a:p>
            <a:r>
              <a:rPr lang="en-US" sz="2400" dirty="0">
                <a:solidFill>
                  <a:schemeClr val="bg1"/>
                </a:solidFill>
              </a:rPr>
              <a:t>7-day renewable forecast</a:t>
            </a:r>
          </a:p>
          <a:p>
            <a:r>
              <a:rPr lang="en-US" sz="2400" dirty="0">
                <a:solidFill>
                  <a:schemeClr val="bg1"/>
                </a:solidFill>
              </a:rPr>
              <a:t>SPP WEIS</a:t>
            </a:r>
          </a:p>
        </p:txBody>
      </p:sp>
      <p:cxnSp>
        <p:nvCxnSpPr>
          <p:cNvPr id="20" name="Straight Arrow Connector 19">
            <a:extLst>
              <a:ext uri="{FF2B5EF4-FFF2-40B4-BE49-F238E27FC236}">
                <a16:creationId xmlns:a16="http://schemas.microsoft.com/office/drawing/2014/main" id="{D72FAC84-F464-336A-EA0B-2FF3BEFD4006}"/>
              </a:ext>
            </a:extLst>
          </p:cNvPr>
          <p:cNvCxnSpPr/>
          <p:nvPr/>
        </p:nvCxnSpPr>
        <p:spPr>
          <a:xfrm>
            <a:off x="1132273" y="1977644"/>
            <a:ext cx="0" cy="578988"/>
          </a:xfrm>
          <a:prstGeom prst="straightConnector1">
            <a:avLst/>
          </a:prstGeom>
          <a:ln w="60325">
            <a:tailEnd type="triangle"/>
          </a:ln>
        </p:spPr>
        <p:style>
          <a:lnRef idx="2">
            <a:schemeClr val="accent1"/>
          </a:lnRef>
          <a:fillRef idx="0">
            <a:schemeClr val="accent1"/>
          </a:fillRef>
          <a:effectRef idx="1">
            <a:schemeClr val="accent1"/>
          </a:effectRef>
          <a:fontRef idx="minor">
            <a:schemeClr val="tx1"/>
          </a:fontRef>
        </p:style>
      </p:cxnSp>
      <p:sp>
        <p:nvSpPr>
          <p:cNvPr id="27" name="Rounded Rectangle 26">
            <a:extLst>
              <a:ext uri="{FF2B5EF4-FFF2-40B4-BE49-F238E27FC236}">
                <a16:creationId xmlns:a16="http://schemas.microsoft.com/office/drawing/2014/main" id="{E7535C63-F1F0-CBED-1E30-A524C7553A32}"/>
              </a:ext>
            </a:extLst>
          </p:cNvPr>
          <p:cNvSpPr/>
          <p:nvPr/>
        </p:nvSpPr>
        <p:spPr>
          <a:xfrm>
            <a:off x="284813" y="58363"/>
            <a:ext cx="5735482" cy="4223955"/>
          </a:xfrm>
          <a:prstGeom prst="roundRect">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FDDDA5E8-5EF9-4FD3-FC91-F7E80D2D6E7B}"/>
              </a:ext>
            </a:extLst>
          </p:cNvPr>
          <p:cNvSpPr txBox="1"/>
          <p:nvPr/>
        </p:nvSpPr>
        <p:spPr>
          <a:xfrm>
            <a:off x="2576079" y="58363"/>
            <a:ext cx="1750387" cy="584775"/>
          </a:xfrm>
          <a:prstGeom prst="rect">
            <a:avLst/>
          </a:prstGeom>
          <a:noFill/>
        </p:spPr>
        <p:txBody>
          <a:bodyPr wrap="square" rtlCol="0">
            <a:spAutoFit/>
          </a:bodyPr>
          <a:lstStyle/>
          <a:p>
            <a:r>
              <a:rPr lang="en-US" sz="3200" b="1" dirty="0"/>
              <a:t>Utilities</a:t>
            </a:r>
          </a:p>
        </p:txBody>
      </p:sp>
      <p:cxnSp>
        <p:nvCxnSpPr>
          <p:cNvPr id="8" name="Straight Arrow Connector 7">
            <a:extLst>
              <a:ext uri="{FF2B5EF4-FFF2-40B4-BE49-F238E27FC236}">
                <a16:creationId xmlns:a16="http://schemas.microsoft.com/office/drawing/2014/main" id="{E6DCA0F4-6545-E1FE-D61B-527EC82A62C3}"/>
              </a:ext>
            </a:extLst>
          </p:cNvPr>
          <p:cNvCxnSpPr>
            <a:cxnSpLocks/>
          </p:cNvCxnSpPr>
          <p:nvPr/>
        </p:nvCxnSpPr>
        <p:spPr>
          <a:xfrm flipV="1">
            <a:off x="3150922" y="3557832"/>
            <a:ext cx="600702" cy="134435"/>
          </a:xfrm>
          <a:prstGeom prst="straightConnector1">
            <a:avLst/>
          </a:prstGeom>
          <a:ln w="60325">
            <a:tailEnd type="triangle"/>
          </a:ln>
        </p:spPr>
        <p:style>
          <a:lnRef idx="2">
            <a:schemeClr val="accent1"/>
          </a:lnRef>
          <a:fillRef idx="0">
            <a:schemeClr val="accent1"/>
          </a:fillRef>
          <a:effectRef idx="1">
            <a:schemeClr val="accent1"/>
          </a:effectRef>
          <a:fontRef idx="minor">
            <a:schemeClr val="tx1"/>
          </a:fontRef>
        </p:style>
      </p:cxnSp>
      <p:pic>
        <p:nvPicPr>
          <p:cNvPr id="2" name="Picture 1">
            <a:extLst>
              <a:ext uri="{FF2B5EF4-FFF2-40B4-BE49-F238E27FC236}">
                <a16:creationId xmlns:a16="http://schemas.microsoft.com/office/drawing/2014/main" id="{E518064A-291B-323C-4DC2-7FE48DE483E7}"/>
              </a:ext>
            </a:extLst>
          </p:cNvPr>
          <p:cNvPicPr>
            <a:picLocks noChangeAspect="1"/>
          </p:cNvPicPr>
          <p:nvPr/>
        </p:nvPicPr>
        <p:blipFill>
          <a:blip r:embed="rId4"/>
          <a:stretch>
            <a:fillRect/>
          </a:stretch>
        </p:blipFill>
        <p:spPr>
          <a:xfrm>
            <a:off x="4362185" y="302117"/>
            <a:ext cx="1088338" cy="1666394"/>
          </a:xfrm>
          <a:prstGeom prst="rect">
            <a:avLst/>
          </a:prstGeom>
        </p:spPr>
      </p:pic>
    </p:spTree>
    <p:extLst>
      <p:ext uri="{BB962C8B-B14F-4D97-AF65-F5344CB8AC3E}">
        <p14:creationId xmlns:p14="http://schemas.microsoft.com/office/powerpoint/2010/main" val="392506179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C7243E-817E-FDCE-E2E0-A09A083D1147}"/>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E2A32BC5-AF5D-C18C-F4CB-92D8FBE092F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93784" y="1377691"/>
            <a:ext cx="2278056" cy="1823029"/>
          </a:xfrm>
          <a:prstGeom prst="rect">
            <a:avLst/>
          </a:prstGeom>
        </p:spPr>
      </p:pic>
      <p:pic>
        <p:nvPicPr>
          <p:cNvPr id="11" name="Picture 10">
            <a:extLst>
              <a:ext uri="{FF2B5EF4-FFF2-40B4-BE49-F238E27FC236}">
                <a16:creationId xmlns:a16="http://schemas.microsoft.com/office/drawing/2014/main" id="{8684588C-1016-7481-197F-682156B3F5F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50444" y="3958593"/>
            <a:ext cx="2486040" cy="1617299"/>
          </a:xfrm>
          <a:prstGeom prst="rect">
            <a:avLst/>
          </a:prstGeom>
        </p:spPr>
      </p:pic>
      <p:pic>
        <p:nvPicPr>
          <p:cNvPr id="12" name="Picture 11">
            <a:extLst>
              <a:ext uri="{FF2B5EF4-FFF2-40B4-BE49-F238E27FC236}">
                <a16:creationId xmlns:a16="http://schemas.microsoft.com/office/drawing/2014/main" id="{2DD9B631-BC47-01B1-1A23-04487458C016}"/>
              </a:ext>
            </a:extLst>
          </p:cNvPr>
          <p:cNvPicPr>
            <a:picLocks noChangeAspect="1"/>
          </p:cNvPicPr>
          <p:nvPr/>
        </p:nvPicPr>
        <p:blipFill>
          <a:blip r:embed="rId4"/>
          <a:srcRect t="13335" b="-14163"/>
          <a:stretch>
            <a:fillRect/>
          </a:stretch>
        </p:blipFill>
        <p:spPr>
          <a:xfrm>
            <a:off x="3013034" y="1096366"/>
            <a:ext cx="2372893" cy="2545185"/>
          </a:xfrm>
          <a:prstGeom prst="rect">
            <a:avLst/>
          </a:prstGeom>
        </p:spPr>
      </p:pic>
      <p:pic>
        <p:nvPicPr>
          <p:cNvPr id="15" name="Picture 14">
            <a:extLst>
              <a:ext uri="{FF2B5EF4-FFF2-40B4-BE49-F238E27FC236}">
                <a16:creationId xmlns:a16="http://schemas.microsoft.com/office/drawing/2014/main" id="{8089E98C-B88C-B303-3B6C-0313C0F49E46}"/>
              </a:ext>
            </a:extLst>
          </p:cNvPr>
          <p:cNvPicPr>
            <a:picLocks noChangeAspect="1"/>
          </p:cNvPicPr>
          <p:nvPr/>
        </p:nvPicPr>
        <p:blipFill>
          <a:blip r:embed="rId5"/>
          <a:stretch>
            <a:fillRect/>
          </a:stretch>
        </p:blipFill>
        <p:spPr>
          <a:xfrm>
            <a:off x="4166586" y="4271807"/>
            <a:ext cx="2797415" cy="1554119"/>
          </a:xfrm>
          <a:prstGeom prst="rect">
            <a:avLst/>
          </a:prstGeom>
        </p:spPr>
      </p:pic>
      <p:sp>
        <p:nvSpPr>
          <p:cNvPr id="18" name="TextBox 17">
            <a:extLst>
              <a:ext uri="{FF2B5EF4-FFF2-40B4-BE49-F238E27FC236}">
                <a16:creationId xmlns:a16="http://schemas.microsoft.com/office/drawing/2014/main" id="{29519506-E09D-7C94-F93E-222869BD27D5}"/>
              </a:ext>
            </a:extLst>
          </p:cNvPr>
          <p:cNvSpPr txBox="1"/>
          <p:nvPr/>
        </p:nvSpPr>
        <p:spPr>
          <a:xfrm>
            <a:off x="7597629" y="4115152"/>
            <a:ext cx="1652163" cy="1200329"/>
          </a:xfrm>
          <a:prstGeom prst="rect">
            <a:avLst/>
          </a:prstGeom>
          <a:noFill/>
        </p:spPr>
        <p:txBody>
          <a:bodyPr wrap="square" rtlCol="0">
            <a:spAutoFit/>
          </a:bodyPr>
          <a:lstStyle/>
          <a:p>
            <a:pPr algn="ctr"/>
            <a:r>
              <a:rPr lang="en-US" sz="2400" b="1" dirty="0"/>
              <a:t>Informed Customer Choice</a:t>
            </a:r>
          </a:p>
        </p:txBody>
      </p:sp>
      <p:sp>
        <p:nvSpPr>
          <p:cNvPr id="5" name="TextBox 4">
            <a:extLst>
              <a:ext uri="{FF2B5EF4-FFF2-40B4-BE49-F238E27FC236}">
                <a16:creationId xmlns:a16="http://schemas.microsoft.com/office/drawing/2014/main" id="{DA9DBE54-C241-B2CB-3814-09E478F2FE4E}"/>
              </a:ext>
            </a:extLst>
          </p:cNvPr>
          <p:cNvSpPr txBox="1"/>
          <p:nvPr/>
        </p:nvSpPr>
        <p:spPr>
          <a:xfrm>
            <a:off x="9747150" y="3884856"/>
            <a:ext cx="2049071" cy="1938992"/>
          </a:xfrm>
          <a:prstGeom prst="rect">
            <a:avLst/>
          </a:prstGeom>
          <a:noFill/>
          <a:ln w="85725">
            <a:solidFill>
              <a:srgbClr val="66FF33"/>
            </a:solidFill>
          </a:ln>
        </p:spPr>
        <p:txBody>
          <a:bodyPr wrap="square" rtlCol="0">
            <a:spAutoFit/>
          </a:bodyPr>
          <a:lstStyle/>
          <a:p>
            <a:pPr algn="ctr"/>
            <a:r>
              <a:rPr lang="en-US" sz="4000" b="1" dirty="0"/>
              <a:t>Cleaner Energy</a:t>
            </a:r>
          </a:p>
          <a:p>
            <a:pPr algn="ctr"/>
            <a:r>
              <a:rPr lang="en-US" sz="4000" dirty="0"/>
              <a:t>😁</a:t>
            </a:r>
          </a:p>
        </p:txBody>
      </p:sp>
      <p:cxnSp>
        <p:nvCxnSpPr>
          <p:cNvPr id="9" name="Straight Arrow Connector 8">
            <a:extLst>
              <a:ext uri="{FF2B5EF4-FFF2-40B4-BE49-F238E27FC236}">
                <a16:creationId xmlns:a16="http://schemas.microsoft.com/office/drawing/2014/main" id="{8B666A55-08C9-60A7-09B8-02D9FF1530B8}"/>
              </a:ext>
            </a:extLst>
          </p:cNvPr>
          <p:cNvCxnSpPr>
            <a:cxnSpLocks/>
          </p:cNvCxnSpPr>
          <p:nvPr/>
        </p:nvCxnSpPr>
        <p:spPr>
          <a:xfrm flipV="1">
            <a:off x="3735716" y="3515572"/>
            <a:ext cx="435935" cy="443021"/>
          </a:xfrm>
          <a:prstGeom prst="straightConnector1">
            <a:avLst/>
          </a:prstGeom>
          <a:ln w="50800">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219AD5FE-AEF8-4739-D89F-AB5416068266}"/>
              </a:ext>
            </a:extLst>
          </p:cNvPr>
          <p:cNvCxnSpPr>
            <a:cxnSpLocks/>
          </p:cNvCxnSpPr>
          <p:nvPr/>
        </p:nvCxnSpPr>
        <p:spPr>
          <a:xfrm>
            <a:off x="4761732" y="3612666"/>
            <a:ext cx="358441" cy="463158"/>
          </a:xfrm>
          <a:prstGeom prst="straightConnector1">
            <a:avLst/>
          </a:prstGeom>
          <a:ln w="50800">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46BB458A-40D7-D8D7-2237-3FC7BCCCEA5F}"/>
              </a:ext>
            </a:extLst>
          </p:cNvPr>
          <p:cNvCxnSpPr/>
          <p:nvPr/>
        </p:nvCxnSpPr>
        <p:spPr>
          <a:xfrm>
            <a:off x="1572907" y="3385102"/>
            <a:ext cx="361507" cy="419165"/>
          </a:xfrm>
          <a:prstGeom prst="straightConnector1">
            <a:avLst/>
          </a:prstGeom>
          <a:ln w="50800">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71CE3FBC-FE79-6077-1FD4-01755E13E096}"/>
              </a:ext>
            </a:extLst>
          </p:cNvPr>
          <p:cNvCxnSpPr>
            <a:cxnSpLocks/>
          </p:cNvCxnSpPr>
          <p:nvPr/>
        </p:nvCxnSpPr>
        <p:spPr>
          <a:xfrm flipV="1">
            <a:off x="6096000" y="3028335"/>
            <a:ext cx="1091852" cy="1356852"/>
          </a:xfrm>
          <a:prstGeom prst="straightConnector1">
            <a:avLst/>
          </a:prstGeom>
          <a:ln w="50800">
            <a:tailEnd type="triangle"/>
          </a:ln>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B75FE000-839C-808F-ECA1-7FE5A1958087}"/>
              </a:ext>
            </a:extLst>
          </p:cNvPr>
          <p:cNvCxnSpPr>
            <a:cxnSpLocks/>
          </p:cNvCxnSpPr>
          <p:nvPr/>
        </p:nvCxnSpPr>
        <p:spPr>
          <a:xfrm flipV="1">
            <a:off x="8771541" y="2830704"/>
            <a:ext cx="853017" cy="1223498"/>
          </a:xfrm>
          <a:prstGeom prst="straightConnector1">
            <a:avLst/>
          </a:prstGeom>
          <a:ln w="50800">
            <a:tailEnd type="triangle"/>
          </a:ln>
        </p:spPr>
        <p:style>
          <a:lnRef idx="2">
            <a:schemeClr val="accent1"/>
          </a:lnRef>
          <a:fillRef idx="0">
            <a:schemeClr val="accent1"/>
          </a:fillRef>
          <a:effectRef idx="1">
            <a:schemeClr val="accent1"/>
          </a:effectRef>
          <a:fontRef idx="minor">
            <a:schemeClr val="tx1"/>
          </a:fontRef>
        </p:style>
      </p:cxnSp>
      <p:cxnSp>
        <p:nvCxnSpPr>
          <p:cNvPr id="7" name="Straight Arrow Connector 6">
            <a:extLst>
              <a:ext uri="{FF2B5EF4-FFF2-40B4-BE49-F238E27FC236}">
                <a16:creationId xmlns:a16="http://schemas.microsoft.com/office/drawing/2014/main" id="{0D79385F-20DB-B8F0-E962-9909B6B74E3D}"/>
              </a:ext>
            </a:extLst>
          </p:cNvPr>
          <p:cNvCxnSpPr>
            <a:cxnSpLocks/>
          </p:cNvCxnSpPr>
          <p:nvPr/>
        </p:nvCxnSpPr>
        <p:spPr>
          <a:xfrm>
            <a:off x="7805799" y="3324075"/>
            <a:ext cx="312335" cy="702398"/>
          </a:xfrm>
          <a:prstGeom prst="straightConnector1">
            <a:avLst/>
          </a:prstGeom>
          <a:ln w="50800">
            <a:tailEnd type="triangle"/>
          </a:ln>
        </p:spPr>
        <p:style>
          <a:lnRef idx="2">
            <a:schemeClr val="accent1"/>
          </a:lnRef>
          <a:fillRef idx="0">
            <a:schemeClr val="accent1"/>
          </a:fillRef>
          <a:effectRef idx="1">
            <a:schemeClr val="accent1"/>
          </a:effectRef>
          <a:fontRef idx="minor">
            <a:schemeClr val="tx1"/>
          </a:fontRef>
        </p:style>
      </p:cxnSp>
      <p:sp>
        <p:nvSpPr>
          <p:cNvPr id="4" name="TextBox 3">
            <a:extLst>
              <a:ext uri="{FF2B5EF4-FFF2-40B4-BE49-F238E27FC236}">
                <a16:creationId xmlns:a16="http://schemas.microsoft.com/office/drawing/2014/main" id="{23A2967D-631F-9818-A650-3917E74F4B3C}"/>
              </a:ext>
            </a:extLst>
          </p:cNvPr>
          <p:cNvSpPr txBox="1"/>
          <p:nvPr/>
        </p:nvSpPr>
        <p:spPr>
          <a:xfrm>
            <a:off x="4290097" y="5716116"/>
            <a:ext cx="2550391" cy="461665"/>
          </a:xfrm>
          <a:prstGeom prst="rect">
            <a:avLst/>
          </a:prstGeom>
          <a:noFill/>
        </p:spPr>
        <p:txBody>
          <a:bodyPr wrap="square" rtlCol="0">
            <a:spAutoFit/>
          </a:bodyPr>
          <a:lstStyle/>
          <a:p>
            <a:pPr algn="ctr"/>
            <a:r>
              <a:rPr lang="en-US" sz="2400" b="1" dirty="0"/>
              <a:t>Flexible Demand</a:t>
            </a:r>
          </a:p>
        </p:txBody>
      </p:sp>
      <p:sp>
        <p:nvSpPr>
          <p:cNvPr id="8" name="TextBox 7">
            <a:extLst>
              <a:ext uri="{FF2B5EF4-FFF2-40B4-BE49-F238E27FC236}">
                <a16:creationId xmlns:a16="http://schemas.microsoft.com/office/drawing/2014/main" id="{8BA84084-B2A5-B24A-9B45-922BBE61FE08}"/>
              </a:ext>
            </a:extLst>
          </p:cNvPr>
          <p:cNvSpPr txBox="1"/>
          <p:nvPr/>
        </p:nvSpPr>
        <p:spPr>
          <a:xfrm>
            <a:off x="5973913" y="897424"/>
            <a:ext cx="2940946" cy="830997"/>
          </a:xfrm>
          <a:prstGeom prst="rect">
            <a:avLst/>
          </a:prstGeom>
          <a:noFill/>
        </p:spPr>
        <p:txBody>
          <a:bodyPr wrap="square" rtlCol="0">
            <a:spAutoFit/>
          </a:bodyPr>
          <a:lstStyle/>
          <a:p>
            <a:pPr algn="ctr"/>
            <a:r>
              <a:rPr lang="en-US" sz="2400" b="1" dirty="0"/>
              <a:t>Hourly Forecast for</a:t>
            </a:r>
          </a:p>
          <a:p>
            <a:r>
              <a:rPr lang="en-US" sz="2400" b="1" dirty="0"/>
              <a:t>Wind/PV</a:t>
            </a:r>
          </a:p>
        </p:txBody>
      </p:sp>
      <p:pic>
        <p:nvPicPr>
          <p:cNvPr id="10" name="Picture 9">
            <a:extLst>
              <a:ext uri="{FF2B5EF4-FFF2-40B4-BE49-F238E27FC236}">
                <a16:creationId xmlns:a16="http://schemas.microsoft.com/office/drawing/2014/main" id="{15E847A1-DB77-7EDA-F635-AEAEFEDC0B27}"/>
              </a:ext>
            </a:extLst>
          </p:cNvPr>
          <p:cNvPicPr>
            <a:picLocks noChangeAspect="1"/>
          </p:cNvPicPr>
          <p:nvPr/>
        </p:nvPicPr>
        <p:blipFill>
          <a:blip r:embed="rId6"/>
          <a:stretch>
            <a:fillRect/>
          </a:stretch>
        </p:blipFill>
        <p:spPr>
          <a:xfrm>
            <a:off x="9341526" y="1581847"/>
            <a:ext cx="2242795" cy="1160178"/>
          </a:xfrm>
          <a:prstGeom prst="rect">
            <a:avLst/>
          </a:prstGeom>
        </p:spPr>
      </p:pic>
      <p:sp>
        <p:nvSpPr>
          <p:cNvPr id="13" name="TextBox 12">
            <a:extLst>
              <a:ext uri="{FF2B5EF4-FFF2-40B4-BE49-F238E27FC236}">
                <a16:creationId xmlns:a16="http://schemas.microsoft.com/office/drawing/2014/main" id="{C4244501-5FC9-3FC2-68BB-88E64D17E05D}"/>
              </a:ext>
            </a:extLst>
          </p:cNvPr>
          <p:cNvSpPr txBox="1"/>
          <p:nvPr/>
        </p:nvSpPr>
        <p:spPr>
          <a:xfrm>
            <a:off x="9624558" y="935516"/>
            <a:ext cx="2940946" cy="646331"/>
          </a:xfrm>
          <a:prstGeom prst="rect">
            <a:avLst/>
          </a:prstGeom>
          <a:noFill/>
        </p:spPr>
        <p:txBody>
          <a:bodyPr wrap="square" rtlCol="0">
            <a:spAutoFit/>
          </a:bodyPr>
          <a:lstStyle/>
          <a:p>
            <a:r>
              <a:rPr lang="en-US" b="1" dirty="0"/>
              <a:t>Utility Regulatory Proceedings</a:t>
            </a:r>
          </a:p>
        </p:txBody>
      </p:sp>
      <p:cxnSp>
        <p:nvCxnSpPr>
          <p:cNvPr id="22" name="Straight Arrow Connector 21">
            <a:extLst>
              <a:ext uri="{FF2B5EF4-FFF2-40B4-BE49-F238E27FC236}">
                <a16:creationId xmlns:a16="http://schemas.microsoft.com/office/drawing/2014/main" id="{055DDD60-F867-B8DD-48B0-0FED06F388D4}"/>
              </a:ext>
            </a:extLst>
          </p:cNvPr>
          <p:cNvCxnSpPr>
            <a:cxnSpLocks/>
          </p:cNvCxnSpPr>
          <p:nvPr/>
        </p:nvCxnSpPr>
        <p:spPr>
          <a:xfrm>
            <a:off x="10306756" y="3028335"/>
            <a:ext cx="312337" cy="646939"/>
          </a:xfrm>
          <a:prstGeom prst="straightConnector1">
            <a:avLst/>
          </a:prstGeom>
          <a:ln w="50800">
            <a:tailEnd type="triangle"/>
          </a:ln>
        </p:spPr>
        <p:style>
          <a:lnRef idx="2">
            <a:schemeClr val="accent1"/>
          </a:lnRef>
          <a:fillRef idx="0">
            <a:schemeClr val="accent1"/>
          </a:fillRef>
          <a:effectRef idx="1">
            <a:schemeClr val="accent1"/>
          </a:effectRef>
          <a:fontRef idx="minor">
            <a:schemeClr val="tx1"/>
          </a:fontRef>
        </p:style>
      </p:cxnSp>
      <p:pic>
        <p:nvPicPr>
          <p:cNvPr id="2" name="Picture 1">
            <a:extLst>
              <a:ext uri="{FF2B5EF4-FFF2-40B4-BE49-F238E27FC236}">
                <a16:creationId xmlns:a16="http://schemas.microsoft.com/office/drawing/2014/main" id="{BA3F9D28-56AF-C649-71B5-5869C3EEED66}"/>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7346223" y="1312922"/>
            <a:ext cx="1436327" cy="1823235"/>
          </a:xfrm>
          <a:prstGeom prst="rect">
            <a:avLst/>
          </a:prstGeom>
        </p:spPr>
      </p:pic>
    </p:spTree>
    <p:extLst>
      <p:ext uri="{BB962C8B-B14F-4D97-AF65-F5344CB8AC3E}">
        <p14:creationId xmlns:p14="http://schemas.microsoft.com/office/powerpoint/2010/main" val="147540117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2BCFE2-A109-B0C9-D6D7-3526918E0A30}"/>
            </a:ext>
          </a:extLst>
        </p:cNvPr>
        <p:cNvGrpSpPr/>
        <p:nvPr/>
      </p:nvGrpSpPr>
      <p:grpSpPr>
        <a:xfrm>
          <a:off x="0" y="0"/>
          <a:ext cx="0" cy="0"/>
          <a:chOff x="0" y="0"/>
          <a:chExt cx="0" cy="0"/>
        </a:xfrm>
      </p:grpSpPr>
      <p:sp>
        <p:nvSpPr>
          <p:cNvPr id="6" name="Oval 5">
            <a:extLst>
              <a:ext uri="{FF2B5EF4-FFF2-40B4-BE49-F238E27FC236}">
                <a16:creationId xmlns:a16="http://schemas.microsoft.com/office/drawing/2014/main" id="{4ECB4407-7F9B-49D0-2C4A-96ED8ED2B812}"/>
              </a:ext>
            </a:extLst>
          </p:cNvPr>
          <p:cNvSpPr/>
          <p:nvPr/>
        </p:nvSpPr>
        <p:spPr>
          <a:xfrm>
            <a:off x="3720990" y="2101353"/>
            <a:ext cx="2045396" cy="183534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25224178-E876-C163-7AE4-04950BC0CD24}"/>
              </a:ext>
            </a:extLst>
          </p:cNvPr>
          <p:cNvSpPr/>
          <p:nvPr/>
        </p:nvSpPr>
        <p:spPr>
          <a:xfrm>
            <a:off x="1562800" y="4457154"/>
            <a:ext cx="3776947" cy="223258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849ED4C0-2FFF-9725-D5E6-B07ED36B818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30475" y="2847740"/>
            <a:ext cx="2045396" cy="1330638"/>
          </a:xfrm>
          <a:prstGeom prst="rect">
            <a:avLst/>
          </a:prstGeom>
        </p:spPr>
      </p:pic>
      <p:sp>
        <p:nvSpPr>
          <p:cNvPr id="4" name="Oval 3">
            <a:extLst>
              <a:ext uri="{FF2B5EF4-FFF2-40B4-BE49-F238E27FC236}">
                <a16:creationId xmlns:a16="http://schemas.microsoft.com/office/drawing/2014/main" id="{35ABB9EC-B48D-94BF-8EEE-A3EF6F3C6F00}"/>
              </a:ext>
            </a:extLst>
          </p:cNvPr>
          <p:cNvSpPr/>
          <p:nvPr/>
        </p:nvSpPr>
        <p:spPr>
          <a:xfrm>
            <a:off x="630103" y="214265"/>
            <a:ext cx="2045396" cy="152028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0E09645-9401-EEB2-EAC7-8F62B8EBE842}"/>
              </a:ext>
            </a:extLst>
          </p:cNvPr>
          <p:cNvSpPr txBox="1"/>
          <p:nvPr/>
        </p:nvSpPr>
        <p:spPr>
          <a:xfrm>
            <a:off x="948385" y="497355"/>
            <a:ext cx="2038120" cy="954107"/>
          </a:xfrm>
          <a:prstGeom prst="rect">
            <a:avLst/>
          </a:prstGeom>
          <a:noFill/>
        </p:spPr>
        <p:txBody>
          <a:bodyPr wrap="square" rtlCol="0">
            <a:spAutoFit/>
          </a:bodyPr>
          <a:lstStyle/>
          <a:p>
            <a:r>
              <a:rPr lang="en-US" sz="2800" dirty="0">
                <a:solidFill>
                  <a:schemeClr val="bg1"/>
                </a:solidFill>
              </a:rPr>
              <a:t>Weather Forecast</a:t>
            </a:r>
          </a:p>
        </p:txBody>
      </p:sp>
      <p:pic>
        <p:nvPicPr>
          <p:cNvPr id="12" name="Picture 11">
            <a:extLst>
              <a:ext uri="{FF2B5EF4-FFF2-40B4-BE49-F238E27FC236}">
                <a16:creationId xmlns:a16="http://schemas.microsoft.com/office/drawing/2014/main" id="{E36BF88D-94FD-FC20-7446-6B18419078F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702940" y="1977644"/>
            <a:ext cx="1899751" cy="1520288"/>
          </a:xfrm>
          <a:prstGeom prst="rect">
            <a:avLst/>
          </a:prstGeom>
        </p:spPr>
      </p:pic>
      <p:sp>
        <p:nvSpPr>
          <p:cNvPr id="14" name="TextBox 13">
            <a:extLst>
              <a:ext uri="{FF2B5EF4-FFF2-40B4-BE49-F238E27FC236}">
                <a16:creationId xmlns:a16="http://schemas.microsoft.com/office/drawing/2014/main" id="{3BDD44B8-56CA-BAC8-69D7-A6F931B29B6F}"/>
              </a:ext>
            </a:extLst>
          </p:cNvPr>
          <p:cNvSpPr txBox="1"/>
          <p:nvPr/>
        </p:nvSpPr>
        <p:spPr>
          <a:xfrm>
            <a:off x="4021341" y="2234194"/>
            <a:ext cx="1998954" cy="1569660"/>
          </a:xfrm>
          <a:prstGeom prst="rect">
            <a:avLst/>
          </a:prstGeom>
          <a:noFill/>
        </p:spPr>
        <p:txBody>
          <a:bodyPr wrap="square" rtlCol="0">
            <a:spAutoFit/>
          </a:bodyPr>
          <a:lstStyle/>
          <a:p>
            <a:r>
              <a:rPr lang="en-US" sz="2400" dirty="0">
                <a:solidFill>
                  <a:schemeClr val="bg1"/>
                </a:solidFill>
              </a:rPr>
              <a:t>7-day renewable forecast</a:t>
            </a:r>
          </a:p>
          <a:p>
            <a:r>
              <a:rPr lang="en-US" sz="2400" dirty="0">
                <a:solidFill>
                  <a:schemeClr val="bg1"/>
                </a:solidFill>
              </a:rPr>
              <a:t>SPP WEIS</a:t>
            </a:r>
          </a:p>
        </p:txBody>
      </p:sp>
      <p:sp>
        <p:nvSpPr>
          <p:cNvPr id="15" name="TextBox 14">
            <a:extLst>
              <a:ext uri="{FF2B5EF4-FFF2-40B4-BE49-F238E27FC236}">
                <a16:creationId xmlns:a16="http://schemas.microsoft.com/office/drawing/2014/main" id="{C2CA4545-1E9F-1308-8D86-17AA98F6DFC3}"/>
              </a:ext>
            </a:extLst>
          </p:cNvPr>
          <p:cNvSpPr txBox="1"/>
          <p:nvPr/>
        </p:nvSpPr>
        <p:spPr>
          <a:xfrm>
            <a:off x="1620741" y="4024114"/>
            <a:ext cx="3637644" cy="2677656"/>
          </a:xfrm>
          <a:prstGeom prst="rect">
            <a:avLst/>
          </a:prstGeom>
          <a:noFill/>
        </p:spPr>
        <p:txBody>
          <a:bodyPr wrap="square" rtlCol="0">
            <a:spAutoFit/>
          </a:bodyPr>
          <a:lstStyle/>
          <a:p>
            <a:endParaRPr lang="en-US" sz="2400" dirty="0"/>
          </a:p>
          <a:p>
            <a:endParaRPr lang="en-US" sz="2400" dirty="0"/>
          </a:p>
          <a:p>
            <a:pPr algn="ctr"/>
            <a:r>
              <a:rPr lang="en-US" sz="2400" dirty="0">
                <a:solidFill>
                  <a:schemeClr val="bg1"/>
                </a:solidFill>
              </a:rPr>
              <a:t>Algorithm: </a:t>
            </a:r>
          </a:p>
          <a:p>
            <a:pPr algn="ctr"/>
            <a:r>
              <a:rPr lang="en-US" sz="2400" dirty="0">
                <a:solidFill>
                  <a:schemeClr val="bg1"/>
                </a:solidFill>
              </a:rPr>
              <a:t>Wind, Solar, Rooftop Solar, Load ⇒ </a:t>
            </a:r>
            <a:r>
              <a:rPr lang="en-US" sz="2400" b="1" dirty="0">
                <a:solidFill>
                  <a:schemeClr val="bg1"/>
                </a:solidFill>
              </a:rPr>
              <a:t>Ideal EV Charging Hours</a:t>
            </a:r>
          </a:p>
          <a:p>
            <a:endParaRPr lang="en-US" sz="2400" dirty="0"/>
          </a:p>
        </p:txBody>
      </p:sp>
      <p:pic>
        <p:nvPicPr>
          <p:cNvPr id="17" name="Picture 16">
            <a:extLst>
              <a:ext uri="{FF2B5EF4-FFF2-40B4-BE49-F238E27FC236}">
                <a16:creationId xmlns:a16="http://schemas.microsoft.com/office/drawing/2014/main" id="{B392AB94-37FE-FE0B-15D8-5B55CCDA4D8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437032" y="219608"/>
            <a:ext cx="4990630" cy="6308886"/>
          </a:xfrm>
          <a:prstGeom prst="rect">
            <a:avLst/>
          </a:prstGeom>
        </p:spPr>
      </p:pic>
      <p:cxnSp>
        <p:nvCxnSpPr>
          <p:cNvPr id="20" name="Straight Arrow Connector 19">
            <a:extLst>
              <a:ext uri="{FF2B5EF4-FFF2-40B4-BE49-F238E27FC236}">
                <a16:creationId xmlns:a16="http://schemas.microsoft.com/office/drawing/2014/main" id="{B5A61ECC-6C47-AF4E-4408-C500CDC1FBA2}"/>
              </a:ext>
            </a:extLst>
          </p:cNvPr>
          <p:cNvCxnSpPr/>
          <p:nvPr/>
        </p:nvCxnSpPr>
        <p:spPr>
          <a:xfrm>
            <a:off x="1132273" y="1977644"/>
            <a:ext cx="0" cy="578988"/>
          </a:xfrm>
          <a:prstGeom prst="straightConnector1">
            <a:avLst/>
          </a:prstGeom>
          <a:ln w="60325">
            <a:tailEnd type="triangle"/>
          </a:ln>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B96359F8-EBD4-DFA0-90B8-0760D038B7A9}"/>
              </a:ext>
            </a:extLst>
          </p:cNvPr>
          <p:cNvCxnSpPr>
            <a:cxnSpLocks/>
          </p:cNvCxnSpPr>
          <p:nvPr/>
        </p:nvCxnSpPr>
        <p:spPr>
          <a:xfrm flipH="1">
            <a:off x="3557926" y="3930972"/>
            <a:ext cx="618403" cy="482473"/>
          </a:xfrm>
          <a:prstGeom prst="straightConnector1">
            <a:avLst/>
          </a:prstGeom>
          <a:ln w="60325">
            <a:tailEnd type="triangle"/>
          </a:ln>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A6BBBD1C-71FC-58A4-6192-602E7C884E1F}"/>
              </a:ext>
            </a:extLst>
          </p:cNvPr>
          <p:cNvCxnSpPr>
            <a:cxnSpLocks/>
          </p:cNvCxnSpPr>
          <p:nvPr/>
        </p:nvCxnSpPr>
        <p:spPr>
          <a:xfrm flipV="1">
            <a:off x="5318345" y="4282318"/>
            <a:ext cx="822725" cy="697477"/>
          </a:xfrm>
          <a:prstGeom prst="straightConnector1">
            <a:avLst/>
          </a:prstGeom>
          <a:ln w="60325">
            <a:tailEnd type="triangle"/>
          </a:ln>
        </p:spPr>
        <p:style>
          <a:lnRef idx="2">
            <a:schemeClr val="accent1"/>
          </a:lnRef>
          <a:fillRef idx="0">
            <a:schemeClr val="accent1"/>
          </a:fillRef>
          <a:effectRef idx="1">
            <a:schemeClr val="accent1"/>
          </a:effectRef>
          <a:fontRef idx="minor">
            <a:schemeClr val="tx1"/>
          </a:fontRef>
        </p:style>
      </p:cxnSp>
      <p:sp>
        <p:nvSpPr>
          <p:cNvPr id="27" name="Rounded Rectangle 26">
            <a:extLst>
              <a:ext uri="{FF2B5EF4-FFF2-40B4-BE49-F238E27FC236}">
                <a16:creationId xmlns:a16="http://schemas.microsoft.com/office/drawing/2014/main" id="{9F4442D8-C3C3-28DF-AE2E-959BB6D3EAB5}"/>
              </a:ext>
            </a:extLst>
          </p:cNvPr>
          <p:cNvSpPr/>
          <p:nvPr/>
        </p:nvSpPr>
        <p:spPr>
          <a:xfrm>
            <a:off x="284813" y="58363"/>
            <a:ext cx="5735482" cy="4223955"/>
          </a:xfrm>
          <a:prstGeom prst="roundRect">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767F4834-5228-6E71-60B0-4628C6111108}"/>
              </a:ext>
            </a:extLst>
          </p:cNvPr>
          <p:cNvSpPr txBox="1"/>
          <p:nvPr/>
        </p:nvSpPr>
        <p:spPr>
          <a:xfrm>
            <a:off x="3301136" y="682020"/>
            <a:ext cx="1750387" cy="584775"/>
          </a:xfrm>
          <a:prstGeom prst="rect">
            <a:avLst/>
          </a:prstGeom>
          <a:noFill/>
        </p:spPr>
        <p:txBody>
          <a:bodyPr wrap="square" rtlCol="0">
            <a:spAutoFit/>
          </a:bodyPr>
          <a:lstStyle/>
          <a:p>
            <a:r>
              <a:rPr lang="en-US" sz="3200" b="1" dirty="0"/>
              <a:t>Utilities</a:t>
            </a:r>
          </a:p>
        </p:txBody>
      </p:sp>
      <p:pic>
        <p:nvPicPr>
          <p:cNvPr id="2" name="Picture 1" descr="A black and white picture of a bicycle with a plug in the middle">
            <a:extLst>
              <a:ext uri="{FF2B5EF4-FFF2-40B4-BE49-F238E27FC236}">
                <a16:creationId xmlns:a16="http://schemas.microsoft.com/office/drawing/2014/main" id="{8F9C6919-3542-2312-6EF8-A54556504AE0}"/>
              </a:ext>
            </a:extLst>
          </p:cNvPr>
          <p:cNvPicPr>
            <a:picLocks noChangeAspect="1"/>
          </p:cNvPicPr>
          <p:nvPr/>
        </p:nvPicPr>
        <p:blipFill>
          <a:blip r:embed="rId5">
            <a:alphaModFix amt="64000"/>
            <a:extLst>
              <a:ext uri="{BEBA8EAE-BF5A-486C-A8C5-ECC9F3942E4B}">
                <a14:imgProps xmlns:a14="http://schemas.microsoft.com/office/drawing/2010/main">
                  <a14:imgLayer r:embed="rId6">
                    <a14:imgEffect>
                      <a14:backgroundRemoval t="9961" b="89941" l="8398" r="89941">
                        <a14:foregroundMark x1="8398" y1="26660" x2="8398" y2="26660"/>
                      </a14:backgroundRemoval>
                    </a14:imgEffect>
                  </a14:imgLayer>
                </a14:imgProps>
              </a:ext>
              <a:ext uri="{28A0092B-C50C-407E-A947-70E740481C1C}">
                <a14:useLocalDpi xmlns:a14="http://schemas.microsoft.com/office/drawing/2010/main" val="0"/>
              </a:ext>
            </a:extLst>
          </a:blip>
          <a:stretch>
            <a:fillRect/>
          </a:stretch>
        </p:blipFill>
        <p:spPr>
          <a:xfrm>
            <a:off x="10337245" y="73109"/>
            <a:ext cx="1017936" cy="1017936"/>
          </a:xfrm>
          <a:prstGeom prst="rect">
            <a:avLst/>
          </a:prstGeom>
        </p:spPr>
      </p:pic>
      <p:cxnSp>
        <p:nvCxnSpPr>
          <p:cNvPr id="8" name="Straight Arrow Connector 7">
            <a:extLst>
              <a:ext uri="{FF2B5EF4-FFF2-40B4-BE49-F238E27FC236}">
                <a16:creationId xmlns:a16="http://schemas.microsoft.com/office/drawing/2014/main" id="{33EFBEAB-26FA-B58A-9210-96D4E61BA11B}"/>
              </a:ext>
            </a:extLst>
          </p:cNvPr>
          <p:cNvCxnSpPr>
            <a:cxnSpLocks/>
          </p:cNvCxnSpPr>
          <p:nvPr/>
        </p:nvCxnSpPr>
        <p:spPr>
          <a:xfrm flipV="1">
            <a:off x="3150922" y="3557832"/>
            <a:ext cx="600702" cy="134435"/>
          </a:xfrm>
          <a:prstGeom prst="straightConnector1">
            <a:avLst/>
          </a:prstGeom>
          <a:ln w="60325">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5233554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F6AF2E4-5ECC-7EC9-3FB6-D9BE4778F34A}"/>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690535" y="1275894"/>
            <a:ext cx="11136744" cy="4762049"/>
          </a:xfrm>
          <a:prstGeom prst="rect">
            <a:avLst/>
          </a:prstGeom>
        </p:spPr>
      </p:pic>
      <p:sp>
        <p:nvSpPr>
          <p:cNvPr id="2" name="TextBox 1">
            <a:extLst>
              <a:ext uri="{FF2B5EF4-FFF2-40B4-BE49-F238E27FC236}">
                <a16:creationId xmlns:a16="http://schemas.microsoft.com/office/drawing/2014/main" id="{6C0A2003-AF97-7280-404E-F05260BFEE93}"/>
              </a:ext>
            </a:extLst>
          </p:cNvPr>
          <p:cNvSpPr txBox="1"/>
          <p:nvPr/>
        </p:nvSpPr>
        <p:spPr>
          <a:xfrm>
            <a:off x="353961" y="344129"/>
            <a:ext cx="11390672" cy="646331"/>
          </a:xfrm>
          <a:prstGeom prst="rect">
            <a:avLst/>
          </a:prstGeom>
          <a:noFill/>
        </p:spPr>
        <p:txBody>
          <a:bodyPr wrap="square" rtlCol="0">
            <a:spAutoFit/>
          </a:bodyPr>
          <a:lstStyle/>
          <a:p>
            <a:r>
              <a:rPr lang="en-US" sz="3600" b="1"/>
              <a:t>Customers choose which power plants get built</a:t>
            </a:r>
            <a:endParaRPr lang="en-US" sz="3600" b="1" dirty="0"/>
          </a:p>
        </p:txBody>
      </p:sp>
      <p:sp>
        <p:nvSpPr>
          <p:cNvPr id="3" name="TextBox 2">
            <a:extLst>
              <a:ext uri="{FF2B5EF4-FFF2-40B4-BE49-F238E27FC236}">
                <a16:creationId xmlns:a16="http://schemas.microsoft.com/office/drawing/2014/main" id="{3C8E6064-C283-9AB7-CE12-130BCB85E74E}"/>
              </a:ext>
            </a:extLst>
          </p:cNvPr>
          <p:cNvSpPr txBox="1"/>
          <p:nvPr/>
        </p:nvSpPr>
        <p:spPr>
          <a:xfrm>
            <a:off x="9397461" y="3537886"/>
            <a:ext cx="1366684" cy="1938992"/>
          </a:xfrm>
          <a:prstGeom prst="rect">
            <a:avLst/>
          </a:prstGeom>
          <a:noFill/>
        </p:spPr>
        <p:txBody>
          <a:bodyPr wrap="square" rtlCol="0">
            <a:spAutoFit/>
          </a:bodyPr>
          <a:lstStyle/>
          <a:p>
            <a:r>
              <a:rPr lang="en-US" sz="6600" dirty="0"/>
              <a:t>😁</a:t>
            </a:r>
          </a:p>
          <a:p>
            <a:endParaRPr lang="en-US" sz="5400" dirty="0"/>
          </a:p>
        </p:txBody>
      </p:sp>
      <p:pic>
        <p:nvPicPr>
          <p:cNvPr id="5" name="Picture 4">
            <a:extLst>
              <a:ext uri="{FF2B5EF4-FFF2-40B4-BE49-F238E27FC236}">
                <a16:creationId xmlns:a16="http://schemas.microsoft.com/office/drawing/2014/main" id="{82E03EB1-CD90-7CBF-B9A8-890401A49E7F}"/>
              </a:ext>
            </a:extLst>
          </p:cNvPr>
          <p:cNvPicPr>
            <a:picLocks noChangeAspect="1"/>
          </p:cNvPicPr>
          <p:nvPr/>
        </p:nvPicPr>
        <p:blipFill>
          <a:blip r:embed="rId4"/>
          <a:stretch>
            <a:fillRect/>
          </a:stretch>
        </p:blipFill>
        <p:spPr>
          <a:xfrm>
            <a:off x="3171800" y="2376443"/>
            <a:ext cx="176237" cy="323894"/>
          </a:xfrm>
          <a:prstGeom prst="rect">
            <a:avLst/>
          </a:prstGeom>
        </p:spPr>
      </p:pic>
    </p:spTree>
    <p:extLst>
      <p:ext uri="{BB962C8B-B14F-4D97-AF65-F5344CB8AC3E}">
        <p14:creationId xmlns:p14="http://schemas.microsoft.com/office/powerpoint/2010/main" val="35859693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69DE7-DBC8-5DA3-E6AC-18C531AF3B3F}"/>
              </a:ext>
            </a:extLst>
          </p:cNvPr>
          <p:cNvSpPr>
            <a:spLocks noGrp="1"/>
          </p:cNvSpPr>
          <p:nvPr>
            <p:ph type="title"/>
          </p:nvPr>
        </p:nvSpPr>
        <p:spPr>
          <a:xfrm>
            <a:off x="658318" y="129150"/>
            <a:ext cx="10515600" cy="1325563"/>
          </a:xfrm>
        </p:spPr>
        <p:txBody>
          <a:bodyPr>
            <a:normAutofit/>
          </a:bodyPr>
          <a:lstStyle/>
          <a:p>
            <a:r>
              <a:rPr lang="en-US" sz="3600" b="1" dirty="0"/>
              <a:t>In my dream……</a:t>
            </a:r>
          </a:p>
        </p:txBody>
      </p:sp>
      <p:sp>
        <p:nvSpPr>
          <p:cNvPr id="3" name="Content Placeholder 2">
            <a:extLst>
              <a:ext uri="{FF2B5EF4-FFF2-40B4-BE49-F238E27FC236}">
                <a16:creationId xmlns:a16="http://schemas.microsoft.com/office/drawing/2014/main" id="{A81C3B2E-208E-C385-A1E2-286B7190D6F6}"/>
              </a:ext>
            </a:extLst>
          </p:cNvPr>
          <p:cNvSpPr>
            <a:spLocks noGrp="1"/>
          </p:cNvSpPr>
          <p:nvPr>
            <p:ph idx="1"/>
          </p:nvPr>
        </p:nvSpPr>
        <p:spPr>
          <a:xfrm>
            <a:off x="658318" y="1982835"/>
            <a:ext cx="10960511" cy="4351338"/>
          </a:xfrm>
        </p:spPr>
        <p:txBody>
          <a:bodyPr>
            <a:normAutofit/>
          </a:bodyPr>
          <a:lstStyle/>
          <a:p>
            <a:r>
              <a:rPr lang="en-US" dirty="0"/>
              <a:t>Charge EVs on clean energy, </a:t>
            </a:r>
            <a:r>
              <a:rPr lang="en-US" b="1" dirty="0"/>
              <a:t>NOW</a:t>
            </a:r>
          </a:p>
          <a:p>
            <a:r>
              <a:rPr lang="en-US" dirty="0"/>
              <a:t>This shows up in the meter data </a:t>
            </a:r>
            <a:r>
              <a:rPr lang="en-US" b="1" dirty="0"/>
              <a:t>NOW</a:t>
            </a:r>
          </a:p>
          <a:p>
            <a:r>
              <a:rPr lang="en-US" b="1" dirty="0"/>
              <a:t>Taking this trend to the PUC…</a:t>
            </a:r>
            <a:endParaRPr lang="en-US" sz="3200" b="1" dirty="0"/>
          </a:p>
          <a:p>
            <a:pPr marL="0" indent="0">
              <a:buNone/>
            </a:pPr>
            <a:endParaRPr lang="en-US" sz="4000" b="1" dirty="0"/>
          </a:p>
          <a:p>
            <a:pPr marL="0" indent="0">
              <a:buNone/>
            </a:pPr>
            <a:r>
              <a:rPr lang="en-US" sz="3200" b="1" dirty="0"/>
              <a:t>	   …results in </a:t>
            </a:r>
            <a:r>
              <a:rPr lang="en-US" sz="3200" b="1" i="1" dirty="0"/>
              <a:t>more</a:t>
            </a:r>
            <a:r>
              <a:rPr lang="en-US" sz="3200" b="1" dirty="0"/>
              <a:t> PV &amp; Wind in resource plans!</a:t>
            </a:r>
          </a:p>
          <a:p>
            <a:pPr marL="0" indent="0" algn="ctr">
              <a:buNone/>
            </a:pPr>
            <a:endParaRPr lang="en-US" dirty="0"/>
          </a:p>
          <a:p>
            <a:pPr marL="0" indent="0" algn="ctr">
              <a:buNone/>
            </a:pPr>
            <a:r>
              <a:rPr lang="en-US" sz="4000" b="1" dirty="0"/>
              <a:t>EVs are IMMEDIATELY cleaner!</a:t>
            </a:r>
          </a:p>
          <a:p>
            <a:endParaRPr lang="en-US" dirty="0"/>
          </a:p>
          <a:p>
            <a:pPr marL="0" indent="0">
              <a:buNone/>
            </a:pPr>
            <a:endParaRPr lang="en-US" dirty="0"/>
          </a:p>
          <a:p>
            <a:pPr marL="0" indent="0">
              <a:buNone/>
            </a:pPr>
            <a:endParaRPr lang="en-US" dirty="0"/>
          </a:p>
          <a:p>
            <a:pPr marL="0" indent="0">
              <a:buNone/>
            </a:pPr>
            <a:endParaRPr lang="en-US" dirty="0"/>
          </a:p>
        </p:txBody>
      </p:sp>
      <p:pic>
        <p:nvPicPr>
          <p:cNvPr id="5" name="Picture 4">
            <a:extLst>
              <a:ext uri="{FF2B5EF4-FFF2-40B4-BE49-F238E27FC236}">
                <a16:creationId xmlns:a16="http://schemas.microsoft.com/office/drawing/2014/main" id="{8F2B849F-466B-A1A1-F7CE-85D145FAB533}"/>
              </a:ext>
            </a:extLst>
          </p:cNvPr>
          <p:cNvPicPr>
            <a:picLocks noChangeAspect="1"/>
          </p:cNvPicPr>
          <p:nvPr/>
        </p:nvPicPr>
        <p:blipFill>
          <a:blip r:embed="rId3"/>
          <a:stretch>
            <a:fillRect/>
          </a:stretch>
        </p:blipFill>
        <p:spPr>
          <a:xfrm>
            <a:off x="7454968" y="365125"/>
            <a:ext cx="4078714" cy="2673871"/>
          </a:xfrm>
          <a:prstGeom prst="rect">
            <a:avLst/>
          </a:prstGeom>
        </p:spPr>
      </p:pic>
      <p:pic>
        <p:nvPicPr>
          <p:cNvPr id="10" name="Picture 9">
            <a:extLst>
              <a:ext uri="{FF2B5EF4-FFF2-40B4-BE49-F238E27FC236}">
                <a16:creationId xmlns:a16="http://schemas.microsoft.com/office/drawing/2014/main" id="{CEE797E1-4F39-1916-0068-BFC75A2F7BD6}"/>
              </a:ext>
            </a:extLst>
          </p:cNvPr>
          <p:cNvPicPr>
            <a:picLocks noChangeAspect="1"/>
          </p:cNvPicPr>
          <p:nvPr/>
        </p:nvPicPr>
        <p:blipFill>
          <a:blip r:embed="rId4"/>
          <a:stretch>
            <a:fillRect/>
          </a:stretch>
        </p:blipFill>
        <p:spPr>
          <a:xfrm>
            <a:off x="8766933" y="3136612"/>
            <a:ext cx="1039925" cy="1033315"/>
          </a:xfrm>
          <a:prstGeom prst="rect">
            <a:avLst/>
          </a:prstGeom>
        </p:spPr>
      </p:pic>
      <p:sp>
        <p:nvSpPr>
          <p:cNvPr id="4" name="TextBox 3">
            <a:extLst>
              <a:ext uri="{FF2B5EF4-FFF2-40B4-BE49-F238E27FC236}">
                <a16:creationId xmlns:a16="http://schemas.microsoft.com/office/drawing/2014/main" id="{C4AEAAE4-259F-991A-A687-25F1A0A49946}"/>
              </a:ext>
            </a:extLst>
          </p:cNvPr>
          <p:cNvSpPr txBox="1"/>
          <p:nvPr/>
        </p:nvSpPr>
        <p:spPr>
          <a:xfrm>
            <a:off x="9999406" y="3429000"/>
            <a:ext cx="1534276" cy="369332"/>
          </a:xfrm>
          <a:prstGeom prst="rect">
            <a:avLst/>
          </a:prstGeom>
          <a:noFill/>
        </p:spPr>
        <p:txBody>
          <a:bodyPr wrap="square" rtlCol="0">
            <a:spAutoFit/>
          </a:bodyPr>
          <a:lstStyle/>
          <a:p>
            <a:r>
              <a:rPr lang="en-US" dirty="0"/>
              <a:t>AMI meter</a:t>
            </a:r>
          </a:p>
        </p:txBody>
      </p:sp>
    </p:spTree>
    <p:extLst>
      <p:ext uri="{BB962C8B-B14F-4D97-AF65-F5344CB8AC3E}">
        <p14:creationId xmlns:p14="http://schemas.microsoft.com/office/powerpoint/2010/main" val="157661101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006EE2-1724-6BF2-1F7D-C8E4E7DD217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8F67B1D-B758-8707-FB77-1BF4494B206B}"/>
              </a:ext>
            </a:extLst>
          </p:cNvPr>
          <p:cNvSpPr>
            <a:spLocks noGrp="1"/>
          </p:cNvSpPr>
          <p:nvPr>
            <p:ph type="title"/>
          </p:nvPr>
        </p:nvSpPr>
        <p:spPr>
          <a:xfrm>
            <a:off x="838200" y="110600"/>
            <a:ext cx="10515600" cy="1325563"/>
          </a:xfrm>
        </p:spPr>
        <p:txBody>
          <a:bodyPr>
            <a:normAutofit/>
          </a:bodyPr>
          <a:lstStyle/>
          <a:p>
            <a:r>
              <a:rPr lang="en-US" sz="3600" b="1" dirty="0"/>
              <a:t>The stakes……</a:t>
            </a:r>
          </a:p>
        </p:txBody>
      </p:sp>
      <p:sp>
        <p:nvSpPr>
          <p:cNvPr id="3" name="Content Placeholder 2">
            <a:extLst>
              <a:ext uri="{FF2B5EF4-FFF2-40B4-BE49-F238E27FC236}">
                <a16:creationId xmlns:a16="http://schemas.microsoft.com/office/drawing/2014/main" id="{7AFE72F1-5D62-D5D9-4487-BB3296ECD6C2}"/>
              </a:ext>
            </a:extLst>
          </p:cNvPr>
          <p:cNvSpPr>
            <a:spLocks noGrp="1"/>
          </p:cNvSpPr>
          <p:nvPr>
            <p:ph idx="1"/>
          </p:nvPr>
        </p:nvSpPr>
        <p:spPr>
          <a:xfrm>
            <a:off x="1397545" y="1646238"/>
            <a:ext cx="4471219" cy="4034404"/>
          </a:xfrm>
        </p:spPr>
        <p:txBody>
          <a:bodyPr>
            <a:normAutofit/>
          </a:bodyPr>
          <a:lstStyle/>
          <a:p>
            <a:pPr marL="0" indent="0">
              <a:buNone/>
            </a:pPr>
            <a:r>
              <a:rPr lang="en-US" b="1" dirty="0">
                <a:solidFill>
                  <a:srgbClr val="FF0000"/>
                </a:solidFill>
              </a:rPr>
              <a:t>Xcel projects 446 MW of EV charging DURING PEAK HOURS in 2030</a:t>
            </a:r>
            <a:r>
              <a:rPr lang="en-US" dirty="0">
                <a:solidFill>
                  <a:srgbClr val="FF0000"/>
                </a:solidFill>
              </a:rPr>
              <a:t>.</a:t>
            </a:r>
            <a:r>
              <a:rPr lang="en-US" dirty="0"/>
              <a:t>  </a:t>
            </a:r>
          </a:p>
          <a:p>
            <a:pPr marL="0" indent="0">
              <a:buNone/>
            </a:pPr>
            <a:endParaRPr lang="en-US" b="1" dirty="0">
              <a:solidFill>
                <a:srgbClr val="FF0000"/>
              </a:solidFill>
            </a:endParaRPr>
          </a:p>
          <a:p>
            <a:pPr marL="0" indent="0">
              <a:buNone/>
            </a:pPr>
            <a:r>
              <a:rPr lang="en-US" b="1" dirty="0">
                <a:solidFill>
                  <a:srgbClr val="FF0000"/>
                </a:solidFill>
              </a:rPr>
              <a:t>Can we shift this to be off-peak and clean?</a:t>
            </a:r>
          </a:p>
          <a:p>
            <a:pPr marL="0" indent="0">
              <a:buNone/>
            </a:pPr>
            <a:endParaRPr lang="en-US" dirty="0"/>
          </a:p>
        </p:txBody>
      </p:sp>
      <p:sp>
        <p:nvSpPr>
          <p:cNvPr id="5" name="TextBox 4">
            <a:extLst>
              <a:ext uri="{FF2B5EF4-FFF2-40B4-BE49-F238E27FC236}">
                <a16:creationId xmlns:a16="http://schemas.microsoft.com/office/drawing/2014/main" id="{DB6F0E69-4A02-04B0-8AD3-263AAD5CDA4B}"/>
              </a:ext>
            </a:extLst>
          </p:cNvPr>
          <p:cNvSpPr txBox="1"/>
          <p:nvPr/>
        </p:nvSpPr>
        <p:spPr>
          <a:xfrm>
            <a:off x="6658898" y="1565010"/>
            <a:ext cx="4274574" cy="830997"/>
          </a:xfrm>
          <a:prstGeom prst="rect">
            <a:avLst/>
          </a:prstGeom>
          <a:noFill/>
        </p:spPr>
        <p:txBody>
          <a:bodyPr wrap="square" rtlCol="0">
            <a:spAutoFit/>
          </a:bodyPr>
          <a:lstStyle/>
          <a:p>
            <a:r>
              <a:rPr lang="en-US" sz="2400" b="1" dirty="0"/>
              <a:t>PUC Commissioners: </a:t>
            </a:r>
          </a:p>
          <a:p>
            <a:r>
              <a:rPr lang="en-US" sz="2400" dirty="0"/>
              <a:t>This has to change</a:t>
            </a:r>
          </a:p>
        </p:txBody>
      </p:sp>
      <p:sp>
        <p:nvSpPr>
          <p:cNvPr id="6" name="TextBox 5">
            <a:extLst>
              <a:ext uri="{FF2B5EF4-FFF2-40B4-BE49-F238E27FC236}">
                <a16:creationId xmlns:a16="http://schemas.microsoft.com/office/drawing/2014/main" id="{7D801FFB-7C5D-3FD5-3311-8E85FE006F43}"/>
              </a:ext>
            </a:extLst>
          </p:cNvPr>
          <p:cNvSpPr txBox="1"/>
          <p:nvPr/>
        </p:nvSpPr>
        <p:spPr>
          <a:xfrm>
            <a:off x="2113934" y="5890717"/>
            <a:ext cx="7964131" cy="584775"/>
          </a:xfrm>
          <a:prstGeom prst="rect">
            <a:avLst/>
          </a:prstGeom>
          <a:noFill/>
        </p:spPr>
        <p:txBody>
          <a:bodyPr wrap="square" rtlCol="0">
            <a:spAutoFit/>
          </a:bodyPr>
          <a:lstStyle/>
          <a:p>
            <a:r>
              <a:rPr lang="en-US" sz="3200" b="1" dirty="0"/>
              <a:t>Data needed: Will People Respond?</a:t>
            </a:r>
          </a:p>
        </p:txBody>
      </p:sp>
      <p:pic>
        <p:nvPicPr>
          <p:cNvPr id="12" name="Picture 11">
            <a:extLst>
              <a:ext uri="{FF2B5EF4-FFF2-40B4-BE49-F238E27FC236}">
                <a16:creationId xmlns:a16="http://schemas.microsoft.com/office/drawing/2014/main" id="{3F2E9887-508B-CF79-9384-75D9907890FD}"/>
              </a:ext>
            </a:extLst>
          </p:cNvPr>
          <p:cNvPicPr>
            <a:picLocks noChangeAspect="1"/>
          </p:cNvPicPr>
          <p:nvPr/>
        </p:nvPicPr>
        <p:blipFill>
          <a:blip r:embed="rId2"/>
          <a:stretch>
            <a:fillRect/>
          </a:stretch>
        </p:blipFill>
        <p:spPr>
          <a:xfrm>
            <a:off x="6733896" y="2524854"/>
            <a:ext cx="3115570" cy="2520841"/>
          </a:xfrm>
          <a:prstGeom prst="rect">
            <a:avLst/>
          </a:prstGeom>
        </p:spPr>
      </p:pic>
    </p:spTree>
    <p:extLst>
      <p:ext uri="{BB962C8B-B14F-4D97-AF65-F5344CB8AC3E}">
        <p14:creationId xmlns:p14="http://schemas.microsoft.com/office/powerpoint/2010/main" val="142232061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2789EC-6495-2BBB-2E71-C67148FC082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CB69147-ECF8-61E9-4F9D-92C2089A44EB}"/>
              </a:ext>
            </a:extLst>
          </p:cNvPr>
          <p:cNvSpPr>
            <a:spLocks noGrp="1"/>
          </p:cNvSpPr>
          <p:nvPr>
            <p:ph type="title"/>
          </p:nvPr>
        </p:nvSpPr>
        <p:spPr>
          <a:xfrm>
            <a:off x="733647" y="365125"/>
            <a:ext cx="10927411" cy="1325563"/>
          </a:xfrm>
        </p:spPr>
        <p:txBody>
          <a:bodyPr>
            <a:normAutofit/>
          </a:bodyPr>
          <a:lstStyle/>
          <a:p>
            <a:r>
              <a:rPr lang="en-US" sz="3600" b="1" dirty="0"/>
              <a:t>Now is the time!</a:t>
            </a:r>
            <a:br>
              <a:rPr lang="en-US" sz="3600" b="1" dirty="0"/>
            </a:br>
            <a:endParaRPr lang="en-US" sz="3600" b="1" dirty="0"/>
          </a:p>
        </p:txBody>
      </p:sp>
      <p:sp>
        <p:nvSpPr>
          <p:cNvPr id="3" name="Content Placeholder 2">
            <a:extLst>
              <a:ext uri="{FF2B5EF4-FFF2-40B4-BE49-F238E27FC236}">
                <a16:creationId xmlns:a16="http://schemas.microsoft.com/office/drawing/2014/main" id="{1F94B1A1-E185-7538-E84B-06743003D862}"/>
              </a:ext>
            </a:extLst>
          </p:cNvPr>
          <p:cNvSpPr>
            <a:spLocks noGrp="1" noChangeAspect="1"/>
          </p:cNvSpPr>
          <p:nvPr>
            <p:ph idx="1"/>
          </p:nvPr>
        </p:nvSpPr>
        <p:spPr>
          <a:xfrm>
            <a:off x="733647" y="1415385"/>
            <a:ext cx="11105003" cy="4880233"/>
          </a:xfrm>
        </p:spPr>
        <p:txBody>
          <a:bodyPr>
            <a:normAutofit/>
          </a:bodyPr>
          <a:lstStyle/>
          <a:p>
            <a:pPr marL="0" indent="0">
              <a:buNone/>
            </a:pPr>
            <a:r>
              <a:rPr lang="en-US" dirty="0"/>
              <a:t>New TOU rates in November</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dirty="0"/>
              <a:t>~$90-$240/year discounts for off-peak EV charging.</a:t>
            </a:r>
          </a:p>
          <a:p>
            <a:pPr marL="0" indent="0">
              <a:buNone/>
            </a:pPr>
            <a:endParaRPr lang="en-US" dirty="0"/>
          </a:p>
          <a:p>
            <a:pPr marL="0" indent="0" algn="ctr">
              <a:buNone/>
            </a:pPr>
            <a:r>
              <a:rPr lang="en-US" b="1" dirty="0"/>
              <a:t>Use the EV-Charging Forecast to find the best of 20 hours</a:t>
            </a:r>
          </a:p>
          <a:p>
            <a:pPr marL="0" indent="0">
              <a:buNone/>
            </a:pPr>
            <a:endParaRPr lang="en-US" sz="6000" dirty="0"/>
          </a:p>
          <a:p>
            <a:pPr marL="0" indent="0">
              <a:buNone/>
            </a:pPr>
            <a:endParaRPr lang="en-US" sz="6000" dirty="0"/>
          </a:p>
        </p:txBody>
      </p:sp>
      <p:pic>
        <p:nvPicPr>
          <p:cNvPr id="8" name="Picture 7">
            <a:extLst>
              <a:ext uri="{FF2B5EF4-FFF2-40B4-BE49-F238E27FC236}">
                <a16:creationId xmlns:a16="http://schemas.microsoft.com/office/drawing/2014/main" id="{77986E28-A011-882A-77EB-479D41B35F4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811978" y="1904871"/>
            <a:ext cx="8568044" cy="1851051"/>
          </a:xfrm>
          <a:prstGeom prst="rect">
            <a:avLst/>
          </a:prstGeom>
        </p:spPr>
      </p:pic>
    </p:spTree>
    <p:extLst>
      <p:ext uri="{BB962C8B-B14F-4D97-AF65-F5344CB8AC3E}">
        <p14:creationId xmlns:p14="http://schemas.microsoft.com/office/powerpoint/2010/main" val="190574532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FE5B25-10F3-32B2-E990-E5464155A828}"/>
            </a:ext>
          </a:extLst>
        </p:cNvPr>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9D9CB790-1331-A459-E16A-89DD157E260D}"/>
              </a:ext>
            </a:extLst>
          </p:cNvPr>
          <p:cNvGraphicFramePr>
            <a:graphicFrameLocks/>
          </p:cNvGraphicFramePr>
          <p:nvPr/>
        </p:nvGraphicFramePr>
        <p:xfrm>
          <a:off x="82550" y="3168443"/>
          <a:ext cx="11838055" cy="3419169"/>
        </p:xfrm>
        <a:graphic>
          <a:graphicData uri="http://schemas.openxmlformats.org/drawingml/2006/chart">
            <c:chart xmlns:c="http://schemas.openxmlformats.org/drawingml/2006/chart" xmlns:r="http://schemas.openxmlformats.org/officeDocument/2006/relationships" r:id="rId2"/>
          </a:graphicData>
        </a:graphic>
      </p:graphicFrame>
      <p:cxnSp>
        <p:nvCxnSpPr>
          <p:cNvPr id="4" name="Straight Connector 3">
            <a:extLst>
              <a:ext uri="{FF2B5EF4-FFF2-40B4-BE49-F238E27FC236}">
                <a16:creationId xmlns:a16="http://schemas.microsoft.com/office/drawing/2014/main" id="{8B0E9F8C-D68D-8F02-2634-40A8D80C92E9}"/>
              </a:ext>
            </a:extLst>
          </p:cNvPr>
          <p:cNvCxnSpPr>
            <a:cxnSpLocks/>
          </p:cNvCxnSpPr>
          <p:nvPr/>
        </p:nvCxnSpPr>
        <p:spPr>
          <a:xfrm>
            <a:off x="6978650" y="1612709"/>
            <a:ext cx="0" cy="4146550"/>
          </a:xfrm>
          <a:prstGeom prst="line">
            <a:avLst/>
          </a:prstGeom>
        </p:spPr>
        <p:style>
          <a:lnRef idx="2">
            <a:schemeClr val="accent1"/>
          </a:lnRef>
          <a:fillRef idx="0">
            <a:schemeClr val="accent1"/>
          </a:fillRef>
          <a:effectRef idx="1">
            <a:schemeClr val="accent1"/>
          </a:effectRef>
          <a:fontRef idx="minor">
            <a:schemeClr val="tx1"/>
          </a:fontRef>
        </p:style>
      </p:cxnSp>
      <p:pic>
        <p:nvPicPr>
          <p:cNvPr id="3" name="Picture 2">
            <a:extLst>
              <a:ext uri="{FF2B5EF4-FFF2-40B4-BE49-F238E27FC236}">
                <a16:creationId xmlns:a16="http://schemas.microsoft.com/office/drawing/2014/main" id="{856FC343-0368-A0C9-EE28-6BF7AA8ED80C}"/>
              </a:ext>
            </a:extLst>
          </p:cNvPr>
          <p:cNvPicPr>
            <a:picLocks noChangeAspect="1"/>
          </p:cNvPicPr>
          <p:nvPr/>
        </p:nvPicPr>
        <p:blipFill>
          <a:blip r:embed="rId3"/>
          <a:stretch>
            <a:fillRect/>
          </a:stretch>
        </p:blipFill>
        <p:spPr>
          <a:xfrm>
            <a:off x="921820" y="361987"/>
            <a:ext cx="10739240" cy="2742548"/>
          </a:xfrm>
          <a:prstGeom prst="rect">
            <a:avLst/>
          </a:prstGeom>
        </p:spPr>
      </p:pic>
    </p:spTree>
    <p:extLst>
      <p:ext uri="{BB962C8B-B14F-4D97-AF65-F5344CB8AC3E}">
        <p14:creationId xmlns:p14="http://schemas.microsoft.com/office/powerpoint/2010/main" val="291269246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90B4F5-7312-F029-A6CD-2EE82223295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5BC1949-F310-BE63-4DE9-0DEDAAD4BC94}"/>
              </a:ext>
            </a:extLst>
          </p:cNvPr>
          <p:cNvSpPr>
            <a:spLocks noGrp="1"/>
          </p:cNvSpPr>
          <p:nvPr>
            <p:ph type="title"/>
          </p:nvPr>
        </p:nvSpPr>
        <p:spPr/>
        <p:txBody>
          <a:bodyPr/>
          <a:lstStyle/>
          <a:p>
            <a:r>
              <a:rPr lang="en-US" dirty="0"/>
              <a:t>Observations based on hourly meter data</a:t>
            </a:r>
          </a:p>
        </p:txBody>
      </p:sp>
      <p:sp>
        <p:nvSpPr>
          <p:cNvPr id="3" name="Content Placeholder 2">
            <a:extLst>
              <a:ext uri="{FF2B5EF4-FFF2-40B4-BE49-F238E27FC236}">
                <a16:creationId xmlns:a16="http://schemas.microsoft.com/office/drawing/2014/main" id="{E672072D-A15A-512C-066A-23A736BE572D}"/>
              </a:ext>
            </a:extLst>
          </p:cNvPr>
          <p:cNvSpPr>
            <a:spLocks noGrp="1"/>
          </p:cNvSpPr>
          <p:nvPr>
            <p:ph idx="1"/>
          </p:nvPr>
        </p:nvSpPr>
        <p:spPr/>
        <p:txBody>
          <a:bodyPr/>
          <a:lstStyle/>
          <a:p>
            <a:pPr marL="342900" marR="0" lvl="0" indent="-342900">
              <a:buFont typeface="+mj-lt"/>
              <a:buAutoNum type="arabicParenR"/>
            </a:pPr>
            <a:r>
              <a:rPr lang="en-US" sz="2400" dirty="0">
                <a:latin typeface="Aptos" panose="020B0004020202020204" pitchFamily="34" charset="0"/>
                <a:ea typeface="Aptos" panose="020B0004020202020204" pitchFamily="34" charset="0"/>
                <a:cs typeface="Aptos" panose="020B0004020202020204" pitchFamily="34" charset="0"/>
              </a:rPr>
              <a:t>Households with EVs can save money on TOU rates ($90-$240/EV per year)</a:t>
            </a:r>
            <a:endParaRPr lang="en-US" sz="2400" dirty="0">
              <a:effectLst/>
              <a:latin typeface="Aptos" panose="020B0004020202020204" pitchFamily="34" charset="0"/>
              <a:ea typeface="Aptos" panose="020B0004020202020204" pitchFamily="34" charset="0"/>
              <a:cs typeface="Aptos" panose="020B0004020202020204" pitchFamily="34" charset="0"/>
            </a:endParaRPr>
          </a:p>
          <a:p>
            <a:pPr marL="342900" marR="0" lvl="0" indent="-342900">
              <a:buFont typeface="+mj-lt"/>
              <a:buAutoNum type="arabicParenR"/>
            </a:pPr>
            <a:r>
              <a:rPr lang="en-US" sz="2400" dirty="0">
                <a:effectLst/>
                <a:latin typeface="Aptos" panose="020B0004020202020204" pitchFamily="34" charset="0"/>
                <a:ea typeface="Times New Roman" panose="02020603050405020304" pitchFamily="18" charset="0"/>
                <a:cs typeface="Aptos" panose="020B0004020202020204" pitchFamily="34" charset="0"/>
              </a:rPr>
              <a:t>Households with heat pumps save money on TOU rates</a:t>
            </a:r>
          </a:p>
          <a:p>
            <a:pPr marL="342900" marR="0" lvl="0" indent="-342900">
              <a:buFont typeface="+mj-lt"/>
              <a:buAutoNum type="arabicParenR"/>
            </a:pPr>
            <a:r>
              <a:rPr lang="en-US" sz="2400" dirty="0">
                <a:effectLst/>
                <a:latin typeface="Aptos" panose="020B0004020202020204" pitchFamily="34" charset="0"/>
                <a:ea typeface="Times New Roman" panose="02020603050405020304" pitchFamily="18" charset="0"/>
                <a:cs typeface="Aptos" panose="020B0004020202020204" pitchFamily="34" charset="0"/>
              </a:rPr>
              <a:t>People that set back heat pump thermostats may incur peaks when </a:t>
            </a:r>
            <a:r>
              <a:rPr lang="en-US" sz="2400" dirty="0">
                <a:latin typeface="Aptos" panose="020B0004020202020204" pitchFamily="34" charset="0"/>
                <a:ea typeface="Times New Roman" panose="02020603050405020304" pitchFamily="18" charset="0"/>
                <a:cs typeface="Aptos" panose="020B0004020202020204" pitchFamily="34" charset="0"/>
              </a:rPr>
              <a:t>ramping back up! (The resistive backup heat comes on)</a:t>
            </a:r>
            <a:endParaRPr lang="en-US" sz="2400" dirty="0">
              <a:effectLst/>
              <a:latin typeface="Aptos" panose="020B0004020202020204" pitchFamily="34" charset="0"/>
              <a:ea typeface="Times New Roman" panose="02020603050405020304" pitchFamily="18" charset="0"/>
              <a:cs typeface="Aptos" panose="020B0004020202020204" pitchFamily="34" charset="0"/>
            </a:endParaRPr>
          </a:p>
          <a:p>
            <a:pPr marL="342900" marR="0" lvl="0" indent="-342900">
              <a:buFont typeface="+mj-lt"/>
              <a:buAutoNum type="arabicParenR"/>
            </a:pPr>
            <a:r>
              <a:rPr lang="en-US" sz="2400" dirty="0">
                <a:effectLst/>
                <a:latin typeface="Aptos" panose="020B0004020202020204" pitchFamily="34" charset="0"/>
                <a:ea typeface="Aptos" panose="020B0004020202020204" pitchFamily="34" charset="0"/>
                <a:cs typeface="Aptos" panose="020B0004020202020204" pitchFamily="34" charset="0"/>
              </a:rPr>
              <a:t>Electricity bills will go up for people with</a:t>
            </a:r>
            <a:r>
              <a:rPr lang="en-US" sz="2400" dirty="0">
                <a:latin typeface="Aptos" panose="020B0004020202020204" pitchFamily="34" charset="0"/>
                <a:ea typeface="Aptos" panose="020B0004020202020204" pitchFamily="34" charset="0"/>
                <a:cs typeface="Aptos" panose="020B0004020202020204" pitchFamily="34" charset="0"/>
              </a:rPr>
              <a:t> </a:t>
            </a:r>
            <a:r>
              <a:rPr lang="en-US" sz="2400" dirty="0">
                <a:effectLst/>
                <a:latin typeface="Aptos" panose="020B0004020202020204" pitchFamily="34" charset="0"/>
                <a:ea typeface="Aptos" panose="020B0004020202020204" pitchFamily="34" charset="0"/>
                <a:cs typeface="Aptos" panose="020B0004020202020204" pitchFamily="34" charset="0"/>
              </a:rPr>
              <a:t>net-metered PV, old</a:t>
            </a:r>
            <a:r>
              <a:rPr lang="en-US" sz="2400" dirty="0">
                <a:latin typeface="Aptos" panose="020B0004020202020204" pitchFamily="34" charset="0"/>
                <a:ea typeface="Aptos" panose="020B0004020202020204" pitchFamily="34" charset="0"/>
                <a:cs typeface="Aptos" panose="020B0004020202020204" pitchFamily="34" charset="0"/>
              </a:rPr>
              <a:t> TOU to new TOU, because sending electricity to the grid from 1PM-5PM will be paid less</a:t>
            </a:r>
          </a:p>
          <a:p>
            <a:pPr marL="800100" lvl="1" indent="-342900">
              <a:buFont typeface="+mj-lt"/>
              <a:buAutoNum type="arabicParenR"/>
            </a:pPr>
            <a:r>
              <a:rPr lang="en-US" sz="2000" dirty="0">
                <a:latin typeface="Aptos" panose="020B0004020202020204" pitchFamily="34" charset="0"/>
                <a:ea typeface="Aptos" panose="020B0004020202020204" pitchFamily="34" charset="0"/>
                <a:cs typeface="Aptos" panose="020B0004020202020204" pitchFamily="34" charset="0"/>
              </a:rPr>
              <a:t>The old TOU encouraged selling power to the grid at 1-5PM but penalized using it!</a:t>
            </a:r>
          </a:p>
          <a:p>
            <a:pPr marL="800100" lvl="1" indent="-342900">
              <a:buFont typeface="+mj-lt"/>
              <a:buAutoNum type="arabicParenR"/>
            </a:pPr>
            <a:r>
              <a:rPr lang="en-US" sz="2000" dirty="0">
                <a:latin typeface="Aptos" panose="020B0004020202020204" pitchFamily="34" charset="0"/>
                <a:ea typeface="Aptos" panose="020B0004020202020204" pitchFamily="34" charset="0"/>
                <a:cs typeface="Aptos" panose="020B0004020202020204" pitchFamily="34" charset="0"/>
              </a:rPr>
              <a:t>The new TOU encourages battery storage and self-consumption</a:t>
            </a:r>
          </a:p>
          <a:p>
            <a:pPr marL="800100" lvl="1" indent="-342900">
              <a:buFont typeface="+mj-lt"/>
              <a:buAutoNum type="arabicParenR"/>
            </a:pPr>
            <a:r>
              <a:rPr lang="en-US" sz="2000" dirty="0">
                <a:latin typeface="Aptos" panose="020B0004020202020204" pitchFamily="34" charset="0"/>
                <a:ea typeface="Aptos" panose="020B0004020202020204" pitchFamily="34" charset="0"/>
                <a:cs typeface="Aptos" panose="020B0004020202020204" pitchFamily="34" charset="0"/>
              </a:rPr>
              <a:t>COSSA/SEIA supported the new TOU, or even lower rates during daytime</a:t>
            </a:r>
          </a:p>
        </p:txBody>
      </p:sp>
    </p:spTree>
    <p:extLst>
      <p:ext uri="{BB962C8B-B14F-4D97-AF65-F5344CB8AC3E}">
        <p14:creationId xmlns:p14="http://schemas.microsoft.com/office/powerpoint/2010/main" val="86156745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9AB42B-417D-21F8-E97C-5E04E5C274EB}"/>
            </a:ext>
          </a:extLst>
        </p:cNvPr>
        <p:cNvGrpSpPr/>
        <p:nvPr/>
      </p:nvGrpSpPr>
      <p:grpSpPr>
        <a:xfrm>
          <a:off x="0" y="0"/>
          <a:ext cx="0" cy="0"/>
          <a:chOff x="0" y="0"/>
          <a:chExt cx="0" cy="0"/>
        </a:xfrm>
      </p:grpSpPr>
      <p:sp>
        <p:nvSpPr>
          <p:cNvPr id="47" name="Title 1">
            <a:extLst>
              <a:ext uri="{FF2B5EF4-FFF2-40B4-BE49-F238E27FC236}">
                <a16:creationId xmlns:a16="http://schemas.microsoft.com/office/drawing/2014/main" id="{FFA4A425-18A7-174C-D201-0EA3B9309102}"/>
              </a:ext>
            </a:extLst>
          </p:cNvPr>
          <p:cNvSpPr txBox="1">
            <a:spLocks/>
          </p:cNvSpPr>
          <p:nvPr/>
        </p:nvSpPr>
        <p:spPr>
          <a:xfrm>
            <a:off x="838200" y="126198"/>
            <a:ext cx="10515600" cy="572958"/>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t>One Day When Grid was 52% Renewable (Sept. 1, 2025)</a:t>
            </a:r>
          </a:p>
        </p:txBody>
      </p:sp>
      <p:sp>
        <p:nvSpPr>
          <p:cNvPr id="2" name="TextBox 1">
            <a:extLst>
              <a:ext uri="{FF2B5EF4-FFF2-40B4-BE49-F238E27FC236}">
                <a16:creationId xmlns:a16="http://schemas.microsoft.com/office/drawing/2014/main" id="{2FAFB01B-632E-C312-0B4E-49BFEE3DC728}"/>
              </a:ext>
            </a:extLst>
          </p:cNvPr>
          <p:cNvSpPr txBox="1"/>
          <p:nvPr/>
        </p:nvSpPr>
        <p:spPr>
          <a:xfrm>
            <a:off x="481781" y="1936955"/>
            <a:ext cx="1838632" cy="707886"/>
          </a:xfrm>
          <a:prstGeom prst="rect">
            <a:avLst/>
          </a:prstGeom>
          <a:noFill/>
        </p:spPr>
        <p:txBody>
          <a:bodyPr wrap="square" rtlCol="0">
            <a:spAutoFit/>
          </a:bodyPr>
          <a:lstStyle/>
          <a:p>
            <a:r>
              <a:rPr lang="en-US" sz="2000" b="1" dirty="0"/>
              <a:t>Little wind at night</a:t>
            </a:r>
          </a:p>
        </p:txBody>
      </p:sp>
      <p:sp>
        <p:nvSpPr>
          <p:cNvPr id="3" name="TextBox 2">
            <a:extLst>
              <a:ext uri="{FF2B5EF4-FFF2-40B4-BE49-F238E27FC236}">
                <a16:creationId xmlns:a16="http://schemas.microsoft.com/office/drawing/2014/main" id="{4DBA2545-BE52-F593-BAEF-66268A2DAA4D}"/>
              </a:ext>
            </a:extLst>
          </p:cNvPr>
          <p:cNvSpPr txBox="1"/>
          <p:nvPr/>
        </p:nvSpPr>
        <p:spPr>
          <a:xfrm>
            <a:off x="481781" y="4466271"/>
            <a:ext cx="1838632" cy="1015663"/>
          </a:xfrm>
          <a:prstGeom prst="rect">
            <a:avLst/>
          </a:prstGeom>
          <a:noFill/>
        </p:spPr>
        <p:txBody>
          <a:bodyPr wrap="square" rtlCol="0">
            <a:spAutoFit/>
          </a:bodyPr>
          <a:lstStyle/>
          <a:p>
            <a:r>
              <a:rPr lang="en-US" sz="2000" b="1" dirty="0"/>
              <a:t>Excess clean energy during day</a:t>
            </a:r>
          </a:p>
        </p:txBody>
      </p:sp>
      <p:sp>
        <p:nvSpPr>
          <p:cNvPr id="4" name="TextBox 3">
            <a:extLst>
              <a:ext uri="{FF2B5EF4-FFF2-40B4-BE49-F238E27FC236}">
                <a16:creationId xmlns:a16="http://schemas.microsoft.com/office/drawing/2014/main" id="{812CFF42-4B56-3089-7059-C1278BD91D94}"/>
              </a:ext>
            </a:extLst>
          </p:cNvPr>
          <p:cNvSpPr txBox="1"/>
          <p:nvPr/>
        </p:nvSpPr>
        <p:spPr>
          <a:xfrm>
            <a:off x="2108234" y="6063022"/>
            <a:ext cx="3126659" cy="646331"/>
          </a:xfrm>
          <a:prstGeom prst="rect">
            <a:avLst/>
          </a:prstGeom>
          <a:solidFill>
            <a:schemeClr val="bg1"/>
          </a:solidFill>
        </p:spPr>
        <p:txBody>
          <a:bodyPr wrap="square" rtlCol="0">
            <a:spAutoFit/>
          </a:bodyPr>
          <a:lstStyle/>
          <a:p>
            <a:r>
              <a:rPr lang="en-US" b="1" dirty="0"/>
              <a:t>Adding renewables to grid would not help on this day</a:t>
            </a:r>
          </a:p>
        </p:txBody>
      </p:sp>
      <p:graphicFrame>
        <p:nvGraphicFramePr>
          <p:cNvPr id="5" name="Chart 4">
            <a:extLst>
              <a:ext uri="{FF2B5EF4-FFF2-40B4-BE49-F238E27FC236}">
                <a16:creationId xmlns:a16="http://schemas.microsoft.com/office/drawing/2014/main" id="{D1F29043-86CF-43F7-AA0A-EE4EC41C6BA4}"/>
              </a:ext>
            </a:extLst>
          </p:cNvPr>
          <p:cNvGraphicFramePr>
            <a:graphicFrameLocks/>
          </p:cNvGraphicFramePr>
          <p:nvPr/>
        </p:nvGraphicFramePr>
        <p:xfrm>
          <a:off x="1048294" y="575922"/>
          <a:ext cx="5006521" cy="2870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Chart 6">
            <a:extLst>
              <a:ext uri="{FF2B5EF4-FFF2-40B4-BE49-F238E27FC236}">
                <a16:creationId xmlns:a16="http://schemas.microsoft.com/office/drawing/2014/main" id="{1958AA1D-A9B7-4319-BF95-A5EF12EA5CD5}"/>
              </a:ext>
            </a:extLst>
          </p:cNvPr>
          <p:cNvGraphicFramePr>
            <a:graphicFrameLocks/>
          </p:cNvGraphicFramePr>
          <p:nvPr/>
        </p:nvGraphicFramePr>
        <p:xfrm>
          <a:off x="1048293" y="3248821"/>
          <a:ext cx="5006521" cy="28702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27032934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8A8A0EA-E78D-E263-8A7E-AFC6AD6ED478}"/>
              </a:ext>
            </a:extLst>
          </p:cNvPr>
          <p:cNvPicPr>
            <a:picLocks noChangeAspect="1"/>
          </p:cNvPicPr>
          <p:nvPr/>
        </p:nvPicPr>
        <p:blipFill>
          <a:blip r:embed="rId2"/>
          <a:stretch>
            <a:fillRect/>
          </a:stretch>
        </p:blipFill>
        <p:spPr>
          <a:xfrm>
            <a:off x="6676102" y="1737618"/>
            <a:ext cx="2123768" cy="653467"/>
          </a:xfrm>
          <a:prstGeom prst="rect">
            <a:avLst/>
          </a:prstGeom>
        </p:spPr>
      </p:pic>
      <p:sp>
        <p:nvSpPr>
          <p:cNvPr id="11" name="TextBox 10">
            <a:extLst>
              <a:ext uri="{FF2B5EF4-FFF2-40B4-BE49-F238E27FC236}">
                <a16:creationId xmlns:a16="http://schemas.microsoft.com/office/drawing/2014/main" id="{9A714DBF-3AA4-8D01-C357-C3F51E551C40}"/>
              </a:ext>
            </a:extLst>
          </p:cNvPr>
          <p:cNvSpPr txBox="1"/>
          <p:nvPr/>
        </p:nvSpPr>
        <p:spPr>
          <a:xfrm>
            <a:off x="6833419" y="2546556"/>
            <a:ext cx="1868129" cy="461665"/>
          </a:xfrm>
          <a:prstGeom prst="rect">
            <a:avLst/>
          </a:prstGeom>
          <a:noFill/>
        </p:spPr>
        <p:txBody>
          <a:bodyPr wrap="square" rtlCol="0">
            <a:spAutoFit/>
          </a:bodyPr>
          <a:lstStyle/>
          <a:p>
            <a:r>
              <a:rPr lang="en-US" sz="2400" b="1" dirty="0"/>
              <a:t>100% fossil </a:t>
            </a:r>
          </a:p>
        </p:txBody>
      </p:sp>
      <p:sp>
        <p:nvSpPr>
          <p:cNvPr id="12" name="TextBox 11">
            <a:extLst>
              <a:ext uri="{FF2B5EF4-FFF2-40B4-BE49-F238E27FC236}">
                <a16:creationId xmlns:a16="http://schemas.microsoft.com/office/drawing/2014/main" id="{9256B7C8-E587-7929-D22D-BA6FFE887D08}"/>
              </a:ext>
            </a:extLst>
          </p:cNvPr>
          <p:cNvSpPr txBox="1"/>
          <p:nvPr/>
        </p:nvSpPr>
        <p:spPr>
          <a:xfrm>
            <a:off x="6833419" y="4659331"/>
            <a:ext cx="1868129" cy="461665"/>
          </a:xfrm>
          <a:prstGeom prst="rect">
            <a:avLst/>
          </a:prstGeom>
          <a:noFill/>
        </p:spPr>
        <p:txBody>
          <a:bodyPr wrap="square" rtlCol="0">
            <a:spAutoFit/>
          </a:bodyPr>
          <a:lstStyle/>
          <a:p>
            <a:r>
              <a:rPr lang="en-US" sz="2400" b="1" dirty="0"/>
              <a:t>100% Clean </a:t>
            </a:r>
          </a:p>
        </p:txBody>
      </p:sp>
      <p:cxnSp>
        <p:nvCxnSpPr>
          <p:cNvPr id="14" name="Straight Arrow Connector 13">
            <a:extLst>
              <a:ext uri="{FF2B5EF4-FFF2-40B4-BE49-F238E27FC236}">
                <a16:creationId xmlns:a16="http://schemas.microsoft.com/office/drawing/2014/main" id="{4599D4FE-FE69-4027-B486-8717D058073C}"/>
              </a:ext>
            </a:extLst>
          </p:cNvPr>
          <p:cNvCxnSpPr>
            <a:cxnSpLocks/>
          </p:cNvCxnSpPr>
          <p:nvPr/>
        </p:nvCxnSpPr>
        <p:spPr>
          <a:xfrm>
            <a:off x="7737986" y="3195485"/>
            <a:ext cx="28295" cy="1271431"/>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A1494FDF-45C4-ACED-6BC3-036BC0F81197}"/>
              </a:ext>
            </a:extLst>
          </p:cNvPr>
          <p:cNvSpPr txBox="1"/>
          <p:nvPr/>
        </p:nvSpPr>
        <p:spPr>
          <a:xfrm>
            <a:off x="9158785" y="1496935"/>
            <a:ext cx="1760050" cy="954107"/>
          </a:xfrm>
          <a:prstGeom prst="rect">
            <a:avLst/>
          </a:prstGeom>
          <a:noFill/>
        </p:spPr>
        <p:txBody>
          <a:bodyPr wrap="square" rtlCol="0">
            <a:spAutoFit/>
          </a:bodyPr>
          <a:lstStyle/>
          <a:p>
            <a:r>
              <a:rPr lang="en-US" sz="2800" b="1" dirty="0"/>
              <a:t>Battery Storage</a:t>
            </a:r>
          </a:p>
        </p:txBody>
      </p:sp>
      <p:sp>
        <p:nvSpPr>
          <p:cNvPr id="16" name="TextBox 15">
            <a:extLst>
              <a:ext uri="{FF2B5EF4-FFF2-40B4-BE49-F238E27FC236}">
                <a16:creationId xmlns:a16="http://schemas.microsoft.com/office/drawing/2014/main" id="{75A87DB6-0293-C9BC-390F-51D5E32EACB4}"/>
              </a:ext>
            </a:extLst>
          </p:cNvPr>
          <p:cNvSpPr txBox="1"/>
          <p:nvPr/>
        </p:nvSpPr>
        <p:spPr>
          <a:xfrm>
            <a:off x="9104746" y="2538161"/>
            <a:ext cx="1868129" cy="461665"/>
          </a:xfrm>
          <a:prstGeom prst="rect">
            <a:avLst/>
          </a:prstGeom>
          <a:noFill/>
        </p:spPr>
        <p:txBody>
          <a:bodyPr wrap="square" rtlCol="0">
            <a:spAutoFit/>
          </a:bodyPr>
          <a:lstStyle/>
          <a:p>
            <a:r>
              <a:rPr lang="en-US" sz="2400" b="1" dirty="0"/>
              <a:t>Discharge</a:t>
            </a:r>
          </a:p>
        </p:txBody>
      </p:sp>
      <p:sp>
        <p:nvSpPr>
          <p:cNvPr id="17" name="TextBox 16">
            <a:extLst>
              <a:ext uri="{FF2B5EF4-FFF2-40B4-BE49-F238E27FC236}">
                <a16:creationId xmlns:a16="http://schemas.microsoft.com/office/drawing/2014/main" id="{FC46D5E5-9933-8307-AE79-F8CFC00CCC4A}"/>
              </a:ext>
            </a:extLst>
          </p:cNvPr>
          <p:cNvSpPr txBox="1"/>
          <p:nvPr/>
        </p:nvSpPr>
        <p:spPr>
          <a:xfrm>
            <a:off x="9264654" y="4659331"/>
            <a:ext cx="1458317" cy="461665"/>
          </a:xfrm>
          <a:prstGeom prst="rect">
            <a:avLst/>
          </a:prstGeom>
          <a:noFill/>
        </p:spPr>
        <p:txBody>
          <a:bodyPr wrap="square" rtlCol="0">
            <a:spAutoFit/>
          </a:bodyPr>
          <a:lstStyle/>
          <a:p>
            <a:r>
              <a:rPr lang="en-US" sz="2400" b="1" dirty="0"/>
              <a:t>Charge</a:t>
            </a:r>
          </a:p>
        </p:txBody>
      </p:sp>
      <p:cxnSp>
        <p:nvCxnSpPr>
          <p:cNvPr id="18" name="Straight Arrow Connector 17">
            <a:extLst>
              <a:ext uri="{FF2B5EF4-FFF2-40B4-BE49-F238E27FC236}">
                <a16:creationId xmlns:a16="http://schemas.microsoft.com/office/drawing/2014/main" id="{58F4EC90-EFAA-DCF8-78D1-30FC0CEA857A}"/>
              </a:ext>
            </a:extLst>
          </p:cNvPr>
          <p:cNvCxnSpPr>
            <a:cxnSpLocks/>
          </p:cNvCxnSpPr>
          <p:nvPr/>
        </p:nvCxnSpPr>
        <p:spPr>
          <a:xfrm flipV="1">
            <a:off x="9915831" y="3195486"/>
            <a:ext cx="0" cy="1184603"/>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215E062E-27CD-9849-8CF2-50944CD4AB8C}"/>
              </a:ext>
            </a:extLst>
          </p:cNvPr>
          <p:cNvSpPr txBox="1"/>
          <p:nvPr/>
        </p:nvSpPr>
        <p:spPr>
          <a:xfrm>
            <a:off x="6818669" y="5227140"/>
            <a:ext cx="1868129" cy="1200329"/>
          </a:xfrm>
          <a:prstGeom prst="rect">
            <a:avLst/>
          </a:prstGeom>
          <a:noFill/>
        </p:spPr>
        <p:txBody>
          <a:bodyPr wrap="square" rtlCol="0">
            <a:spAutoFit/>
          </a:bodyPr>
          <a:lstStyle/>
          <a:p>
            <a:pPr algn="ctr"/>
            <a:r>
              <a:rPr lang="en-US" sz="2400" b="1" dirty="0"/>
              <a:t>No cost</a:t>
            </a:r>
          </a:p>
          <a:p>
            <a:pPr algn="ctr"/>
            <a:r>
              <a:rPr lang="en-US" sz="2400" b="1" dirty="0"/>
              <a:t>Now</a:t>
            </a:r>
          </a:p>
          <a:p>
            <a:pPr algn="ctr"/>
            <a:endParaRPr lang="en-US" sz="2400" b="1" dirty="0"/>
          </a:p>
        </p:txBody>
      </p:sp>
      <p:sp>
        <p:nvSpPr>
          <p:cNvPr id="20" name="TextBox 19">
            <a:extLst>
              <a:ext uri="{FF2B5EF4-FFF2-40B4-BE49-F238E27FC236}">
                <a16:creationId xmlns:a16="http://schemas.microsoft.com/office/drawing/2014/main" id="{D4FA28A6-9611-0BAD-4742-5EB86B7E3017}"/>
              </a:ext>
            </a:extLst>
          </p:cNvPr>
          <p:cNvSpPr txBox="1"/>
          <p:nvPr/>
        </p:nvSpPr>
        <p:spPr>
          <a:xfrm>
            <a:off x="9050706" y="5249717"/>
            <a:ext cx="1868129" cy="830997"/>
          </a:xfrm>
          <a:prstGeom prst="rect">
            <a:avLst/>
          </a:prstGeom>
          <a:noFill/>
        </p:spPr>
        <p:txBody>
          <a:bodyPr wrap="square" rtlCol="0">
            <a:spAutoFit/>
          </a:bodyPr>
          <a:lstStyle/>
          <a:p>
            <a:pPr algn="ctr"/>
            <a:r>
              <a:rPr lang="en-US" sz="2400" b="1" dirty="0"/>
              <a:t>$$$$</a:t>
            </a:r>
          </a:p>
          <a:p>
            <a:pPr algn="ctr"/>
            <a:r>
              <a:rPr lang="en-US" sz="2400" b="1" dirty="0"/>
              <a:t>15% loss</a:t>
            </a:r>
          </a:p>
        </p:txBody>
      </p:sp>
      <p:sp>
        <p:nvSpPr>
          <p:cNvPr id="38" name="TextBox 37">
            <a:extLst>
              <a:ext uri="{FF2B5EF4-FFF2-40B4-BE49-F238E27FC236}">
                <a16:creationId xmlns:a16="http://schemas.microsoft.com/office/drawing/2014/main" id="{839162F3-C50A-B253-7E6F-9F98A9466701}"/>
              </a:ext>
            </a:extLst>
          </p:cNvPr>
          <p:cNvSpPr txBox="1"/>
          <p:nvPr/>
        </p:nvSpPr>
        <p:spPr>
          <a:xfrm>
            <a:off x="7453636" y="808793"/>
            <a:ext cx="4527754" cy="523220"/>
          </a:xfrm>
          <a:prstGeom prst="rect">
            <a:avLst/>
          </a:prstGeom>
          <a:noFill/>
        </p:spPr>
        <p:txBody>
          <a:bodyPr wrap="square" rtlCol="0">
            <a:spAutoFit/>
          </a:bodyPr>
          <a:lstStyle/>
          <a:p>
            <a:r>
              <a:rPr lang="en-US" sz="2800" b="1" dirty="0"/>
              <a:t>Effective solutions</a:t>
            </a:r>
          </a:p>
        </p:txBody>
      </p:sp>
      <p:sp>
        <p:nvSpPr>
          <p:cNvPr id="42" name="Rectangle 41">
            <a:extLst>
              <a:ext uri="{FF2B5EF4-FFF2-40B4-BE49-F238E27FC236}">
                <a16:creationId xmlns:a16="http://schemas.microsoft.com/office/drawing/2014/main" id="{558FF916-A906-CF46-BEF5-7DD2BC34807C}"/>
              </a:ext>
            </a:extLst>
          </p:cNvPr>
          <p:cNvSpPr/>
          <p:nvPr/>
        </p:nvSpPr>
        <p:spPr>
          <a:xfrm>
            <a:off x="6676102" y="1517643"/>
            <a:ext cx="2150809" cy="4568526"/>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1C829852-DA24-8673-DA5E-5305E2F979C6}"/>
              </a:ext>
            </a:extLst>
          </p:cNvPr>
          <p:cNvSpPr txBox="1"/>
          <p:nvPr/>
        </p:nvSpPr>
        <p:spPr>
          <a:xfrm>
            <a:off x="6976734" y="6211946"/>
            <a:ext cx="2560556" cy="523220"/>
          </a:xfrm>
          <a:prstGeom prst="rect">
            <a:avLst/>
          </a:prstGeom>
          <a:noFill/>
        </p:spPr>
        <p:txBody>
          <a:bodyPr wrap="square" rtlCol="0">
            <a:spAutoFit/>
          </a:bodyPr>
          <a:lstStyle/>
          <a:p>
            <a:r>
              <a:rPr lang="en-US" sz="2800" b="1" dirty="0">
                <a:solidFill>
                  <a:srgbClr val="FF0000"/>
                </a:solidFill>
              </a:rPr>
              <a:t>Do this first</a:t>
            </a:r>
          </a:p>
        </p:txBody>
      </p:sp>
      <p:cxnSp>
        <p:nvCxnSpPr>
          <p:cNvPr id="7" name="Straight Arrow Connector 6">
            <a:extLst>
              <a:ext uri="{FF2B5EF4-FFF2-40B4-BE49-F238E27FC236}">
                <a16:creationId xmlns:a16="http://schemas.microsoft.com/office/drawing/2014/main" id="{15F007A1-C8AA-FD3E-6D8F-6E4F1D1EECA8}"/>
              </a:ext>
            </a:extLst>
          </p:cNvPr>
          <p:cNvCxnSpPr>
            <a:cxnSpLocks/>
          </p:cNvCxnSpPr>
          <p:nvPr/>
        </p:nvCxnSpPr>
        <p:spPr>
          <a:xfrm>
            <a:off x="5234893" y="5227139"/>
            <a:ext cx="1057752" cy="0"/>
          </a:xfrm>
          <a:prstGeom prst="straightConnector1">
            <a:avLst/>
          </a:prstGeom>
          <a:ln w="4445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 name="TextBox 1">
            <a:extLst>
              <a:ext uri="{FF2B5EF4-FFF2-40B4-BE49-F238E27FC236}">
                <a16:creationId xmlns:a16="http://schemas.microsoft.com/office/drawing/2014/main" id="{BA5D5F75-494E-51D7-D734-3879149311B9}"/>
              </a:ext>
            </a:extLst>
          </p:cNvPr>
          <p:cNvSpPr txBox="1"/>
          <p:nvPr/>
        </p:nvSpPr>
        <p:spPr>
          <a:xfrm>
            <a:off x="2108234" y="6063022"/>
            <a:ext cx="3126659" cy="646331"/>
          </a:xfrm>
          <a:prstGeom prst="rect">
            <a:avLst/>
          </a:prstGeom>
          <a:solidFill>
            <a:schemeClr val="bg1"/>
          </a:solidFill>
        </p:spPr>
        <p:txBody>
          <a:bodyPr wrap="square" rtlCol="0">
            <a:spAutoFit/>
          </a:bodyPr>
          <a:lstStyle/>
          <a:p>
            <a:r>
              <a:rPr lang="en-US" b="1" dirty="0"/>
              <a:t>Adding renewables to grid would not help on this day</a:t>
            </a:r>
          </a:p>
        </p:txBody>
      </p:sp>
      <p:sp>
        <p:nvSpPr>
          <p:cNvPr id="4" name="Title 1">
            <a:extLst>
              <a:ext uri="{FF2B5EF4-FFF2-40B4-BE49-F238E27FC236}">
                <a16:creationId xmlns:a16="http://schemas.microsoft.com/office/drawing/2014/main" id="{7777346B-2123-0C60-D7E4-F35FD04826C2}"/>
              </a:ext>
            </a:extLst>
          </p:cNvPr>
          <p:cNvSpPr txBox="1">
            <a:spLocks/>
          </p:cNvSpPr>
          <p:nvPr/>
        </p:nvSpPr>
        <p:spPr>
          <a:xfrm>
            <a:off x="838200" y="126198"/>
            <a:ext cx="10515600" cy="572958"/>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t>One Day When Grid was 52% Renewable (Sept. 1, 2025)</a:t>
            </a:r>
          </a:p>
        </p:txBody>
      </p:sp>
      <p:graphicFrame>
        <p:nvGraphicFramePr>
          <p:cNvPr id="3" name="Chart 2">
            <a:extLst>
              <a:ext uri="{FF2B5EF4-FFF2-40B4-BE49-F238E27FC236}">
                <a16:creationId xmlns:a16="http://schemas.microsoft.com/office/drawing/2014/main" id="{B9AB5E93-FDD8-D66F-4FE2-6F0AE7C3EC89}"/>
              </a:ext>
            </a:extLst>
          </p:cNvPr>
          <p:cNvGraphicFramePr>
            <a:graphicFrameLocks/>
          </p:cNvGraphicFramePr>
          <p:nvPr/>
        </p:nvGraphicFramePr>
        <p:xfrm>
          <a:off x="1048294" y="575922"/>
          <a:ext cx="5006521" cy="2870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a:extLst>
              <a:ext uri="{FF2B5EF4-FFF2-40B4-BE49-F238E27FC236}">
                <a16:creationId xmlns:a16="http://schemas.microsoft.com/office/drawing/2014/main" id="{E782B7CA-FD23-B692-A19B-8617BC45F781}"/>
              </a:ext>
            </a:extLst>
          </p:cNvPr>
          <p:cNvGraphicFramePr>
            <a:graphicFrameLocks/>
          </p:cNvGraphicFramePr>
          <p:nvPr/>
        </p:nvGraphicFramePr>
        <p:xfrm>
          <a:off x="1048293" y="3248821"/>
          <a:ext cx="5006521" cy="2870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75454531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24FD3A-8CA5-700B-1092-E5DE6CF2E824}"/>
            </a:ext>
          </a:extLst>
        </p:cNvPr>
        <p:cNvGrpSpPr/>
        <p:nvPr/>
      </p:nvGrpSpPr>
      <p:grpSpPr>
        <a:xfrm>
          <a:off x="0" y="0"/>
          <a:ext cx="0" cy="0"/>
          <a:chOff x="0" y="0"/>
          <a:chExt cx="0" cy="0"/>
        </a:xfrm>
      </p:grpSpPr>
      <p:sp>
        <p:nvSpPr>
          <p:cNvPr id="47" name="Title 1">
            <a:extLst>
              <a:ext uri="{FF2B5EF4-FFF2-40B4-BE49-F238E27FC236}">
                <a16:creationId xmlns:a16="http://schemas.microsoft.com/office/drawing/2014/main" id="{EB32F3A5-1E6E-BA1B-E6FE-48A39F65FEAE}"/>
              </a:ext>
            </a:extLst>
          </p:cNvPr>
          <p:cNvSpPr txBox="1">
            <a:spLocks/>
          </p:cNvSpPr>
          <p:nvPr/>
        </p:nvSpPr>
        <p:spPr>
          <a:xfrm>
            <a:off x="557980" y="814455"/>
            <a:ext cx="11221065" cy="478010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100" b="1" dirty="0"/>
              <a:t>Why do I like this approach?</a:t>
            </a:r>
          </a:p>
          <a:p>
            <a:endParaRPr lang="en-US" sz="3300" dirty="0"/>
          </a:p>
          <a:p>
            <a:pPr marL="742950" indent="-742950">
              <a:lnSpc>
                <a:spcPct val="100000"/>
              </a:lnSpc>
              <a:buAutoNum type="arabicParenR"/>
            </a:pPr>
            <a:r>
              <a:rPr lang="en-US" sz="2900" dirty="0"/>
              <a:t>We don’t need permission. We can just do this! Now!</a:t>
            </a:r>
          </a:p>
          <a:p>
            <a:pPr marL="742950" indent="-742950">
              <a:lnSpc>
                <a:spcPct val="100000"/>
              </a:lnSpc>
              <a:buAutoNum type="arabicParenR"/>
            </a:pPr>
            <a:r>
              <a:rPr lang="en-US" sz="2900" dirty="0"/>
              <a:t>It will be very effective, very quickly!</a:t>
            </a:r>
          </a:p>
          <a:p>
            <a:pPr marL="742950" indent="-742950">
              <a:lnSpc>
                <a:spcPct val="100000"/>
              </a:lnSpc>
              <a:buAutoNum type="arabicParenR"/>
            </a:pPr>
            <a:r>
              <a:rPr lang="en-US" sz="2900" dirty="0"/>
              <a:t>Progress can be easily tracked (AMI meters and hourly grid emissions)</a:t>
            </a:r>
          </a:p>
          <a:p>
            <a:pPr marL="742950" indent="-742950">
              <a:lnSpc>
                <a:spcPct val="100000"/>
              </a:lnSpc>
              <a:buAutoNum type="arabicParenR"/>
            </a:pPr>
            <a:r>
              <a:rPr lang="en-US" sz="2900" dirty="0"/>
              <a:t>The price is right (FREE!!!) We don’t need subsidies to do this</a:t>
            </a:r>
          </a:p>
          <a:p>
            <a:pPr marL="742950" indent="-742950">
              <a:lnSpc>
                <a:spcPct val="100000"/>
              </a:lnSpc>
              <a:buAutoNum type="arabicParenR"/>
            </a:pPr>
            <a:r>
              <a:rPr lang="en-US" sz="2900" dirty="0"/>
              <a:t>Changing the hourly demand curve sets us on a path for low-cost, clean energy—An unstoppable trend </a:t>
            </a:r>
          </a:p>
          <a:p>
            <a:pPr marL="742950" indent="-742950">
              <a:buAutoNum type="arabicParenR"/>
            </a:pPr>
            <a:endParaRPr lang="en-US" sz="3600" b="1" dirty="0"/>
          </a:p>
          <a:p>
            <a:pPr marL="1200150" lvl="1" indent="-742950">
              <a:buAutoNum type="arabicParenR"/>
            </a:pPr>
            <a:endParaRPr lang="en-US" sz="1000" b="1" dirty="0"/>
          </a:p>
          <a:p>
            <a:endParaRPr lang="en-US" sz="3600" b="1" dirty="0"/>
          </a:p>
          <a:p>
            <a:endParaRPr lang="en-US" sz="3600" b="1" dirty="0"/>
          </a:p>
        </p:txBody>
      </p:sp>
      <p:sp>
        <p:nvSpPr>
          <p:cNvPr id="2" name="Title 1">
            <a:extLst>
              <a:ext uri="{FF2B5EF4-FFF2-40B4-BE49-F238E27FC236}">
                <a16:creationId xmlns:a16="http://schemas.microsoft.com/office/drawing/2014/main" id="{7C6563E9-6B71-411C-A207-B326149852EA}"/>
              </a:ext>
            </a:extLst>
          </p:cNvPr>
          <p:cNvSpPr txBox="1">
            <a:spLocks/>
          </p:cNvSpPr>
          <p:nvPr/>
        </p:nvSpPr>
        <p:spPr>
          <a:xfrm>
            <a:off x="1108586" y="4150835"/>
            <a:ext cx="9933040" cy="2436777"/>
          </a:xfrm>
          <a:prstGeom prst="rect">
            <a:avLst/>
          </a:prstGeom>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742950" indent="-742950">
              <a:buAutoNum type="arabicParenR"/>
            </a:pPr>
            <a:endParaRPr lang="en-US" sz="3600" b="1" dirty="0"/>
          </a:p>
          <a:p>
            <a:pPr marL="1200150" lvl="1" indent="-742950">
              <a:buAutoNum type="arabicParenR"/>
            </a:pPr>
            <a:endParaRPr lang="en-US" sz="1000" b="1" dirty="0"/>
          </a:p>
          <a:p>
            <a:pPr>
              <a:lnSpc>
                <a:spcPct val="170000"/>
              </a:lnSpc>
            </a:pPr>
            <a:endParaRPr lang="en-US" sz="6400" b="1" dirty="0"/>
          </a:p>
          <a:p>
            <a:pPr>
              <a:lnSpc>
                <a:spcPct val="170000"/>
              </a:lnSpc>
            </a:pPr>
            <a:r>
              <a:rPr lang="en-US" sz="9600" b="1" dirty="0"/>
              <a:t>Contrast this with utility pilot projects, aggregators, DERMS, VPPs, rules, regulations, middlemen, PUC proceedings, </a:t>
            </a:r>
            <a:r>
              <a:rPr lang="en-US" sz="9600" b="1" dirty="0" err="1"/>
              <a:t>etc</a:t>
            </a:r>
            <a:r>
              <a:rPr lang="en-US" sz="9600" b="1" dirty="0"/>
              <a:t>…</a:t>
            </a:r>
          </a:p>
          <a:p>
            <a:pPr algn="ctr">
              <a:lnSpc>
                <a:spcPct val="170000"/>
              </a:lnSpc>
            </a:pPr>
            <a:r>
              <a:rPr lang="en-US" sz="12800" b="1" dirty="0"/>
              <a:t>Slow, complicated, and expensive!</a:t>
            </a:r>
          </a:p>
        </p:txBody>
      </p:sp>
    </p:spTree>
    <p:extLst>
      <p:ext uri="{BB962C8B-B14F-4D97-AF65-F5344CB8AC3E}">
        <p14:creationId xmlns:p14="http://schemas.microsoft.com/office/powerpoint/2010/main" val="253069337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34F8C5-23D0-9B0D-C2FC-8D6E7DB3096E}"/>
              </a:ext>
            </a:extLst>
          </p:cNvPr>
          <p:cNvSpPr>
            <a:spLocks noGrp="1"/>
          </p:cNvSpPr>
          <p:nvPr>
            <p:ph type="title"/>
          </p:nvPr>
        </p:nvSpPr>
        <p:spPr/>
        <p:txBody>
          <a:bodyPr/>
          <a:lstStyle/>
          <a:p>
            <a:r>
              <a:rPr lang="en-US" dirty="0"/>
              <a:t>We Have Nearly 50% Renewable Energy*</a:t>
            </a:r>
          </a:p>
        </p:txBody>
      </p:sp>
      <p:pic>
        <p:nvPicPr>
          <p:cNvPr id="6" name="Picture 5">
            <a:extLst>
              <a:ext uri="{FF2B5EF4-FFF2-40B4-BE49-F238E27FC236}">
                <a16:creationId xmlns:a16="http://schemas.microsoft.com/office/drawing/2014/main" id="{147C914A-5109-6D30-3807-206C036D6DA2}"/>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502853" y="2226556"/>
            <a:ext cx="10989649" cy="2545148"/>
          </a:xfrm>
          <a:prstGeom prst="rect">
            <a:avLst/>
          </a:prstGeom>
        </p:spPr>
      </p:pic>
      <p:sp>
        <p:nvSpPr>
          <p:cNvPr id="7" name="TextBox 6">
            <a:extLst>
              <a:ext uri="{FF2B5EF4-FFF2-40B4-BE49-F238E27FC236}">
                <a16:creationId xmlns:a16="http://schemas.microsoft.com/office/drawing/2014/main" id="{9D568E09-0110-DE53-0EC5-54999528D1A9}"/>
              </a:ext>
            </a:extLst>
          </p:cNvPr>
          <p:cNvSpPr txBox="1"/>
          <p:nvPr/>
        </p:nvSpPr>
        <p:spPr>
          <a:xfrm>
            <a:off x="5132437" y="6414216"/>
            <a:ext cx="7688827" cy="369332"/>
          </a:xfrm>
          <a:prstGeom prst="rect">
            <a:avLst/>
          </a:prstGeom>
          <a:noFill/>
        </p:spPr>
        <p:txBody>
          <a:bodyPr wrap="square" rtlCol="0">
            <a:spAutoFit/>
          </a:bodyPr>
          <a:lstStyle/>
          <a:p>
            <a:r>
              <a:rPr lang="en-US" dirty="0"/>
              <a:t>*</a:t>
            </a:r>
            <a:r>
              <a:rPr lang="en-US" dirty="0" err="1"/>
              <a:t>PSCo</a:t>
            </a:r>
            <a:r>
              <a:rPr lang="en-US" dirty="0"/>
              <a:t> Balancing Area at 48.6% Year-to-Date 2025, based on EIA data</a:t>
            </a:r>
          </a:p>
        </p:txBody>
      </p:sp>
    </p:spTree>
    <p:extLst>
      <p:ext uri="{BB962C8B-B14F-4D97-AF65-F5344CB8AC3E}">
        <p14:creationId xmlns:p14="http://schemas.microsoft.com/office/powerpoint/2010/main" val="257207845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004492-BB10-5776-3CBB-F7FCB12D1F64}"/>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3D06CEF2-8214-001E-B46E-C025C8D1BEE2}"/>
              </a:ext>
            </a:extLst>
          </p:cNvPr>
          <p:cNvSpPr txBox="1">
            <a:spLocks/>
          </p:cNvSpPr>
          <p:nvPr/>
        </p:nvSpPr>
        <p:spPr>
          <a:xfrm>
            <a:off x="769374" y="451449"/>
            <a:ext cx="10515600" cy="572958"/>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t>Change Hourly Demand to Use Clean Energy</a:t>
            </a:r>
          </a:p>
        </p:txBody>
      </p:sp>
      <p:sp>
        <p:nvSpPr>
          <p:cNvPr id="4" name="TextBox 3">
            <a:extLst>
              <a:ext uri="{FF2B5EF4-FFF2-40B4-BE49-F238E27FC236}">
                <a16:creationId xmlns:a16="http://schemas.microsoft.com/office/drawing/2014/main" id="{EF71E4EF-1773-1A17-4F5C-498CA365A4C4}"/>
              </a:ext>
            </a:extLst>
          </p:cNvPr>
          <p:cNvSpPr txBox="1"/>
          <p:nvPr/>
        </p:nvSpPr>
        <p:spPr>
          <a:xfrm>
            <a:off x="769374" y="1263100"/>
            <a:ext cx="10515600" cy="4708981"/>
          </a:xfrm>
          <a:prstGeom prst="rect">
            <a:avLst/>
          </a:prstGeom>
          <a:noFill/>
        </p:spPr>
        <p:txBody>
          <a:bodyPr wrap="square" rtlCol="0">
            <a:spAutoFit/>
          </a:bodyPr>
          <a:lstStyle/>
          <a:p>
            <a:r>
              <a:rPr lang="en-US" sz="2800" b="1" dirty="0"/>
              <a:t>Now: </a:t>
            </a:r>
            <a:r>
              <a:rPr lang="en-US" sz="2800" dirty="0"/>
              <a:t>Choose to make Residential Electricity Growth Cleaner</a:t>
            </a:r>
          </a:p>
          <a:p>
            <a:endParaRPr lang="en-US" sz="1000" dirty="0"/>
          </a:p>
          <a:p>
            <a:r>
              <a:rPr lang="en-US" sz="2800" dirty="0"/>
              <a:t>	-EVs</a:t>
            </a:r>
          </a:p>
          <a:p>
            <a:r>
              <a:rPr lang="en-US" sz="2800" dirty="0"/>
              <a:t>	-Electric Water Heaters</a:t>
            </a:r>
          </a:p>
          <a:p>
            <a:r>
              <a:rPr lang="en-US" sz="2800" dirty="0"/>
              <a:t>	-Heat pumps</a:t>
            </a:r>
          </a:p>
          <a:p>
            <a:endParaRPr lang="en-US" sz="2800" dirty="0"/>
          </a:p>
          <a:p>
            <a:r>
              <a:rPr lang="en-US" sz="2800" b="1" dirty="0"/>
              <a:t>Next: </a:t>
            </a:r>
            <a:r>
              <a:rPr lang="en-US" sz="2800" dirty="0"/>
              <a:t>Enable Industrial Flexibility with Dynamic Pricing</a:t>
            </a:r>
          </a:p>
          <a:p>
            <a:endParaRPr lang="en-US" sz="1000" dirty="0"/>
          </a:p>
          <a:p>
            <a:r>
              <a:rPr lang="en-US" sz="2800" dirty="0"/>
              <a:t>	-</a:t>
            </a:r>
            <a:r>
              <a:rPr lang="en-US" sz="2800" b="1" dirty="0"/>
              <a:t>Workplace EV charging (both daytime and equitable)</a:t>
            </a:r>
          </a:p>
          <a:p>
            <a:r>
              <a:rPr lang="en-US" sz="2800" dirty="0"/>
              <a:t>	-Industrial heat storage </a:t>
            </a:r>
          </a:p>
          <a:p>
            <a:r>
              <a:rPr lang="en-US" sz="2800" dirty="0"/>
              <a:t>	-Industrial cooling 	</a:t>
            </a:r>
          </a:p>
          <a:p>
            <a:r>
              <a:rPr lang="en-US" sz="2800" dirty="0"/>
              <a:t>	-Data centers? AI?</a:t>
            </a:r>
            <a:endParaRPr lang="en-US" b="1" dirty="0"/>
          </a:p>
        </p:txBody>
      </p:sp>
      <p:pic>
        <p:nvPicPr>
          <p:cNvPr id="2" name="Picture 1">
            <a:extLst>
              <a:ext uri="{FF2B5EF4-FFF2-40B4-BE49-F238E27FC236}">
                <a16:creationId xmlns:a16="http://schemas.microsoft.com/office/drawing/2014/main" id="{9172823B-D8D2-2078-F4B4-D462B0FD68E0}"/>
              </a:ext>
            </a:extLst>
          </p:cNvPr>
          <p:cNvPicPr>
            <a:picLocks noChangeAspect="1"/>
          </p:cNvPicPr>
          <p:nvPr/>
        </p:nvPicPr>
        <p:blipFill>
          <a:blip r:embed="rId3"/>
          <a:stretch>
            <a:fillRect/>
          </a:stretch>
        </p:blipFill>
        <p:spPr>
          <a:xfrm>
            <a:off x="2792591" y="1803288"/>
            <a:ext cx="1425448" cy="438599"/>
          </a:xfrm>
          <a:prstGeom prst="rect">
            <a:avLst/>
          </a:prstGeom>
        </p:spPr>
      </p:pic>
    </p:spTree>
    <p:extLst>
      <p:ext uri="{BB962C8B-B14F-4D97-AF65-F5344CB8AC3E}">
        <p14:creationId xmlns:p14="http://schemas.microsoft.com/office/powerpoint/2010/main" val="49425279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A72A143-B940-BC06-72C9-75FC0301B9FC}"/>
              </a:ext>
            </a:extLst>
          </p:cNvPr>
          <p:cNvPicPr>
            <a:picLocks noChangeAspect="1"/>
          </p:cNvPicPr>
          <p:nvPr/>
        </p:nvPicPr>
        <p:blipFill>
          <a:blip r:embed="rId2"/>
          <a:stretch>
            <a:fillRect/>
          </a:stretch>
        </p:blipFill>
        <p:spPr>
          <a:xfrm>
            <a:off x="629266" y="5139481"/>
            <a:ext cx="6174658" cy="1168766"/>
          </a:xfrm>
          <a:prstGeom prst="rect">
            <a:avLst/>
          </a:prstGeom>
        </p:spPr>
      </p:pic>
      <p:pic>
        <p:nvPicPr>
          <p:cNvPr id="5" name="Picture 4">
            <a:extLst>
              <a:ext uri="{FF2B5EF4-FFF2-40B4-BE49-F238E27FC236}">
                <a16:creationId xmlns:a16="http://schemas.microsoft.com/office/drawing/2014/main" id="{CCC22ABD-2EE3-97ED-96D6-8717EB654CCC}"/>
              </a:ext>
            </a:extLst>
          </p:cNvPr>
          <p:cNvPicPr>
            <a:picLocks noChangeAspect="1"/>
          </p:cNvPicPr>
          <p:nvPr/>
        </p:nvPicPr>
        <p:blipFill>
          <a:blip r:embed="rId3"/>
          <a:stretch>
            <a:fillRect/>
          </a:stretch>
        </p:blipFill>
        <p:spPr>
          <a:xfrm>
            <a:off x="629266" y="1288023"/>
            <a:ext cx="6174658" cy="1241729"/>
          </a:xfrm>
          <a:prstGeom prst="rect">
            <a:avLst/>
          </a:prstGeom>
        </p:spPr>
      </p:pic>
      <p:pic>
        <p:nvPicPr>
          <p:cNvPr id="6" name="Picture 5">
            <a:extLst>
              <a:ext uri="{FF2B5EF4-FFF2-40B4-BE49-F238E27FC236}">
                <a16:creationId xmlns:a16="http://schemas.microsoft.com/office/drawing/2014/main" id="{C34140DE-7F33-1A9C-93C3-28C209AA7EA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29266" y="2616811"/>
            <a:ext cx="6174658" cy="1161975"/>
          </a:xfrm>
          <a:prstGeom prst="rect">
            <a:avLst/>
          </a:prstGeom>
        </p:spPr>
      </p:pic>
      <p:pic>
        <p:nvPicPr>
          <p:cNvPr id="7" name="Picture 6">
            <a:extLst>
              <a:ext uri="{FF2B5EF4-FFF2-40B4-BE49-F238E27FC236}">
                <a16:creationId xmlns:a16="http://schemas.microsoft.com/office/drawing/2014/main" id="{0F32B7DD-DBA5-4FD8-EB82-F9E139A7F673}"/>
              </a:ext>
            </a:extLst>
          </p:cNvPr>
          <p:cNvPicPr>
            <a:picLocks noChangeAspect="1"/>
          </p:cNvPicPr>
          <p:nvPr/>
        </p:nvPicPr>
        <p:blipFill>
          <a:blip r:embed="rId5"/>
          <a:stretch>
            <a:fillRect/>
          </a:stretch>
        </p:blipFill>
        <p:spPr>
          <a:xfrm>
            <a:off x="629266" y="3875958"/>
            <a:ext cx="6174658" cy="1166351"/>
          </a:xfrm>
          <a:prstGeom prst="rect">
            <a:avLst/>
          </a:prstGeom>
        </p:spPr>
      </p:pic>
      <p:sp>
        <p:nvSpPr>
          <p:cNvPr id="2" name="TextBox 1">
            <a:extLst>
              <a:ext uri="{FF2B5EF4-FFF2-40B4-BE49-F238E27FC236}">
                <a16:creationId xmlns:a16="http://schemas.microsoft.com/office/drawing/2014/main" id="{C3788D2C-A766-B089-FE5A-DE6A978BBB99}"/>
              </a:ext>
            </a:extLst>
          </p:cNvPr>
          <p:cNvSpPr txBox="1"/>
          <p:nvPr/>
        </p:nvSpPr>
        <p:spPr>
          <a:xfrm>
            <a:off x="7816645" y="1582996"/>
            <a:ext cx="3136490" cy="646331"/>
          </a:xfrm>
          <a:prstGeom prst="rect">
            <a:avLst/>
          </a:prstGeom>
          <a:noFill/>
        </p:spPr>
        <p:txBody>
          <a:bodyPr wrap="square" rtlCol="0">
            <a:spAutoFit/>
          </a:bodyPr>
          <a:lstStyle/>
          <a:p>
            <a:r>
              <a:rPr lang="en-US" dirty="0"/>
              <a:t>% Renewable of Load (Average emissions)</a:t>
            </a:r>
          </a:p>
        </p:txBody>
      </p:sp>
      <p:sp>
        <p:nvSpPr>
          <p:cNvPr id="3" name="TextBox 2">
            <a:extLst>
              <a:ext uri="{FF2B5EF4-FFF2-40B4-BE49-F238E27FC236}">
                <a16:creationId xmlns:a16="http://schemas.microsoft.com/office/drawing/2014/main" id="{A7EB00C7-6882-F980-C365-199C139E13AD}"/>
              </a:ext>
            </a:extLst>
          </p:cNvPr>
          <p:cNvSpPr txBox="1"/>
          <p:nvPr/>
        </p:nvSpPr>
        <p:spPr>
          <a:xfrm>
            <a:off x="7816644" y="2885316"/>
            <a:ext cx="3392129" cy="646331"/>
          </a:xfrm>
          <a:prstGeom prst="rect">
            <a:avLst/>
          </a:prstGeom>
          <a:noFill/>
        </p:spPr>
        <p:txBody>
          <a:bodyPr wrap="square" rtlCol="0">
            <a:spAutoFit/>
          </a:bodyPr>
          <a:lstStyle/>
          <a:p>
            <a:r>
              <a:rPr lang="en-US" dirty="0"/>
              <a:t>Net load (Load – Renewables)</a:t>
            </a:r>
          </a:p>
          <a:p>
            <a:r>
              <a:rPr lang="en-US" dirty="0"/>
              <a:t>(Reliability, Dispatchable Power)</a:t>
            </a:r>
          </a:p>
        </p:txBody>
      </p:sp>
      <p:sp>
        <p:nvSpPr>
          <p:cNvPr id="8" name="TextBox 7">
            <a:extLst>
              <a:ext uri="{FF2B5EF4-FFF2-40B4-BE49-F238E27FC236}">
                <a16:creationId xmlns:a16="http://schemas.microsoft.com/office/drawing/2014/main" id="{70631E0F-D61C-72C7-6988-FA548041C5FB}"/>
              </a:ext>
            </a:extLst>
          </p:cNvPr>
          <p:cNvSpPr txBox="1"/>
          <p:nvPr/>
        </p:nvSpPr>
        <p:spPr>
          <a:xfrm>
            <a:off x="7816645" y="4176147"/>
            <a:ext cx="3283974" cy="646331"/>
          </a:xfrm>
          <a:prstGeom prst="rect">
            <a:avLst/>
          </a:prstGeom>
          <a:noFill/>
        </p:spPr>
        <p:txBody>
          <a:bodyPr wrap="square" rtlCol="0">
            <a:spAutoFit/>
          </a:bodyPr>
          <a:lstStyle/>
          <a:p>
            <a:r>
              <a:rPr lang="en-US" dirty="0"/>
              <a:t>Wholesale Price (Grid @ Comanche Power plant)</a:t>
            </a:r>
          </a:p>
        </p:txBody>
      </p:sp>
      <p:sp>
        <p:nvSpPr>
          <p:cNvPr id="9" name="TextBox 8">
            <a:extLst>
              <a:ext uri="{FF2B5EF4-FFF2-40B4-BE49-F238E27FC236}">
                <a16:creationId xmlns:a16="http://schemas.microsoft.com/office/drawing/2014/main" id="{0814CCB8-D6A9-19EA-E73F-1C91A730A44D}"/>
              </a:ext>
            </a:extLst>
          </p:cNvPr>
          <p:cNvSpPr txBox="1"/>
          <p:nvPr/>
        </p:nvSpPr>
        <p:spPr>
          <a:xfrm>
            <a:off x="7816645" y="5311732"/>
            <a:ext cx="3283974" cy="646331"/>
          </a:xfrm>
          <a:prstGeom prst="rect">
            <a:avLst/>
          </a:prstGeom>
          <a:noFill/>
        </p:spPr>
        <p:txBody>
          <a:bodyPr wrap="square" rtlCol="0">
            <a:spAutoFit/>
          </a:bodyPr>
          <a:lstStyle/>
          <a:p>
            <a:r>
              <a:rPr lang="en-US" dirty="0"/>
              <a:t>Hours with Excess Renewables</a:t>
            </a:r>
          </a:p>
          <a:p>
            <a:r>
              <a:rPr lang="en-US" dirty="0"/>
              <a:t>(Marginal emissions)</a:t>
            </a:r>
          </a:p>
        </p:txBody>
      </p:sp>
      <p:sp>
        <p:nvSpPr>
          <p:cNvPr id="10" name="Title 1">
            <a:extLst>
              <a:ext uri="{FF2B5EF4-FFF2-40B4-BE49-F238E27FC236}">
                <a16:creationId xmlns:a16="http://schemas.microsoft.com/office/drawing/2014/main" id="{BC2DB92D-720D-6693-3A72-0AEEF691DF47}"/>
              </a:ext>
            </a:extLst>
          </p:cNvPr>
          <p:cNvSpPr txBox="1">
            <a:spLocks/>
          </p:cNvSpPr>
          <p:nvPr/>
        </p:nvSpPr>
        <p:spPr>
          <a:xfrm>
            <a:off x="769374" y="451449"/>
            <a:ext cx="10515600" cy="572958"/>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t>All Roads Lead to Rome (2024 data)</a:t>
            </a:r>
          </a:p>
        </p:txBody>
      </p:sp>
      <p:sp>
        <p:nvSpPr>
          <p:cNvPr id="11" name="TextBox 10">
            <a:extLst>
              <a:ext uri="{FF2B5EF4-FFF2-40B4-BE49-F238E27FC236}">
                <a16:creationId xmlns:a16="http://schemas.microsoft.com/office/drawing/2014/main" id="{AC8CD581-356C-E965-93F7-C8B7A2B114CC}"/>
              </a:ext>
            </a:extLst>
          </p:cNvPr>
          <p:cNvSpPr txBox="1"/>
          <p:nvPr/>
        </p:nvSpPr>
        <p:spPr>
          <a:xfrm>
            <a:off x="6803924" y="1749761"/>
            <a:ext cx="1012721" cy="4247317"/>
          </a:xfrm>
          <a:prstGeom prst="rect">
            <a:avLst/>
          </a:prstGeom>
          <a:noFill/>
        </p:spPr>
        <p:txBody>
          <a:bodyPr wrap="square" rtlCol="0">
            <a:spAutoFit/>
          </a:bodyPr>
          <a:lstStyle/>
          <a:p>
            <a:r>
              <a:rPr lang="en-US" dirty="0"/>
              <a:t>%</a:t>
            </a:r>
          </a:p>
          <a:p>
            <a:endParaRPr lang="en-US" dirty="0"/>
          </a:p>
          <a:p>
            <a:endParaRPr lang="en-US" dirty="0"/>
          </a:p>
          <a:p>
            <a:endParaRPr lang="en-US" dirty="0"/>
          </a:p>
          <a:p>
            <a:endParaRPr lang="en-US" dirty="0"/>
          </a:p>
          <a:p>
            <a:r>
              <a:rPr lang="en-US" dirty="0"/>
              <a:t>MW</a:t>
            </a:r>
          </a:p>
          <a:p>
            <a:endParaRPr lang="en-US" dirty="0"/>
          </a:p>
          <a:p>
            <a:endParaRPr lang="en-US" dirty="0"/>
          </a:p>
          <a:p>
            <a:endParaRPr lang="en-US" dirty="0"/>
          </a:p>
          <a:p>
            <a:r>
              <a:rPr lang="en-US" dirty="0"/>
              <a:t>$</a:t>
            </a:r>
            <a:r>
              <a:rPr lang="en-US" u="sng" dirty="0"/>
              <a:t>0-0.05</a:t>
            </a:r>
          </a:p>
          <a:p>
            <a:r>
              <a:rPr lang="en-US" dirty="0"/>
              <a:t>    kWh</a:t>
            </a:r>
            <a:endParaRPr lang="en-US" u="sng" dirty="0"/>
          </a:p>
          <a:p>
            <a:endParaRPr lang="en-US" dirty="0"/>
          </a:p>
          <a:p>
            <a:endParaRPr lang="en-US" dirty="0"/>
          </a:p>
          <a:p>
            <a:r>
              <a:rPr lang="en-US" dirty="0"/>
              <a:t>Clean</a:t>
            </a:r>
          </a:p>
          <a:p>
            <a:r>
              <a:rPr lang="en-US" dirty="0"/>
              <a:t>hours</a:t>
            </a:r>
          </a:p>
        </p:txBody>
      </p:sp>
      <p:sp>
        <p:nvSpPr>
          <p:cNvPr id="12" name="TextBox 11">
            <a:extLst>
              <a:ext uri="{FF2B5EF4-FFF2-40B4-BE49-F238E27FC236}">
                <a16:creationId xmlns:a16="http://schemas.microsoft.com/office/drawing/2014/main" id="{89A6CD84-38D4-94F0-1EDF-9CE48726ADF9}"/>
              </a:ext>
            </a:extLst>
          </p:cNvPr>
          <p:cNvSpPr txBox="1"/>
          <p:nvPr/>
        </p:nvSpPr>
        <p:spPr>
          <a:xfrm>
            <a:off x="6803924" y="1180638"/>
            <a:ext cx="462115" cy="646331"/>
          </a:xfrm>
          <a:prstGeom prst="rect">
            <a:avLst/>
          </a:prstGeom>
          <a:noFill/>
        </p:spPr>
        <p:txBody>
          <a:bodyPr wrap="square" rtlCol="0">
            <a:spAutoFit/>
          </a:bodyPr>
          <a:lstStyle/>
          <a:p>
            <a:r>
              <a:rPr lang="en-US" sz="3600" dirty="0">
                <a:solidFill>
                  <a:srgbClr val="FF0000"/>
                </a:solidFill>
              </a:rPr>
              <a:t>*</a:t>
            </a:r>
          </a:p>
        </p:txBody>
      </p:sp>
      <p:sp>
        <p:nvSpPr>
          <p:cNvPr id="13" name="TextBox 12">
            <a:extLst>
              <a:ext uri="{FF2B5EF4-FFF2-40B4-BE49-F238E27FC236}">
                <a16:creationId xmlns:a16="http://schemas.microsoft.com/office/drawing/2014/main" id="{DFAC4EFA-9D1C-A8E6-C25C-57029E629698}"/>
              </a:ext>
            </a:extLst>
          </p:cNvPr>
          <p:cNvSpPr txBox="1"/>
          <p:nvPr/>
        </p:nvSpPr>
        <p:spPr>
          <a:xfrm>
            <a:off x="6784260" y="4988566"/>
            <a:ext cx="462115" cy="646331"/>
          </a:xfrm>
          <a:prstGeom prst="rect">
            <a:avLst/>
          </a:prstGeom>
          <a:noFill/>
        </p:spPr>
        <p:txBody>
          <a:bodyPr wrap="square" rtlCol="0">
            <a:spAutoFit/>
          </a:bodyPr>
          <a:lstStyle/>
          <a:p>
            <a:r>
              <a:rPr lang="en-US" sz="3600" dirty="0">
                <a:solidFill>
                  <a:srgbClr val="FF0000"/>
                </a:solidFill>
              </a:rPr>
              <a:t>*</a:t>
            </a:r>
          </a:p>
        </p:txBody>
      </p:sp>
    </p:spTree>
    <p:extLst>
      <p:ext uri="{BB962C8B-B14F-4D97-AF65-F5344CB8AC3E}">
        <p14:creationId xmlns:p14="http://schemas.microsoft.com/office/powerpoint/2010/main" val="271683656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9448BB-A915-1AC7-DCF9-8381279C79EA}"/>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BC324CE7-4B29-2EB3-2F02-D53E91439F7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29266" y="2616811"/>
            <a:ext cx="6174658" cy="1161975"/>
          </a:xfrm>
          <a:prstGeom prst="rect">
            <a:avLst/>
          </a:prstGeom>
        </p:spPr>
      </p:pic>
      <p:sp>
        <p:nvSpPr>
          <p:cNvPr id="3" name="TextBox 2">
            <a:extLst>
              <a:ext uri="{FF2B5EF4-FFF2-40B4-BE49-F238E27FC236}">
                <a16:creationId xmlns:a16="http://schemas.microsoft.com/office/drawing/2014/main" id="{CA2D5CFE-5FB2-C40C-73BC-AD72A3DDB1C7}"/>
              </a:ext>
            </a:extLst>
          </p:cNvPr>
          <p:cNvSpPr txBox="1"/>
          <p:nvPr/>
        </p:nvSpPr>
        <p:spPr>
          <a:xfrm>
            <a:off x="7816644" y="2885316"/>
            <a:ext cx="3392129" cy="646331"/>
          </a:xfrm>
          <a:prstGeom prst="rect">
            <a:avLst/>
          </a:prstGeom>
          <a:noFill/>
        </p:spPr>
        <p:txBody>
          <a:bodyPr wrap="square" rtlCol="0">
            <a:spAutoFit/>
          </a:bodyPr>
          <a:lstStyle/>
          <a:p>
            <a:r>
              <a:rPr lang="en-US" dirty="0"/>
              <a:t>Net load (Load – Renewables)</a:t>
            </a:r>
          </a:p>
          <a:p>
            <a:r>
              <a:rPr lang="en-US" dirty="0"/>
              <a:t>(Reliability, Dispatchable Power)</a:t>
            </a:r>
          </a:p>
        </p:txBody>
      </p:sp>
      <p:sp>
        <p:nvSpPr>
          <p:cNvPr id="10" name="Title 1">
            <a:extLst>
              <a:ext uri="{FF2B5EF4-FFF2-40B4-BE49-F238E27FC236}">
                <a16:creationId xmlns:a16="http://schemas.microsoft.com/office/drawing/2014/main" id="{65B585C3-F03B-E9BE-5A54-F21D619D1D2A}"/>
              </a:ext>
            </a:extLst>
          </p:cNvPr>
          <p:cNvSpPr txBox="1">
            <a:spLocks/>
          </p:cNvSpPr>
          <p:nvPr/>
        </p:nvSpPr>
        <p:spPr>
          <a:xfrm>
            <a:off x="769374" y="451449"/>
            <a:ext cx="10515600" cy="572958"/>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t>In a Utility-Regulatory Resource-Plan Context</a:t>
            </a:r>
          </a:p>
        </p:txBody>
      </p:sp>
      <p:sp>
        <p:nvSpPr>
          <p:cNvPr id="11" name="TextBox 10">
            <a:extLst>
              <a:ext uri="{FF2B5EF4-FFF2-40B4-BE49-F238E27FC236}">
                <a16:creationId xmlns:a16="http://schemas.microsoft.com/office/drawing/2014/main" id="{FD161379-62B5-11B8-5CD5-3CB729E6D055}"/>
              </a:ext>
            </a:extLst>
          </p:cNvPr>
          <p:cNvSpPr txBox="1"/>
          <p:nvPr/>
        </p:nvSpPr>
        <p:spPr>
          <a:xfrm>
            <a:off x="6803924" y="1749761"/>
            <a:ext cx="1012721" cy="2585323"/>
          </a:xfrm>
          <a:prstGeom prst="rect">
            <a:avLst/>
          </a:prstGeom>
          <a:noFill/>
        </p:spPr>
        <p:txBody>
          <a:bodyPr wrap="square" rtlCol="0">
            <a:spAutoFit/>
          </a:bodyPr>
          <a:lstStyle/>
          <a:p>
            <a:endParaRPr lang="en-US" dirty="0"/>
          </a:p>
          <a:p>
            <a:endParaRPr lang="en-US" dirty="0"/>
          </a:p>
          <a:p>
            <a:endParaRPr lang="en-US" dirty="0"/>
          </a:p>
          <a:p>
            <a:endParaRPr lang="en-US" dirty="0"/>
          </a:p>
          <a:p>
            <a:endParaRPr lang="en-US" dirty="0"/>
          </a:p>
          <a:p>
            <a:r>
              <a:rPr lang="en-US" dirty="0"/>
              <a:t>MW</a:t>
            </a:r>
          </a:p>
          <a:p>
            <a:endParaRPr lang="en-US" dirty="0"/>
          </a:p>
          <a:p>
            <a:endParaRPr lang="en-US" dirty="0"/>
          </a:p>
          <a:p>
            <a:endParaRPr lang="en-US" dirty="0"/>
          </a:p>
        </p:txBody>
      </p:sp>
      <p:sp>
        <p:nvSpPr>
          <p:cNvPr id="2" name="TextBox 1">
            <a:extLst>
              <a:ext uri="{FF2B5EF4-FFF2-40B4-BE49-F238E27FC236}">
                <a16:creationId xmlns:a16="http://schemas.microsoft.com/office/drawing/2014/main" id="{1F357561-46A8-098C-9847-7266A31B56CE}"/>
              </a:ext>
            </a:extLst>
          </p:cNvPr>
          <p:cNvSpPr txBox="1"/>
          <p:nvPr/>
        </p:nvSpPr>
        <p:spPr>
          <a:xfrm>
            <a:off x="1406013" y="4335084"/>
            <a:ext cx="8318090" cy="1200329"/>
          </a:xfrm>
          <a:prstGeom prst="rect">
            <a:avLst/>
          </a:prstGeom>
          <a:noFill/>
        </p:spPr>
        <p:txBody>
          <a:bodyPr wrap="square" rtlCol="0">
            <a:spAutoFit/>
          </a:bodyPr>
          <a:lstStyle/>
          <a:p>
            <a:r>
              <a:rPr lang="en-US" dirty="0"/>
              <a:t>Net demand, a frequently discussed metric in PUC proceedings, is a lagging indicator of the future renewable grid. Low demand during night until dawn masks the fact that these hours will be among the most expensive and dirty hours to use power for the future grid when coal plants are retired.</a:t>
            </a:r>
          </a:p>
        </p:txBody>
      </p:sp>
    </p:spTree>
    <p:extLst>
      <p:ext uri="{BB962C8B-B14F-4D97-AF65-F5344CB8AC3E}">
        <p14:creationId xmlns:p14="http://schemas.microsoft.com/office/powerpoint/2010/main" val="88863942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659D580-D87A-056C-9DC2-70F99433575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4940" y="758189"/>
            <a:ext cx="9761032" cy="5728335"/>
          </a:xfrm>
          <a:prstGeom prst="rect">
            <a:avLst/>
          </a:prstGeom>
          <a:noFill/>
        </p:spPr>
      </p:pic>
      <p:sp>
        <p:nvSpPr>
          <p:cNvPr id="5" name="TextBox 4">
            <a:extLst>
              <a:ext uri="{FF2B5EF4-FFF2-40B4-BE49-F238E27FC236}">
                <a16:creationId xmlns:a16="http://schemas.microsoft.com/office/drawing/2014/main" id="{6AFE6BF7-F33F-6B9A-AAE4-81F284CD1F68}"/>
              </a:ext>
            </a:extLst>
          </p:cNvPr>
          <p:cNvSpPr txBox="1"/>
          <p:nvPr/>
        </p:nvSpPr>
        <p:spPr>
          <a:xfrm>
            <a:off x="877454" y="234969"/>
            <a:ext cx="10437091" cy="523220"/>
          </a:xfrm>
          <a:prstGeom prst="rect">
            <a:avLst/>
          </a:prstGeom>
          <a:noFill/>
        </p:spPr>
        <p:txBody>
          <a:bodyPr wrap="square" rtlCol="0">
            <a:spAutoFit/>
          </a:bodyPr>
          <a:lstStyle/>
          <a:p>
            <a:r>
              <a:rPr lang="en-US" sz="2800" dirty="0"/>
              <a:t>Utility PV installations in 2023 are supplying air conditioning load!</a:t>
            </a:r>
          </a:p>
        </p:txBody>
      </p:sp>
      <p:cxnSp>
        <p:nvCxnSpPr>
          <p:cNvPr id="3" name="Straight Arrow Connector 2">
            <a:extLst>
              <a:ext uri="{FF2B5EF4-FFF2-40B4-BE49-F238E27FC236}">
                <a16:creationId xmlns:a16="http://schemas.microsoft.com/office/drawing/2014/main" id="{D72BC17B-8ED8-B9DF-3B9B-B543CE7313E8}"/>
              </a:ext>
            </a:extLst>
          </p:cNvPr>
          <p:cNvCxnSpPr/>
          <p:nvPr/>
        </p:nvCxnSpPr>
        <p:spPr>
          <a:xfrm>
            <a:off x="9845964" y="1754909"/>
            <a:ext cx="628072" cy="0"/>
          </a:xfrm>
          <a:prstGeom prst="straightConnector1">
            <a:avLst/>
          </a:prstGeom>
          <a:ln w="28575">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4AD73985-2994-0B86-4083-2C80A8C672B9}"/>
              </a:ext>
            </a:extLst>
          </p:cNvPr>
          <p:cNvSpPr txBox="1"/>
          <p:nvPr/>
        </p:nvSpPr>
        <p:spPr>
          <a:xfrm>
            <a:off x="9781309" y="1508688"/>
            <a:ext cx="757382" cy="246221"/>
          </a:xfrm>
          <a:prstGeom prst="rect">
            <a:avLst/>
          </a:prstGeom>
          <a:noFill/>
        </p:spPr>
        <p:txBody>
          <a:bodyPr wrap="square" rtlCol="0">
            <a:spAutoFit/>
          </a:bodyPr>
          <a:lstStyle/>
          <a:p>
            <a:r>
              <a:rPr lang="en-US" sz="1000" b="1" dirty="0"/>
              <a:t>5PM-9PM</a:t>
            </a:r>
          </a:p>
        </p:txBody>
      </p:sp>
      <p:sp>
        <p:nvSpPr>
          <p:cNvPr id="7" name="TextBox 6">
            <a:extLst>
              <a:ext uri="{FF2B5EF4-FFF2-40B4-BE49-F238E27FC236}">
                <a16:creationId xmlns:a16="http://schemas.microsoft.com/office/drawing/2014/main" id="{C85704D9-61E4-CE9A-B79A-0B8B7A964D1F}"/>
              </a:ext>
            </a:extLst>
          </p:cNvPr>
          <p:cNvSpPr txBox="1"/>
          <p:nvPr/>
        </p:nvSpPr>
        <p:spPr>
          <a:xfrm>
            <a:off x="1154546" y="3916218"/>
            <a:ext cx="2078182" cy="1754326"/>
          </a:xfrm>
          <a:prstGeom prst="rect">
            <a:avLst/>
          </a:prstGeom>
          <a:solidFill>
            <a:schemeClr val="bg1"/>
          </a:solidFill>
        </p:spPr>
        <p:txBody>
          <a:bodyPr wrap="square" rtlCol="0">
            <a:spAutoFit/>
          </a:bodyPr>
          <a:lstStyle/>
          <a:p>
            <a:r>
              <a:rPr lang="en-US" dirty="0"/>
              <a:t>Residential rates are determined by use from 5PM-9PM</a:t>
            </a:r>
          </a:p>
          <a:p>
            <a:endParaRPr lang="en-US" dirty="0"/>
          </a:p>
          <a:p>
            <a:endParaRPr lang="en-US" dirty="0"/>
          </a:p>
          <a:p>
            <a:endParaRPr lang="en-US" dirty="0"/>
          </a:p>
        </p:txBody>
      </p:sp>
      <p:sp>
        <p:nvSpPr>
          <p:cNvPr id="9" name="TextBox 8">
            <a:extLst>
              <a:ext uri="{FF2B5EF4-FFF2-40B4-BE49-F238E27FC236}">
                <a16:creationId xmlns:a16="http://schemas.microsoft.com/office/drawing/2014/main" id="{1CFD579A-70EF-E76E-DC48-45EB98D7FD69}"/>
              </a:ext>
            </a:extLst>
          </p:cNvPr>
          <p:cNvSpPr txBox="1"/>
          <p:nvPr/>
        </p:nvSpPr>
        <p:spPr>
          <a:xfrm>
            <a:off x="9107788" y="3855035"/>
            <a:ext cx="2788647" cy="2862322"/>
          </a:xfrm>
          <a:prstGeom prst="rect">
            <a:avLst/>
          </a:prstGeom>
          <a:solidFill>
            <a:schemeClr val="bg1"/>
          </a:solidFill>
        </p:spPr>
        <p:txBody>
          <a:bodyPr wrap="square" rtlCol="0">
            <a:spAutoFit/>
          </a:bodyPr>
          <a:lstStyle/>
          <a:p>
            <a:r>
              <a:rPr lang="en-US" dirty="0"/>
              <a:t>These hours determine:</a:t>
            </a:r>
          </a:p>
          <a:p>
            <a:endParaRPr lang="en-US" dirty="0"/>
          </a:p>
          <a:p>
            <a:r>
              <a:rPr lang="en-US" dirty="0"/>
              <a:t>-% of total grid cost paid by residential “class” compared to commercial and industrial “classes”</a:t>
            </a:r>
          </a:p>
          <a:p>
            <a:endParaRPr lang="en-US" dirty="0"/>
          </a:p>
          <a:p>
            <a:r>
              <a:rPr lang="en-US" dirty="0"/>
              <a:t>-Total grid cost</a:t>
            </a:r>
          </a:p>
          <a:p>
            <a:endParaRPr lang="en-US" dirty="0"/>
          </a:p>
          <a:p>
            <a:endParaRPr lang="en-US" dirty="0"/>
          </a:p>
        </p:txBody>
      </p:sp>
    </p:spTree>
    <p:extLst>
      <p:ext uri="{BB962C8B-B14F-4D97-AF65-F5344CB8AC3E}">
        <p14:creationId xmlns:p14="http://schemas.microsoft.com/office/powerpoint/2010/main" val="115640738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1B1030F-F54C-983F-212D-94E4A5E67444}"/>
              </a:ext>
            </a:extLst>
          </p:cNvPr>
          <p:cNvPicPr>
            <a:picLocks noChangeAspect="1"/>
          </p:cNvPicPr>
          <p:nvPr/>
        </p:nvPicPr>
        <p:blipFill>
          <a:blip r:embed="rId2"/>
          <a:stretch>
            <a:fillRect/>
          </a:stretch>
        </p:blipFill>
        <p:spPr>
          <a:xfrm>
            <a:off x="1995336" y="1024407"/>
            <a:ext cx="7728715" cy="4347402"/>
          </a:xfrm>
          <a:prstGeom prst="rect">
            <a:avLst/>
          </a:prstGeom>
        </p:spPr>
      </p:pic>
      <p:sp>
        <p:nvSpPr>
          <p:cNvPr id="5" name="Title 1">
            <a:extLst>
              <a:ext uri="{FF2B5EF4-FFF2-40B4-BE49-F238E27FC236}">
                <a16:creationId xmlns:a16="http://schemas.microsoft.com/office/drawing/2014/main" id="{F16D4AF9-EEB1-13B5-CC03-AC9E9CD38EB4}"/>
              </a:ext>
            </a:extLst>
          </p:cNvPr>
          <p:cNvSpPr txBox="1">
            <a:spLocks/>
          </p:cNvSpPr>
          <p:nvPr/>
        </p:nvSpPr>
        <p:spPr>
          <a:xfrm>
            <a:off x="769374" y="451449"/>
            <a:ext cx="10515600" cy="57295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t>Conclusions</a:t>
            </a:r>
          </a:p>
        </p:txBody>
      </p:sp>
    </p:spTree>
    <p:extLst>
      <p:ext uri="{BB962C8B-B14F-4D97-AF65-F5344CB8AC3E}">
        <p14:creationId xmlns:p14="http://schemas.microsoft.com/office/powerpoint/2010/main" val="215037158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F7F160-28E1-E3D7-A817-7024C90FD570}"/>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B3761A0C-7763-4A94-FFAD-AB2360BB4960}"/>
              </a:ext>
            </a:extLst>
          </p:cNvPr>
          <p:cNvPicPr>
            <a:picLocks noChangeAspect="1"/>
          </p:cNvPicPr>
          <p:nvPr/>
        </p:nvPicPr>
        <p:blipFill>
          <a:blip r:embed="rId2"/>
          <a:stretch>
            <a:fillRect/>
          </a:stretch>
        </p:blipFill>
        <p:spPr>
          <a:xfrm>
            <a:off x="1995336" y="1024407"/>
            <a:ext cx="7728715" cy="4347402"/>
          </a:xfrm>
          <a:prstGeom prst="rect">
            <a:avLst/>
          </a:prstGeom>
        </p:spPr>
      </p:pic>
      <p:sp>
        <p:nvSpPr>
          <p:cNvPr id="5" name="Title 1">
            <a:extLst>
              <a:ext uri="{FF2B5EF4-FFF2-40B4-BE49-F238E27FC236}">
                <a16:creationId xmlns:a16="http://schemas.microsoft.com/office/drawing/2014/main" id="{A7346B3E-F0C9-ABF0-E581-C7BDC8E9F9E8}"/>
              </a:ext>
            </a:extLst>
          </p:cNvPr>
          <p:cNvSpPr txBox="1">
            <a:spLocks/>
          </p:cNvSpPr>
          <p:nvPr/>
        </p:nvSpPr>
        <p:spPr>
          <a:xfrm>
            <a:off x="769374" y="451449"/>
            <a:ext cx="10515600" cy="57295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t>Conclusions</a:t>
            </a:r>
          </a:p>
        </p:txBody>
      </p:sp>
      <p:cxnSp>
        <p:nvCxnSpPr>
          <p:cNvPr id="3" name="Straight Arrow Connector 2">
            <a:extLst>
              <a:ext uri="{FF2B5EF4-FFF2-40B4-BE49-F238E27FC236}">
                <a16:creationId xmlns:a16="http://schemas.microsoft.com/office/drawing/2014/main" id="{B8DED091-AF27-F3D7-3BE1-9D305FBB11C9}"/>
              </a:ext>
            </a:extLst>
          </p:cNvPr>
          <p:cNvCxnSpPr/>
          <p:nvPr/>
        </p:nvCxnSpPr>
        <p:spPr>
          <a:xfrm>
            <a:off x="2075380" y="5371809"/>
            <a:ext cx="5578867" cy="0"/>
          </a:xfrm>
          <a:prstGeom prst="straightConnector1">
            <a:avLst/>
          </a:prstGeom>
          <a:ln w="47625">
            <a:solidFill>
              <a:srgbClr val="00B0F0"/>
            </a:solidFill>
            <a:tailEnd type="triangle"/>
          </a:ln>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4EFCA2C6-FF51-D7ED-7B0F-512FA881F558}"/>
              </a:ext>
            </a:extLst>
          </p:cNvPr>
          <p:cNvSpPr txBox="1"/>
          <p:nvPr/>
        </p:nvSpPr>
        <p:spPr>
          <a:xfrm>
            <a:off x="2075380" y="5575435"/>
            <a:ext cx="3352026" cy="400110"/>
          </a:xfrm>
          <a:prstGeom prst="rect">
            <a:avLst/>
          </a:prstGeom>
          <a:noFill/>
          <a:ln w="44450">
            <a:solidFill>
              <a:srgbClr val="FF0000"/>
            </a:solidFill>
          </a:ln>
        </p:spPr>
        <p:txBody>
          <a:bodyPr wrap="square" rtlCol="0">
            <a:spAutoFit/>
          </a:bodyPr>
          <a:lstStyle/>
          <a:p>
            <a:r>
              <a:rPr lang="en-US" sz="2000" b="1" dirty="0"/>
              <a:t>We can just do this—Today!</a:t>
            </a:r>
          </a:p>
        </p:txBody>
      </p:sp>
      <p:sp>
        <p:nvSpPr>
          <p:cNvPr id="7" name="TextBox 6">
            <a:extLst>
              <a:ext uri="{FF2B5EF4-FFF2-40B4-BE49-F238E27FC236}">
                <a16:creationId xmlns:a16="http://schemas.microsoft.com/office/drawing/2014/main" id="{D0CA3D22-B525-ADE6-23AD-858E1F98289B}"/>
              </a:ext>
            </a:extLst>
          </p:cNvPr>
          <p:cNvSpPr txBox="1"/>
          <p:nvPr/>
        </p:nvSpPr>
        <p:spPr>
          <a:xfrm>
            <a:off x="8138834" y="162752"/>
            <a:ext cx="2463245" cy="1323439"/>
          </a:xfrm>
          <a:prstGeom prst="rect">
            <a:avLst/>
          </a:prstGeom>
          <a:noFill/>
          <a:ln w="44450">
            <a:solidFill>
              <a:srgbClr val="FF0000"/>
            </a:solidFill>
          </a:ln>
        </p:spPr>
        <p:txBody>
          <a:bodyPr wrap="square" rtlCol="0">
            <a:spAutoFit/>
          </a:bodyPr>
          <a:lstStyle/>
          <a:p>
            <a:r>
              <a:rPr lang="en-US" sz="2000" b="1" dirty="0"/>
              <a:t>Advocate for better rate design to reward clean, low-cost energy use</a:t>
            </a:r>
          </a:p>
        </p:txBody>
      </p:sp>
      <p:sp>
        <p:nvSpPr>
          <p:cNvPr id="8" name="TextBox 7">
            <a:extLst>
              <a:ext uri="{FF2B5EF4-FFF2-40B4-BE49-F238E27FC236}">
                <a16:creationId xmlns:a16="http://schemas.microsoft.com/office/drawing/2014/main" id="{4EE260AD-0914-D91D-C6B6-A51884921551}"/>
              </a:ext>
            </a:extLst>
          </p:cNvPr>
          <p:cNvSpPr txBox="1"/>
          <p:nvPr/>
        </p:nvSpPr>
        <p:spPr>
          <a:xfrm>
            <a:off x="8128082" y="4952859"/>
            <a:ext cx="3352026" cy="1323439"/>
          </a:xfrm>
          <a:prstGeom prst="rect">
            <a:avLst/>
          </a:prstGeom>
          <a:noFill/>
          <a:ln w="47625">
            <a:solidFill>
              <a:srgbClr val="FF0000"/>
            </a:solidFill>
          </a:ln>
        </p:spPr>
        <p:txBody>
          <a:bodyPr wrap="square" rtlCol="0">
            <a:spAutoFit/>
          </a:bodyPr>
          <a:lstStyle/>
          <a:p>
            <a:r>
              <a:rPr lang="en-US" sz="2000" b="1" dirty="0"/>
              <a:t>A “renewable friendly” demand curve will result in a more renewable future, faster.</a:t>
            </a:r>
          </a:p>
        </p:txBody>
      </p:sp>
      <p:cxnSp>
        <p:nvCxnSpPr>
          <p:cNvPr id="10" name="Straight Connector 9">
            <a:extLst>
              <a:ext uri="{FF2B5EF4-FFF2-40B4-BE49-F238E27FC236}">
                <a16:creationId xmlns:a16="http://schemas.microsoft.com/office/drawing/2014/main" id="{6A89482F-B4C8-0801-5954-BED13E6C693F}"/>
              </a:ext>
            </a:extLst>
          </p:cNvPr>
          <p:cNvCxnSpPr/>
          <p:nvPr/>
        </p:nvCxnSpPr>
        <p:spPr>
          <a:xfrm>
            <a:off x="7787148" y="0"/>
            <a:ext cx="0" cy="6858000"/>
          </a:xfrm>
          <a:prstGeom prst="line">
            <a:avLst/>
          </a:prstGeom>
        </p:spPr>
        <p:style>
          <a:lnRef idx="2">
            <a:schemeClr val="accent1"/>
          </a:lnRef>
          <a:fillRef idx="0">
            <a:schemeClr val="accent1"/>
          </a:fillRef>
          <a:effectRef idx="1">
            <a:schemeClr val="accent1"/>
          </a:effectRef>
          <a:fontRef idx="minor">
            <a:schemeClr val="tx1"/>
          </a:fontRef>
        </p:style>
      </p:cxnSp>
      <p:cxnSp>
        <p:nvCxnSpPr>
          <p:cNvPr id="2" name="Straight Arrow Connector 1">
            <a:extLst>
              <a:ext uri="{FF2B5EF4-FFF2-40B4-BE49-F238E27FC236}">
                <a16:creationId xmlns:a16="http://schemas.microsoft.com/office/drawing/2014/main" id="{520F2288-1D3E-06D6-A49B-AAEBAFB4996F}"/>
              </a:ext>
            </a:extLst>
          </p:cNvPr>
          <p:cNvCxnSpPr>
            <a:cxnSpLocks/>
          </p:cNvCxnSpPr>
          <p:nvPr/>
        </p:nvCxnSpPr>
        <p:spPr>
          <a:xfrm>
            <a:off x="7836310" y="5370289"/>
            <a:ext cx="272108" cy="0"/>
          </a:xfrm>
          <a:prstGeom prst="straightConnector1">
            <a:avLst/>
          </a:prstGeom>
          <a:ln w="47625">
            <a:solidFill>
              <a:srgbClr val="00B0F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6016253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C4C549-2909-30BD-E4E2-85FE8C72A5B8}"/>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947C0ABA-7CAF-1178-8B14-16238E37FE7A}"/>
              </a:ext>
            </a:extLst>
          </p:cNvPr>
          <p:cNvSpPr txBox="1"/>
          <p:nvPr/>
        </p:nvSpPr>
        <p:spPr>
          <a:xfrm>
            <a:off x="2191285" y="5668541"/>
            <a:ext cx="7197213" cy="584775"/>
          </a:xfrm>
          <a:prstGeom prst="rect">
            <a:avLst/>
          </a:prstGeom>
          <a:noFill/>
        </p:spPr>
        <p:txBody>
          <a:bodyPr wrap="square" rtlCol="0">
            <a:spAutoFit/>
          </a:bodyPr>
          <a:lstStyle/>
          <a:p>
            <a:pPr algn="ctr"/>
            <a:r>
              <a:rPr lang="en-US" sz="3200" dirty="0"/>
              <a:t>ron@sintoninstruments.com</a:t>
            </a:r>
          </a:p>
        </p:txBody>
      </p:sp>
      <p:sp>
        <p:nvSpPr>
          <p:cNvPr id="14" name="TextBox 13">
            <a:extLst>
              <a:ext uri="{FF2B5EF4-FFF2-40B4-BE49-F238E27FC236}">
                <a16:creationId xmlns:a16="http://schemas.microsoft.com/office/drawing/2014/main" id="{1E4657CC-16E5-0331-96DF-285DF562AC38}"/>
              </a:ext>
            </a:extLst>
          </p:cNvPr>
          <p:cNvSpPr txBox="1"/>
          <p:nvPr/>
        </p:nvSpPr>
        <p:spPr>
          <a:xfrm>
            <a:off x="6017340" y="6253316"/>
            <a:ext cx="6558116" cy="369332"/>
          </a:xfrm>
          <a:prstGeom prst="rect">
            <a:avLst/>
          </a:prstGeom>
          <a:noFill/>
        </p:spPr>
        <p:txBody>
          <a:bodyPr wrap="square" rtlCol="0">
            <a:spAutoFit/>
          </a:bodyPr>
          <a:lstStyle/>
          <a:p>
            <a:r>
              <a:rPr lang="en-US" dirty="0"/>
              <a:t>With thanks to Adriene Karpen, especially for EV forecast!</a:t>
            </a:r>
          </a:p>
        </p:txBody>
      </p:sp>
      <p:pic>
        <p:nvPicPr>
          <p:cNvPr id="15" name="Picture 14">
            <a:extLst>
              <a:ext uri="{FF2B5EF4-FFF2-40B4-BE49-F238E27FC236}">
                <a16:creationId xmlns:a16="http://schemas.microsoft.com/office/drawing/2014/main" id="{19A84A00-48BE-CC33-64C4-C2C75422B0A6}"/>
              </a:ext>
            </a:extLst>
          </p:cNvPr>
          <p:cNvPicPr>
            <a:picLocks noChangeAspect="1"/>
          </p:cNvPicPr>
          <p:nvPr/>
        </p:nvPicPr>
        <p:blipFill>
          <a:blip r:embed="rId2"/>
          <a:stretch>
            <a:fillRect/>
          </a:stretch>
        </p:blipFill>
        <p:spPr>
          <a:xfrm>
            <a:off x="6718765" y="3149878"/>
            <a:ext cx="3200677" cy="1828959"/>
          </a:xfrm>
          <a:prstGeom prst="rect">
            <a:avLst/>
          </a:prstGeom>
          <a:ln>
            <a:solidFill>
              <a:schemeClr val="tx1"/>
            </a:solidFill>
          </a:ln>
        </p:spPr>
      </p:pic>
      <p:pic>
        <p:nvPicPr>
          <p:cNvPr id="16" name="Picture 15">
            <a:extLst>
              <a:ext uri="{FF2B5EF4-FFF2-40B4-BE49-F238E27FC236}">
                <a16:creationId xmlns:a16="http://schemas.microsoft.com/office/drawing/2014/main" id="{2C076CDA-4521-6CA5-377D-CC820A05C05A}"/>
              </a:ext>
            </a:extLst>
          </p:cNvPr>
          <p:cNvPicPr>
            <a:picLocks noChangeAspect="1"/>
          </p:cNvPicPr>
          <p:nvPr/>
        </p:nvPicPr>
        <p:blipFill>
          <a:blip r:embed="rId3"/>
          <a:stretch>
            <a:fillRect/>
          </a:stretch>
        </p:blipFill>
        <p:spPr>
          <a:xfrm>
            <a:off x="6718765" y="1039976"/>
            <a:ext cx="3200677" cy="1828959"/>
          </a:xfrm>
          <a:prstGeom prst="rect">
            <a:avLst/>
          </a:prstGeom>
        </p:spPr>
      </p:pic>
      <p:pic>
        <p:nvPicPr>
          <p:cNvPr id="17" name="Picture 16">
            <a:extLst>
              <a:ext uri="{FF2B5EF4-FFF2-40B4-BE49-F238E27FC236}">
                <a16:creationId xmlns:a16="http://schemas.microsoft.com/office/drawing/2014/main" id="{A9559AA9-1133-B7F7-9A93-6D077993F74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405729" y="147883"/>
            <a:ext cx="4350953" cy="5500240"/>
          </a:xfrm>
          <a:prstGeom prst="rect">
            <a:avLst/>
          </a:prstGeom>
        </p:spPr>
      </p:pic>
    </p:spTree>
    <p:extLst>
      <p:ext uri="{BB962C8B-B14F-4D97-AF65-F5344CB8AC3E}">
        <p14:creationId xmlns:p14="http://schemas.microsoft.com/office/powerpoint/2010/main" val="179889097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82F31A-3720-9E85-393E-C442E2B6B646}"/>
            </a:ext>
          </a:extLst>
        </p:cNvPr>
        <p:cNvGrpSpPr/>
        <p:nvPr/>
      </p:nvGrpSpPr>
      <p:grpSpPr>
        <a:xfrm>
          <a:off x="0" y="0"/>
          <a:ext cx="0" cy="0"/>
          <a:chOff x="0" y="0"/>
          <a:chExt cx="0" cy="0"/>
        </a:xfrm>
      </p:grpSpPr>
      <p:sp>
        <p:nvSpPr>
          <p:cNvPr id="47" name="Title 1">
            <a:extLst>
              <a:ext uri="{FF2B5EF4-FFF2-40B4-BE49-F238E27FC236}">
                <a16:creationId xmlns:a16="http://schemas.microsoft.com/office/drawing/2014/main" id="{02E617A2-DFD8-09CA-6216-CFF8E3FBF702}"/>
              </a:ext>
            </a:extLst>
          </p:cNvPr>
          <p:cNvSpPr txBox="1">
            <a:spLocks/>
          </p:cNvSpPr>
          <p:nvPr/>
        </p:nvSpPr>
        <p:spPr>
          <a:xfrm>
            <a:off x="1676400" y="1640366"/>
            <a:ext cx="10515600" cy="572958"/>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t>New Time of Use Rates Starting Nov. 1, 2025</a:t>
            </a:r>
          </a:p>
        </p:txBody>
      </p:sp>
    </p:spTree>
    <p:extLst>
      <p:ext uri="{BB962C8B-B14F-4D97-AF65-F5344CB8AC3E}">
        <p14:creationId xmlns:p14="http://schemas.microsoft.com/office/powerpoint/2010/main" val="251595029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89CF38-2C45-3AA9-FCAA-FF090F312B8C}"/>
            </a:ext>
          </a:extLst>
        </p:cNvPr>
        <p:cNvGrpSpPr/>
        <p:nvPr/>
      </p:nvGrpSpPr>
      <p:grpSpPr>
        <a:xfrm>
          <a:off x="0" y="0"/>
          <a:ext cx="0" cy="0"/>
          <a:chOff x="0" y="0"/>
          <a:chExt cx="0" cy="0"/>
        </a:xfrm>
      </p:grpSpPr>
      <p:sp>
        <p:nvSpPr>
          <p:cNvPr id="47" name="Title 1">
            <a:extLst>
              <a:ext uri="{FF2B5EF4-FFF2-40B4-BE49-F238E27FC236}">
                <a16:creationId xmlns:a16="http://schemas.microsoft.com/office/drawing/2014/main" id="{10454BD6-F40E-CADB-E312-DF85C2ABD1E2}"/>
              </a:ext>
            </a:extLst>
          </p:cNvPr>
          <p:cNvSpPr txBox="1">
            <a:spLocks/>
          </p:cNvSpPr>
          <p:nvPr/>
        </p:nvSpPr>
        <p:spPr>
          <a:xfrm>
            <a:off x="1322439" y="784960"/>
            <a:ext cx="10515600" cy="572958"/>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t>Why Have Time-Of-Use Rates?</a:t>
            </a:r>
          </a:p>
        </p:txBody>
      </p:sp>
      <p:sp>
        <p:nvSpPr>
          <p:cNvPr id="2" name="TextBox 1">
            <a:extLst>
              <a:ext uri="{FF2B5EF4-FFF2-40B4-BE49-F238E27FC236}">
                <a16:creationId xmlns:a16="http://schemas.microsoft.com/office/drawing/2014/main" id="{93B95FED-8073-C35D-694A-C184CC07DD5F}"/>
              </a:ext>
            </a:extLst>
          </p:cNvPr>
          <p:cNvSpPr txBox="1"/>
          <p:nvPr/>
        </p:nvSpPr>
        <p:spPr>
          <a:xfrm>
            <a:off x="1504335" y="1798361"/>
            <a:ext cx="9596284" cy="4524315"/>
          </a:xfrm>
          <a:prstGeom prst="rect">
            <a:avLst/>
          </a:prstGeom>
          <a:noFill/>
        </p:spPr>
        <p:txBody>
          <a:bodyPr wrap="square" rtlCol="0">
            <a:spAutoFit/>
          </a:bodyPr>
          <a:lstStyle/>
          <a:p>
            <a:r>
              <a:rPr lang="en-US" dirty="0"/>
              <a:t>-Much of the cost of the grid is due to peaking power plants and infrastructure that are used very few hours per year.  Reducing the need for these “</a:t>
            </a:r>
            <a:r>
              <a:rPr lang="en-US" dirty="0" err="1"/>
              <a:t>peaker</a:t>
            </a:r>
            <a:r>
              <a:rPr lang="en-US" dirty="0"/>
              <a:t>” plants would lower the cost of electricity</a:t>
            </a:r>
          </a:p>
          <a:p>
            <a:endParaRPr lang="en-US" dirty="0"/>
          </a:p>
          <a:p>
            <a:r>
              <a:rPr lang="en-US" dirty="0"/>
              <a:t>-If residential demand for power were reduced during these few peak hours, then</a:t>
            </a:r>
          </a:p>
          <a:p>
            <a:endParaRPr lang="en-US" dirty="0"/>
          </a:p>
          <a:p>
            <a:r>
              <a:rPr lang="en-US" dirty="0"/>
              <a:t>	-The cost of the power grid would be less, leading to lower rates</a:t>
            </a:r>
          </a:p>
          <a:p>
            <a:r>
              <a:rPr lang="en-US" dirty="0"/>
              <a:t>	-The fraction of this total cost for the grid paid by residential customers (compared to 	  commercial and industrial customers) would be less.</a:t>
            </a:r>
          </a:p>
          <a:p>
            <a:endParaRPr lang="en-US" dirty="0"/>
          </a:p>
          <a:p>
            <a:r>
              <a:rPr lang="en-US" dirty="0"/>
              <a:t>-TOU rates allow individuals to lower their power bills in ways that lower the power bill for all residential customers. Savings during off-peak hours compensate for higher rates on-peak.</a:t>
            </a:r>
          </a:p>
          <a:p>
            <a:endParaRPr lang="en-US" dirty="0"/>
          </a:p>
          <a:p>
            <a:r>
              <a:rPr lang="en-US" dirty="0"/>
              <a:t>-The ability to lower power use during peak periods is becoming much easier due more “flexible” load on the system like EVs, electric water heaters, and heat pump heating.</a:t>
            </a:r>
          </a:p>
          <a:p>
            <a:endParaRPr lang="en-US" dirty="0"/>
          </a:p>
        </p:txBody>
      </p:sp>
    </p:spTree>
    <p:extLst>
      <p:ext uri="{BB962C8B-B14F-4D97-AF65-F5344CB8AC3E}">
        <p14:creationId xmlns:p14="http://schemas.microsoft.com/office/powerpoint/2010/main" val="114149997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C0E0F8-3F32-AB38-C1B0-535CA1A5DBA3}"/>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6CE24353-E7FA-F9E7-D5B1-40B625C6EA3A}"/>
              </a:ext>
            </a:extLst>
          </p:cNvPr>
          <p:cNvSpPr txBox="1"/>
          <p:nvPr/>
        </p:nvSpPr>
        <p:spPr>
          <a:xfrm>
            <a:off x="877454" y="234969"/>
            <a:ext cx="10437091" cy="523220"/>
          </a:xfrm>
          <a:prstGeom prst="rect">
            <a:avLst/>
          </a:prstGeom>
          <a:noFill/>
        </p:spPr>
        <p:txBody>
          <a:bodyPr wrap="square" rtlCol="0">
            <a:spAutoFit/>
          </a:bodyPr>
          <a:lstStyle/>
          <a:p>
            <a:r>
              <a:rPr lang="en-US" sz="2800" dirty="0"/>
              <a:t>Result from Rate Case: 1000 highest hours of fossil fuel dispatch</a:t>
            </a:r>
          </a:p>
        </p:txBody>
      </p:sp>
      <p:pic>
        <p:nvPicPr>
          <p:cNvPr id="3" name="Picture 2">
            <a:extLst>
              <a:ext uri="{FF2B5EF4-FFF2-40B4-BE49-F238E27FC236}">
                <a16:creationId xmlns:a16="http://schemas.microsoft.com/office/drawing/2014/main" id="{9D7D87EF-BC9E-7240-9582-0D6BC1746E23}"/>
              </a:ext>
            </a:extLst>
          </p:cNvPr>
          <p:cNvPicPr>
            <a:picLocks noChangeAspect="1"/>
          </p:cNvPicPr>
          <p:nvPr/>
        </p:nvPicPr>
        <p:blipFill>
          <a:blip r:embed="rId2"/>
          <a:stretch>
            <a:fillRect/>
          </a:stretch>
        </p:blipFill>
        <p:spPr>
          <a:xfrm>
            <a:off x="1297857" y="808703"/>
            <a:ext cx="9596284" cy="5240594"/>
          </a:xfrm>
          <a:prstGeom prst="rect">
            <a:avLst/>
          </a:prstGeom>
        </p:spPr>
      </p:pic>
      <p:cxnSp>
        <p:nvCxnSpPr>
          <p:cNvPr id="4" name="Straight Arrow Connector 3">
            <a:extLst>
              <a:ext uri="{FF2B5EF4-FFF2-40B4-BE49-F238E27FC236}">
                <a16:creationId xmlns:a16="http://schemas.microsoft.com/office/drawing/2014/main" id="{34CC32A3-2F78-9245-AADF-51B146368125}"/>
              </a:ext>
            </a:extLst>
          </p:cNvPr>
          <p:cNvCxnSpPr/>
          <p:nvPr/>
        </p:nvCxnSpPr>
        <p:spPr>
          <a:xfrm>
            <a:off x="6953975" y="2199992"/>
            <a:ext cx="2154725" cy="0"/>
          </a:xfrm>
          <a:prstGeom prst="straightConnector1">
            <a:avLst/>
          </a:prstGeom>
          <a:ln w="4445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AB14040C-D38A-20AE-3017-2A3443790645}"/>
              </a:ext>
            </a:extLst>
          </p:cNvPr>
          <p:cNvSpPr txBox="1"/>
          <p:nvPr/>
        </p:nvSpPr>
        <p:spPr>
          <a:xfrm>
            <a:off x="7047346" y="1830660"/>
            <a:ext cx="1681018" cy="369332"/>
          </a:xfrm>
          <a:prstGeom prst="rect">
            <a:avLst/>
          </a:prstGeom>
          <a:noFill/>
        </p:spPr>
        <p:txBody>
          <a:bodyPr wrap="square" rtlCol="0">
            <a:spAutoFit/>
          </a:bodyPr>
          <a:lstStyle/>
          <a:p>
            <a:r>
              <a:rPr lang="en-US" b="1" dirty="0"/>
              <a:t>1PM to 7PM</a:t>
            </a:r>
          </a:p>
        </p:txBody>
      </p:sp>
      <p:sp>
        <p:nvSpPr>
          <p:cNvPr id="7" name="TextBox 6">
            <a:extLst>
              <a:ext uri="{FF2B5EF4-FFF2-40B4-BE49-F238E27FC236}">
                <a16:creationId xmlns:a16="http://schemas.microsoft.com/office/drawing/2014/main" id="{C963AC1F-095B-4CED-2437-4D257230D40F}"/>
              </a:ext>
            </a:extLst>
          </p:cNvPr>
          <p:cNvSpPr txBox="1"/>
          <p:nvPr/>
        </p:nvSpPr>
        <p:spPr>
          <a:xfrm>
            <a:off x="6470073" y="2852617"/>
            <a:ext cx="1154545" cy="369332"/>
          </a:xfrm>
          <a:prstGeom prst="rect">
            <a:avLst/>
          </a:prstGeom>
          <a:noFill/>
        </p:spPr>
        <p:txBody>
          <a:bodyPr wrap="square" rtlCol="0">
            <a:spAutoFit/>
          </a:bodyPr>
          <a:lstStyle/>
          <a:p>
            <a:r>
              <a:rPr lang="en-US" b="1" dirty="0">
                <a:solidFill>
                  <a:srgbClr val="FFFF00"/>
                </a:solidFill>
                <a:highlight>
                  <a:srgbClr val="000000"/>
                </a:highlight>
              </a:rPr>
              <a:t>Mid peak</a:t>
            </a:r>
          </a:p>
        </p:txBody>
      </p:sp>
      <p:sp>
        <p:nvSpPr>
          <p:cNvPr id="8" name="TextBox 7">
            <a:extLst>
              <a:ext uri="{FF2B5EF4-FFF2-40B4-BE49-F238E27FC236}">
                <a16:creationId xmlns:a16="http://schemas.microsoft.com/office/drawing/2014/main" id="{69F8A75E-BEA2-69B5-B619-3646F8C37123}"/>
              </a:ext>
            </a:extLst>
          </p:cNvPr>
          <p:cNvSpPr txBox="1"/>
          <p:nvPr/>
        </p:nvSpPr>
        <p:spPr>
          <a:xfrm>
            <a:off x="7624618" y="2432771"/>
            <a:ext cx="715818" cy="369332"/>
          </a:xfrm>
          <a:prstGeom prst="rect">
            <a:avLst/>
          </a:prstGeom>
          <a:noFill/>
        </p:spPr>
        <p:txBody>
          <a:bodyPr wrap="square" rtlCol="0">
            <a:spAutoFit/>
          </a:bodyPr>
          <a:lstStyle/>
          <a:p>
            <a:r>
              <a:rPr lang="en-US" b="1" dirty="0">
                <a:solidFill>
                  <a:srgbClr val="FF0000"/>
                </a:solidFill>
              </a:rPr>
              <a:t>Peak</a:t>
            </a:r>
          </a:p>
        </p:txBody>
      </p:sp>
    </p:spTree>
    <p:extLst>
      <p:ext uri="{BB962C8B-B14F-4D97-AF65-F5344CB8AC3E}">
        <p14:creationId xmlns:p14="http://schemas.microsoft.com/office/powerpoint/2010/main" val="16361560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81AAFD-9F68-7B6D-F0AD-219E1FFB7BD6}"/>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93B7FBE7-E43D-DFBA-352F-1612803DD79D}"/>
              </a:ext>
            </a:extLst>
          </p:cNvPr>
          <p:cNvSpPr/>
          <p:nvPr/>
        </p:nvSpPr>
        <p:spPr>
          <a:xfrm>
            <a:off x="481781" y="1432546"/>
            <a:ext cx="10943303" cy="283169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a:extLst>
              <a:ext uri="{FF2B5EF4-FFF2-40B4-BE49-F238E27FC236}">
                <a16:creationId xmlns:a16="http://schemas.microsoft.com/office/drawing/2014/main" id="{74368B84-BAA1-D216-08E4-9530D956CC56}"/>
              </a:ext>
            </a:extLst>
          </p:cNvPr>
          <p:cNvCxnSpPr>
            <a:cxnSpLocks/>
          </p:cNvCxnSpPr>
          <p:nvPr/>
        </p:nvCxnSpPr>
        <p:spPr>
          <a:xfrm>
            <a:off x="1730477" y="1671484"/>
            <a:ext cx="3501923"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343E5411-B544-D2CF-8979-C5673C5D55A8}"/>
              </a:ext>
            </a:extLst>
          </p:cNvPr>
          <p:cNvCxnSpPr>
            <a:cxnSpLocks/>
          </p:cNvCxnSpPr>
          <p:nvPr/>
        </p:nvCxnSpPr>
        <p:spPr>
          <a:xfrm>
            <a:off x="6091084" y="1671484"/>
            <a:ext cx="4645742"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2CAE1B00-3367-C8B9-857A-FC3E839D2379}"/>
              </a:ext>
            </a:extLst>
          </p:cNvPr>
          <p:cNvSpPr txBox="1"/>
          <p:nvPr/>
        </p:nvSpPr>
        <p:spPr>
          <a:xfrm>
            <a:off x="481781" y="344129"/>
            <a:ext cx="11071122" cy="646331"/>
          </a:xfrm>
          <a:prstGeom prst="rect">
            <a:avLst/>
          </a:prstGeom>
          <a:noFill/>
        </p:spPr>
        <p:txBody>
          <a:bodyPr wrap="square" rtlCol="0">
            <a:spAutoFit/>
          </a:bodyPr>
          <a:lstStyle/>
          <a:p>
            <a:r>
              <a:rPr lang="en-US" sz="3600" b="1" dirty="0"/>
              <a:t>The sun rises and sets every day</a:t>
            </a:r>
          </a:p>
        </p:txBody>
      </p:sp>
      <p:sp>
        <p:nvSpPr>
          <p:cNvPr id="2" name="TextBox 1">
            <a:extLst>
              <a:ext uri="{FF2B5EF4-FFF2-40B4-BE49-F238E27FC236}">
                <a16:creationId xmlns:a16="http://schemas.microsoft.com/office/drawing/2014/main" id="{05C1ED49-B939-0489-6F58-C9F68192B6F3}"/>
              </a:ext>
            </a:extLst>
          </p:cNvPr>
          <p:cNvSpPr txBox="1"/>
          <p:nvPr/>
        </p:nvSpPr>
        <p:spPr>
          <a:xfrm>
            <a:off x="481781" y="1779639"/>
            <a:ext cx="894735" cy="307777"/>
          </a:xfrm>
          <a:prstGeom prst="rect">
            <a:avLst/>
          </a:prstGeom>
          <a:noFill/>
        </p:spPr>
        <p:txBody>
          <a:bodyPr wrap="square" rtlCol="0">
            <a:spAutoFit/>
          </a:bodyPr>
          <a:lstStyle/>
          <a:p>
            <a:r>
              <a:rPr lang="en-US" sz="1400" b="1" dirty="0"/>
              <a:t>AM</a:t>
            </a:r>
          </a:p>
        </p:txBody>
      </p:sp>
      <p:sp>
        <p:nvSpPr>
          <p:cNvPr id="4" name="TextBox 3">
            <a:extLst>
              <a:ext uri="{FF2B5EF4-FFF2-40B4-BE49-F238E27FC236}">
                <a16:creationId xmlns:a16="http://schemas.microsoft.com/office/drawing/2014/main" id="{6A8A58C1-D12E-8E27-3C10-DDD278CE9FA2}"/>
              </a:ext>
            </a:extLst>
          </p:cNvPr>
          <p:cNvSpPr txBox="1"/>
          <p:nvPr/>
        </p:nvSpPr>
        <p:spPr>
          <a:xfrm>
            <a:off x="481780" y="3589500"/>
            <a:ext cx="894735" cy="307777"/>
          </a:xfrm>
          <a:prstGeom prst="rect">
            <a:avLst/>
          </a:prstGeom>
          <a:noFill/>
        </p:spPr>
        <p:txBody>
          <a:bodyPr wrap="square" rtlCol="0">
            <a:spAutoFit/>
          </a:bodyPr>
          <a:lstStyle/>
          <a:p>
            <a:r>
              <a:rPr lang="en-US" sz="1400" b="1" dirty="0"/>
              <a:t>PM</a:t>
            </a:r>
          </a:p>
        </p:txBody>
      </p:sp>
      <p:sp>
        <p:nvSpPr>
          <p:cNvPr id="8" name="TextBox 7">
            <a:extLst>
              <a:ext uri="{FF2B5EF4-FFF2-40B4-BE49-F238E27FC236}">
                <a16:creationId xmlns:a16="http://schemas.microsoft.com/office/drawing/2014/main" id="{A8BBB1A9-322B-85B2-02D0-EABFC04516D3}"/>
              </a:ext>
            </a:extLst>
          </p:cNvPr>
          <p:cNvSpPr txBox="1"/>
          <p:nvPr/>
        </p:nvSpPr>
        <p:spPr>
          <a:xfrm>
            <a:off x="162232" y="2696260"/>
            <a:ext cx="894735" cy="338554"/>
          </a:xfrm>
          <a:prstGeom prst="rect">
            <a:avLst/>
          </a:prstGeom>
          <a:noFill/>
        </p:spPr>
        <p:txBody>
          <a:bodyPr wrap="square" rtlCol="0">
            <a:spAutoFit/>
          </a:bodyPr>
          <a:lstStyle/>
          <a:p>
            <a:r>
              <a:rPr lang="en-US" sz="1600" b="1" dirty="0"/>
              <a:t>Noon</a:t>
            </a:r>
          </a:p>
        </p:txBody>
      </p:sp>
      <p:cxnSp>
        <p:nvCxnSpPr>
          <p:cNvPr id="12" name="Straight Arrow Connector 11">
            <a:extLst>
              <a:ext uri="{FF2B5EF4-FFF2-40B4-BE49-F238E27FC236}">
                <a16:creationId xmlns:a16="http://schemas.microsoft.com/office/drawing/2014/main" id="{92125DE9-8378-FD2F-8ACF-E13E19D8F49C}"/>
              </a:ext>
            </a:extLst>
          </p:cNvPr>
          <p:cNvCxnSpPr/>
          <p:nvPr/>
        </p:nvCxnSpPr>
        <p:spPr>
          <a:xfrm>
            <a:off x="698087" y="2087416"/>
            <a:ext cx="0" cy="60884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31D16D70-CF65-99E8-30D1-913724834D2B}"/>
              </a:ext>
            </a:extLst>
          </p:cNvPr>
          <p:cNvCxnSpPr/>
          <p:nvPr/>
        </p:nvCxnSpPr>
        <p:spPr>
          <a:xfrm>
            <a:off x="698087" y="3034814"/>
            <a:ext cx="0" cy="60884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93F94A72-C930-B8E5-E4D8-D6568166DD69}"/>
              </a:ext>
            </a:extLst>
          </p:cNvPr>
          <p:cNvSpPr txBox="1"/>
          <p:nvPr/>
        </p:nvSpPr>
        <p:spPr>
          <a:xfrm>
            <a:off x="766916" y="1461387"/>
            <a:ext cx="10648336" cy="369332"/>
          </a:xfrm>
          <a:prstGeom prst="rect">
            <a:avLst/>
          </a:prstGeom>
          <a:noFill/>
        </p:spPr>
        <p:txBody>
          <a:bodyPr wrap="square" rtlCol="0">
            <a:spAutoFit/>
          </a:bodyPr>
          <a:lstStyle/>
          <a:p>
            <a:r>
              <a:rPr lang="en-US" b="1" dirty="0"/>
              <a:t>January				                    June 				                                     Dec. </a:t>
            </a:r>
          </a:p>
        </p:txBody>
      </p:sp>
      <p:pic>
        <p:nvPicPr>
          <p:cNvPr id="11" name="Picture 10">
            <a:extLst>
              <a:ext uri="{FF2B5EF4-FFF2-40B4-BE49-F238E27FC236}">
                <a16:creationId xmlns:a16="http://schemas.microsoft.com/office/drawing/2014/main" id="{DD6504F2-F9F7-7AE7-033B-7AD9C6530AF9}"/>
              </a:ext>
            </a:extLst>
          </p:cNvPr>
          <p:cNvPicPr>
            <a:picLocks noChangeAspect="1"/>
          </p:cNvPicPr>
          <p:nvPr/>
        </p:nvPicPr>
        <p:blipFill>
          <a:blip r:embed="rId2"/>
          <a:stretch>
            <a:fillRect/>
          </a:stretch>
        </p:blipFill>
        <p:spPr>
          <a:xfrm>
            <a:off x="876103" y="3840500"/>
            <a:ext cx="10439791" cy="89822"/>
          </a:xfrm>
          <a:prstGeom prst="rect">
            <a:avLst/>
          </a:prstGeom>
        </p:spPr>
      </p:pic>
      <p:pic>
        <p:nvPicPr>
          <p:cNvPr id="7" name="Picture 6">
            <a:extLst>
              <a:ext uri="{FF2B5EF4-FFF2-40B4-BE49-F238E27FC236}">
                <a16:creationId xmlns:a16="http://schemas.microsoft.com/office/drawing/2014/main" id="{92302B52-DD67-AC84-BAB5-4F5AACFAB7D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76104" y="1852369"/>
            <a:ext cx="10439791" cy="1992044"/>
          </a:xfrm>
          <a:prstGeom prst="rect">
            <a:avLst/>
          </a:prstGeom>
        </p:spPr>
      </p:pic>
      <p:sp>
        <p:nvSpPr>
          <p:cNvPr id="3" name="TextBox 2">
            <a:extLst>
              <a:ext uri="{FF2B5EF4-FFF2-40B4-BE49-F238E27FC236}">
                <a16:creationId xmlns:a16="http://schemas.microsoft.com/office/drawing/2014/main" id="{EF741831-D50D-F8E5-7AC1-F0159EB76527}"/>
              </a:ext>
            </a:extLst>
          </p:cNvPr>
          <p:cNvSpPr txBox="1"/>
          <p:nvPr/>
        </p:nvSpPr>
        <p:spPr>
          <a:xfrm>
            <a:off x="7410081" y="6252367"/>
            <a:ext cx="3522079" cy="461665"/>
          </a:xfrm>
          <a:prstGeom prst="rect">
            <a:avLst/>
          </a:prstGeom>
          <a:noFill/>
        </p:spPr>
        <p:txBody>
          <a:bodyPr wrap="square" rtlCol="0">
            <a:spAutoFit/>
          </a:bodyPr>
          <a:lstStyle/>
          <a:p>
            <a:r>
              <a:rPr lang="en-US" sz="2400" b="1" dirty="0"/>
              <a:t>NOAA Data for Boulder</a:t>
            </a:r>
          </a:p>
        </p:txBody>
      </p:sp>
    </p:spTree>
    <p:extLst>
      <p:ext uri="{BB962C8B-B14F-4D97-AF65-F5344CB8AC3E}">
        <p14:creationId xmlns:p14="http://schemas.microsoft.com/office/powerpoint/2010/main" val="406820800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8D4ECB-D494-A373-891B-330BC7EBCC3B}"/>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290AB4E6-D5DF-8BF2-6271-D782111BECF9}"/>
              </a:ext>
            </a:extLst>
          </p:cNvPr>
          <p:cNvSpPr txBox="1"/>
          <p:nvPr/>
        </p:nvSpPr>
        <p:spPr>
          <a:xfrm>
            <a:off x="3322621" y="5752602"/>
            <a:ext cx="7342361" cy="400110"/>
          </a:xfrm>
          <a:prstGeom prst="rect">
            <a:avLst/>
          </a:prstGeom>
          <a:noFill/>
        </p:spPr>
        <p:txBody>
          <a:bodyPr wrap="square" rtlCol="0">
            <a:spAutoFit/>
          </a:bodyPr>
          <a:lstStyle/>
          <a:p>
            <a:r>
              <a:rPr lang="en-US" sz="2000" b="1" dirty="0"/>
              <a:t>5 days per week. Weekends and holidays at lowest rates</a:t>
            </a:r>
          </a:p>
        </p:txBody>
      </p:sp>
      <p:sp>
        <p:nvSpPr>
          <p:cNvPr id="9" name="TextBox 8">
            <a:extLst>
              <a:ext uri="{FF2B5EF4-FFF2-40B4-BE49-F238E27FC236}">
                <a16:creationId xmlns:a16="http://schemas.microsoft.com/office/drawing/2014/main" id="{52251EBF-0E19-E14C-CEAE-D32F74DFAA10}"/>
              </a:ext>
            </a:extLst>
          </p:cNvPr>
          <p:cNvSpPr txBox="1"/>
          <p:nvPr/>
        </p:nvSpPr>
        <p:spPr>
          <a:xfrm>
            <a:off x="542926" y="443678"/>
            <a:ext cx="11058524" cy="523220"/>
          </a:xfrm>
          <a:prstGeom prst="rect">
            <a:avLst/>
          </a:prstGeom>
          <a:noFill/>
        </p:spPr>
        <p:txBody>
          <a:bodyPr wrap="square" rtlCol="0">
            <a:spAutoFit/>
          </a:bodyPr>
          <a:lstStyle/>
          <a:p>
            <a:r>
              <a:rPr lang="en-US" sz="2800" dirty="0"/>
              <a:t>Time-of-use rates: Past and future: 89% of hours are now at lowest rate</a:t>
            </a:r>
          </a:p>
        </p:txBody>
      </p:sp>
      <p:pic>
        <p:nvPicPr>
          <p:cNvPr id="2" name="Picture 1">
            <a:extLst>
              <a:ext uri="{FF2B5EF4-FFF2-40B4-BE49-F238E27FC236}">
                <a16:creationId xmlns:a16="http://schemas.microsoft.com/office/drawing/2014/main" id="{59DF9ED0-61A2-3135-C0F0-E38C643B5B97}"/>
              </a:ext>
            </a:extLst>
          </p:cNvPr>
          <p:cNvPicPr>
            <a:picLocks noChangeAspect="1"/>
          </p:cNvPicPr>
          <p:nvPr/>
        </p:nvPicPr>
        <p:blipFill>
          <a:blip r:embed="rId2">
            <a:extLst>
              <a:ext uri="{96DAC541-7B7A-43D3-8B79-37D633B846F1}">
                <asvg:svgBlip xmlns:asvg="http://schemas.microsoft.com/office/drawing/2016/SVG/main" r:embed="rId3"/>
              </a:ext>
            </a:extLst>
          </a:blip>
          <a:srcRect l="5336" r="5336"/>
          <a:stretch/>
        </p:blipFill>
        <p:spPr>
          <a:xfrm>
            <a:off x="384112" y="1143874"/>
            <a:ext cx="11385101" cy="4480173"/>
          </a:xfrm>
          <a:prstGeom prst="rect">
            <a:avLst/>
          </a:prstGeom>
        </p:spPr>
      </p:pic>
    </p:spTree>
    <p:extLst>
      <p:ext uri="{BB962C8B-B14F-4D97-AF65-F5344CB8AC3E}">
        <p14:creationId xmlns:p14="http://schemas.microsoft.com/office/powerpoint/2010/main" val="229064460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78B136-6A0D-16C7-C103-6690820B5C2C}"/>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D16069E9-B6CF-D936-79DE-EE7123F5C10F}"/>
              </a:ext>
            </a:extLst>
          </p:cNvPr>
          <p:cNvSpPr txBox="1"/>
          <p:nvPr/>
        </p:nvSpPr>
        <p:spPr>
          <a:xfrm>
            <a:off x="511278" y="611395"/>
            <a:ext cx="11218607" cy="2726387"/>
          </a:xfrm>
          <a:prstGeom prst="rect">
            <a:avLst/>
          </a:prstGeom>
          <a:noFill/>
        </p:spPr>
        <p:txBody>
          <a:bodyPr wrap="square">
            <a:spAutoFit/>
          </a:bodyPr>
          <a:lstStyle/>
          <a:p>
            <a:pPr marL="0" marR="0" algn="ctr">
              <a:lnSpc>
                <a:spcPct val="200000"/>
              </a:lnSpc>
              <a:spcAft>
                <a:spcPts val="800"/>
              </a:spcAft>
              <a:buNone/>
            </a:pPr>
            <a:r>
              <a:rPr lang="en-US" sz="4400" b="1" dirty="0">
                <a:solidFill>
                  <a:srgbClr val="202124"/>
                </a:solidFill>
                <a:effectLst/>
                <a:latin typeface="+mj-lt"/>
                <a:ea typeface="Times New Roman" panose="02020603050405020304" pitchFamily="18" charset="0"/>
                <a:cs typeface="Aptos" panose="020B0004020202020204" pitchFamily="34" charset="0"/>
              </a:rPr>
              <a:t>Designed for Revenue Neutrality</a:t>
            </a:r>
            <a:endParaRPr lang="en-US" sz="4400" b="1" dirty="0">
              <a:solidFill>
                <a:srgbClr val="202124"/>
              </a:solidFill>
              <a:latin typeface="+mj-lt"/>
              <a:ea typeface="Times New Roman" panose="02020603050405020304" pitchFamily="18" charset="0"/>
              <a:cs typeface="Aptos" panose="020B0004020202020204" pitchFamily="34" charset="0"/>
            </a:endParaRPr>
          </a:p>
          <a:p>
            <a:pPr marL="0" marR="0" algn="ctr">
              <a:lnSpc>
                <a:spcPts val="1500"/>
              </a:lnSpc>
              <a:buNone/>
            </a:pPr>
            <a:endParaRPr lang="en-US" sz="3600" b="1" dirty="0">
              <a:solidFill>
                <a:srgbClr val="202124"/>
              </a:solidFill>
              <a:effectLst/>
              <a:latin typeface="Roboto" panose="02000000000000000000" pitchFamily="2" charset="0"/>
              <a:ea typeface="Times New Roman" panose="02020603050405020304" pitchFamily="18" charset="0"/>
              <a:cs typeface="Aptos" panose="020B0004020202020204" pitchFamily="34" charset="0"/>
            </a:endParaRPr>
          </a:p>
          <a:p>
            <a:pPr marL="0" marR="0" algn="ctr">
              <a:buNone/>
            </a:pPr>
            <a:r>
              <a:rPr lang="en-US" sz="3200" dirty="0">
                <a:solidFill>
                  <a:srgbClr val="202124"/>
                </a:solidFill>
                <a:latin typeface="Roboto" panose="02000000000000000000" pitchFamily="2" charset="0"/>
                <a:ea typeface="Times New Roman" panose="02020603050405020304" pitchFamily="18" charset="0"/>
                <a:cs typeface="Aptos" panose="020B0004020202020204" pitchFamily="34" charset="0"/>
              </a:rPr>
              <a:t>The average residential annual bill will be nominally the same for the new TOU rate as the old TOU rate and the flat rate</a:t>
            </a:r>
          </a:p>
        </p:txBody>
      </p:sp>
      <p:sp>
        <p:nvSpPr>
          <p:cNvPr id="4" name="TextBox 3">
            <a:extLst>
              <a:ext uri="{FF2B5EF4-FFF2-40B4-BE49-F238E27FC236}">
                <a16:creationId xmlns:a16="http://schemas.microsoft.com/office/drawing/2014/main" id="{082578EF-C7D2-34EE-3322-C18BF7C4BCE3}"/>
              </a:ext>
            </a:extLst>
          </p:cNvPr>
          <p:cNvSpPr txBox="1"/>
          <p:nvPr/>
        </p:nvSpPr>
        <p:spPr>
          <a:xfrm>
            <a:off x="1474839" y="3767055"/>
            <a:ext cx="9075174" cy="954107"/>
          </a:xfrm>
          <a:prstGeom prst="rect">
            <a:avLst/>
          </a:prstGeom>
          <a:noFill/>
        </p:spPr>
        <p:txBody>
          <a:bodyPr wrap="square">
            <a:spAutoFit/>
          </a:bodyPr>
          <a:lstStyle/>
          <a:p>
            <a:r>
              <a:rPr lang="en-US" sz="2800" b="1" i="0" dirty="0">
                <a:solidFill>
                  <a:srgbClr val="000000"/>
                </a:solidFill>
                <a:effectLst/>
                <a:latin typeface="proximanova"/>
              </a:rPr>
              <a:t>"This is in ‘ALL CAPS’ with an exclamation mark</a:t>
            </a:r>
            <a:r>
              <a:rPr lang="en-US" sz="2800" b="1" dirty="0">
                <a:solidFill>
                  <a:srgbClr val="000000"/>
                </a:solidFill>
                <a:latin typeface="proximanova"/>
              </a:rPr>
              <a:t>—THIS IS NOT A BILL INCREASE!</a:t>
            </a:r>
            <a:r>
              <a:rPr lang="en-US" sz="2800" b="1" i="0" dirty="0">
                <a:solidFill>
                  <a:srgbClr val="000000"/>
                </a:solidFill>
                <a:effectLst/>
                <a:latin typeface="proximanova"/>
              </a:rPr>
              <a:t>," said PUC Commissioner Eric Blank*.</a:t>
            </a:r>
            <a:endParaRPr lang="en-US" sz="2800" b="1" dirty="0"/>
          </a:p>
        </p:txBody>
      </p:sp>
      <p:sp>
        <p:nvSpPr>
          <p:cNvPr id="5" name="TextBox 4">
            <a:extLst>
              <a:ext uri="{FF2B5EF4-FFF2-40B4-BE49-F238E27FC236}">
                <a16:creationId xmlns:a16="http://schemas.microsoft.com/office/drawing/2014/main" id="{B92097E0-2B5A-3A54-1713-0F169BCF8810}"/>
              </a:ext>
            </a:extLst>
          </p:cNvPr>
          <p:cNvSpPr txBox="1"/>
          <p:nvPr/>
        </p:nvSpPr>
        <p:spPr>
          <a:xfrm>
            <a:off x="9606117" y="6246605"/>
            <a:ext cx="2281083" cy="369332"/>
          </a:xfrm>
          <a:prstGeom prst="rect">
            <a:avLst/>
          </a:prstGeom>
          <a:noFill/>
        </p:spPr>
        <p:txBody>
          <a:bodyPr wrap="square" rtlCol="0">
            <a:spAutoFit/>
          </a:bodyPr>
          <a:lstStyle/>
          <a:p>
            <a:r>
              <a:rPr lang="en-US" dirty="0"/>
              <a:t>*9News, May 7, 2025</a:t>
            </a:r>
          </a:p>
        </p:txBody>
      </p:sp>
    </p:spTree>
    <p:extLst>
      <p:ext uri="{BB962C8B-B14F-4D97-AF65-F5344CB8AC3E}">
        <p14:creationId xmlns:p14="http://schemas.microsoft.com/office/powerpoint/2010/main" val="74041742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4E59C5-46C4-C643-76E7-6E3A7FEC553B}"/>
              </a:ext>
            </a:extLst>
          </p:cNvPr>
          <p:cNvSpPr>
            <a:spLocks noGrp="1"/>
          </p:cNvSpPr>
          <p:nvPr>
            <p:ph type="title"/>
          </p:nvPr>
        </p:nvSpPr>
        <p:spPr/>
        <p:txBody>
          <a:bodyPr/>
          <a:lstStyle/>
          <a:p>
            <a:r>
              <a:rPr lang="en-US" dirty="0"/>
              <a:t>TOU Rates (Nov. 1, 2025)</a:t>
            </a:r>
          </a:p>
        </p:txBody>
      </p:sp>
      <p:pic>
        <p:nvPicPr>
          <p:cNvPr id="5" name="Picture 4">
            <a:extLst>
              <a:ext uri="{FF2B5EF4-FFF2-40B4-BE49-F238E27FC236}">
                <a16:creationId xmlns:a16="http://schemas.microsoft.com/office/drawing/2014/main" id="{2EDB0264-3403-DE73-DDF9-8B6DB70C18AF}"/>
              </a:ext>
            </a:extLst>
          </p:cNvPr>
          <p:cNvPicPr>
            <a:picLocks noChangeAspect="1"/>
          </p:cNvPicPr>
          <p:nvPr/>
        </p:nvPicPr>
        <p:blipFill>
          <a:blip r:embed="rId2"/>
          <a:srcRect l="4292" r="25912"/>
          <a:stretch>
            <a:fillRect/>
          </a:stretch>
        </p:blipFill>
        <p:spPr>
          <a:xfrm>
            <a:off x="304800" y="1952050"/>
            <a:ext cx="9759254" cy="2111950"/>
          </a:xfrm>
          <a:prstGeom prst="rect">
            <a:avLst/>
          </a:prstGeom>
        </p:spPr>
      </p:pic>
      <p:graphicFrame>
        <p:nvGraphicFramePr>
          <p:cNvPr id="6" name="Table 5">
            <a:extLst>
              <a:ext uri="{FF2B5EF4-FFF2-40B4-BE49-F238E27FC236}">
                <a16:creationId xmlns:a16="http://schemas.microsoft.com/office/drawing/2014/main" id="{CCF608E9-8ADF-E418-143B-663E9DAF86A5}"/>
              </a:ext>
            </a:extLst>
          </p:cNvPr>
          <p:cNvGraphicFramePr>
            <a:graphicFrameLocks noGrp="1"/>
          </p:cNvGraphicFramePr>
          <p:nvPr>
            <p:extLst>
              <p:ext uri="{D42A27DB-BD31-4B8C-83A1-F6EECF244321}">
                <p14:modId xmlns:p14="http://schemas.microsoft.com/office/powerpoint/2010/main" val="468523412"/>
              </p:ext>
            </p:extLst>
          </p:nvPr>
        </p:nvGraphicFramePr>
        <p:xfrm>
          <a:off x="10212438" y="1952050"/>
          <a:ext cx="1350297" cy="2140063"/>
        </p:xfrm>
        <a:graphic>
          <a:graphicData uri="http://schemas.openxmlformats.org/drawingml/2006/table">
            <a:tbl>
              <a:tblPr firstRow="1" bandRow="1">
                <a:tableStyleId>{5C22544A-7EE6-4342-B048-85BDC9FD1C3A}</a:tableStyleId>
              </a:tblPr>
              <a:tblGrid>
                <a:gridCol w="1350297">
                  <a:extLst>
                    <a:ext uri="{9D8B030D-6E8A-4147-A177-3AD203B41FA5}">
                      <a16:colId xmlns:a16="http://schemas.microsoft.com/office/drawing/2014/main" val="2447622883"/>
                    </a:ext>
                  </a:extLst>
                </a:gridCol>
              </a:tblGrid>
              <a:tr h="424419">
                <a:tc>
                  <a:txBody>
                    <a:bodyPr/>
                    <a:lstStyle/>
                    <a:p>
                      <a:r>
                        <a:rPr lang="en-US" dirty="0"/>
                        <a:t>Flat Rates</a:t>
                      </a:r>
                    </a:p>
                  </a:txBody>
                  <a:tcPr/>
                </a:tc>
                <a:extLst>
                  <a:ext uri="{0D108BD9-81ED-4DB2-BD59-A6C34878D82A}">
                    <a16:rowId xmlns:a16="http://schemas.microsoft.com/office/drawing/2014/main" val="790986448"/>
                  </a:ext>
                </a:extLst>
              </a:tr>
              <a:tr h="848512">
                <a:tc>
                  <a:txBody>
                    <a:bodyPr/>
                    <a:lstStyle/>
                    <a:p>
                      <a:pPr algn="ctr"/>
                      <a:endParaRPr lang="en-US" dirty="0"/>
                    </a:p>
                    <a:p>
                      <a:pPr algn="ctr"/>
                      <a:r>
                        <a:rPr lang="en-US" dirty="0"/>
                        <a:t>0.1038</a:t>
                      </a:r>
                    </a:p>
                  </a:txBody>
                  <a:tcPr/>
                </a:tc>
                <a:extLst>
                  <a:ext uri="{0D108BD9-81ED-4DB2-BD59-A6C34878D82A}">
                    <a16:rowId xmlns:a16="http://schemas.microsoft.com/office/drawing/2014/main" val="3484830101"/>
                  </a:ext>
                </a:extLst>
              </a:tr>
              <a:tr h="867132">
                <a:tc>
                  <a:txBody>
                    <a:bodyPr/>
                    <a:lstStyle/>
                    <a:p>
                      <a:pPr algn="ctr"/>
                      <a:endParaRPr lang="en-US" dirty="0"/>
                    </a:p>
                    <a:p>
                      <a:pPr algn="ctr"/>
                      <a:r>
                        <a:rPr lang="en-US" dirty="0"/>
                        <a:t>0.0857</a:t>
                      </a:r>
                    </a:p>
                  </a:txBody>
                  <a:tcPr/>
                </a:tc>
                <a:extLst>
                  <a:ext uri="{0D108BD9-81ED-4DB2-BD59-A6C34878D82A}">
                    <a16:rowId xmlns:a16="http://schemas.microsoft.com/office/drawing/2014/main" val="1178439008"/>
                  </a:ext>
                </a:extLst>
              </a:tr>
            </a:tbl>
          </a:graphicData>
        </a:graphic>
      </p:graphicFrame>
      <p:graphicFrame>
        <p:nvGraphicFramePr>
          <p:cNvPr id="3" name="Table 2">
            <a:extLst>
              <a:ext uri="{FF2B5EF4-FFF2-40B4-BE49-F238E27FC236}">
                <a16:creationId xmlns:a16="http://schemas.microsoft.com/office/drawing/2014/main" id="{4F3FE862-CC2B-9A5D-7466-45E2B00FABE1}"/>
              </a:ext>
            </a:extLst>
          </p:cNvPr>
          <p:cNvGraphicFramePr>
            <a:graphicFrameLocks noGrp="1"/>
          </p:cNvGraphicFramePr>
          <p:nvPr>
            <p:extLst>
              <p:ext uri="{D42A27DB-BD31-4B8C-83A1-F6EECF244321}">
                <p14:modId xmlns:p14="http://schemas.microsoft.com/office/powerpoint/2010/main" val="2993185080"/>
              </p:ext>
            </p:extLst>
          </p:nvPr>
        </p:nvGraphicFramePr>
        <p:xfrm>
          <a:off x="7154607" y="1952050"/>
          <a:ext cx="632542" cy="2119364"/>
        </p:xfrm>
        <a:graphic>
          <a:graphicData uri="http://schemas.openxmlformats.org/drawingml/2006/table">
            <a:tbl>
              <a:tblPr firstRow="1" bandRow="1">
                <a:tableStyleId>{5C22544A-7EE6-4342-B048-85BDC9FD1C3A}</a:tableStyleId>
              </a:tblPr>
              <a:tblGrid>
                <a:gridCol w="632542">
                  <a:extLst>
                    <a:ext uri="{9D8B030D-6E8A-4147-A177-3AD203B41FA5}">
                      <a16:colId xmlns:a16="http://schemas.microsoft.com/office/drawing/2014/main" val="93086989"/>
                    </a:ext>
                  </a:extLst>
                </a:gridCol>
              </a:tblGrid>
              <a:tr h="449786">
                <a:tc>
                  <a:txBody>
                    <a:bodyPr/>
                    <a:lstStyle/>
                    <a:p>
                      <a:r>
                        <a:rPr lang="en-US" sz="1200" dirty="0"/>
                        <a:t>All In</a:t>
                      </a:r>
                    </a:p>
                    <a:p>
                      <a:r>
                        <a:rPr lang="en-US" sz="1200" dirty="0"/>
                        <a:t>Est.</a:t>
                      </a:r>
                    </a:p>
                  </a:txBody>
                  <a:tcPr/>
                </a:tc>
                <a:extLst>
                  <a:ext uri="{0D108BD9-81ED-4DB2-BD59-A6C34878D82A}">
                    <a16:rowId xmlns:a16="http://schemas.microsoft.com/office/drawing/2014/main" val="2836900208"/>
                  </a:ext>
                </a:extLst>
              </a:tr>
              <a:tr h="415541">
                <a:tc>
                  <a:txBody>
                    <a:bodyPr/>
                    <a:lstStyle/>
                    <a:p>
                      <a:r>
                        <a:rPr lang="en-US" sz="1400" dirty="0">
                          <a:solidFill>
                            <a:srgbClr val="FF0000"/>
                          </a:solidFill>
                        </a:rPr>
                        <a:t>0.33</a:t>
                      </a:r>
                    </a:p>
                  </a:txBody>
                  <a:tcPr/>
                </a:tc>
                <a:extLst>
                  <a:ext uri="{0D108BD9-81ED-4DB2-BD59-A6C34878D82A}">
                    <a16:rowId xmlns:a16="http://schemas.microsoft.com/office/drawing/2014/main" val="1295458625"/>
                  </a:ext>
                </a:extLst>
              </a:tr>
              <a:tr h="415541">
                <a:tc>
                  <a:txBody>
                    <a:bodyPr/>
                    <a:lstStyle/>
                    <a:p>
                      <a:r>
                        <a:rPr lang="en-US" sz="1400" dirty="0">
                          <a:solidFill>
                            <a:srgbClr val="FF0000"/>
                          </a:solidFill>
                        </a:rPr>
                        <a:t>0.124</a:t>
                      </a:r>
                    </a:p>
                  </a:txBody>
                  <a:tcPr/>
                </a:tc>
                <a:extLst>
                  <a:ext uri="{0D108BD9-81ED-4DB2-BD59-A6C34878D82A}">
                    <a16:rowId xmlns:a16="http://schemas.microsoft.com/office/drawing/2014/main" val="1516219294"/>
                  </a:ext>
                </a:extLst>
              </a:tr>
              <a:tr h="415541">
                <a:tc>
                  <a:txBody>
                    <a:bodyPr/>
                    <a:lstStyle/>
                    <a:p>
                      <a:r>
                        <a:rPr lang="en-US" sz="1400" dirty="0">
                          <a:solidFill>
                            <a:srgbClr val="FF0000"/>
                          </a:solidFill>
                        </a:rPr>
                        <a:t>0.284</a:t>
                      </a:r>
                    </a:p>
                  </a:txBody>
                  <a:tcPr/>
                </a:tc>
                <a:extLst>
                  <a:ext uri="{0D108BD9-81ED-4DB2-BD59-A6C34878D82A}">
                    <a16:rowId xmlns:a16="http://schemas.microsoft.com/office/drawing/2014/main" val="4060019284"/>
                  </a:ext>
                </a:extLst>
              </a:tr>
              <a:tr h="415541">
                <a:tc>
                  <a:txBody>
                    <a:bodyPr/>
                    <a:lstStyle/>
                    <a:p>
                      <a:r>
                        <a:rPr lang="en-US" sz="1400" dirty="0">
                          <a:solidFill>
                            <a:srgbClr val="FF0000"/>
                          </a:solidFill>
                        </a:rPr>
                        <a:t>0.105</a:t>
                      </a:r>
                    </a:p>
                  </a:txBody>
                  <a:tcPr/>
                </a:tc>
                <a:extLst>
                  <a:ext uri="{0D108BD9-81ED-4DB2-BD59-A6C34878D82A}">
                    <a16:rowId xmlns:a16="http://schemas.microsoft.com/office/drawing/2014/main" val="3832534146"/>
                  </a:ext>
                </a:extLst>
              </a:tr>
            </a:tbl>
          </a:graphicData>
        </a:graphic>
      </p:graphicFrame>
      <p:sp>
        <p:nvSpPr>
          <p:cNvPr id="4" name="TextBox 3">
            <a:extLst>
              <a:ext uri="{FF2B5EF4-FFF2-40B4-BE49-F238E27FC236}">
                <a16:creationId xmlns:a16="http://schemas.microsoft.com/office/drawing/2014/main" id="{C1844261-868B-A6FF-9497-AA463C6E09F2}"/>
              </a:ext>
            </a:extLst>
          </p:cNvPr>
          <p:cNvSpPr txBox="1"/>
          <p:nvPr/>
        </p:nvSpPr>
        <p:spPr>
          <a:xfrm>
            <a:off x="11471869" y="1622093"/>
            <a:ext cx="1111046" cy="378889"/>
          </a:xfrm>
          <a:prstGeom prst="rect">
            <a:avLst/>
          </a:prstGeom>
          <a:noFill/>
        </p:spPr>
        <p:txBody>
          <a:bodyPr wrap="square" rtlCol="0">
            <a:spAutoFit/>
          </a:bodyPr>
          <a:lstStyle/>
          <a:p>
            <a:r>
              <a:rPr lang="en-US" dirty="0">
                <a:solidFill>
                  <a:srgbClr val="FF0000"/>
                </a:solidFill>
              </a:rPr>
              <a:t>(Ron)</a:t>
            </a:r>
          </a:p>
        </p:txBody>
      </p:sp>
      <p:graphicFrame>
        <p:nvGraphicFramePr>
          <p:cNvPr id="7" name="Table 6">
            <a:extLst>
              <a:ext uri="{FF2B5EF4-FFF2-40B4-BE49-F238E27FC236}">
                <a16:creationId xmlns:a16="http://schemas.microsoft.com/office/drawing/2014/main" id="{065EE9EF-7F94-D4D3-4861-2E3B590D06E1}"/>
              </a:ext>
            </a:extLst>
          </p:cNvPr>
          <p:cNvGraphicFramePr>
            <a:graphicFrameLocks noGrp="1"/>
          </p:cNvGraphicFramePr>
          <p:nvPr>
            <p:extLst>
              <p:ext uri="{D42A27DB-BD31-4B8C-83A1-F6EECF244321}">
                <p14:modId xmlns:p14="http://schemas.microsoft.com/office/powerpoint/2010/main" val="3779190790"/>
              </p:ext>
            </p:extLst>
          </p:nvPr>
        </p:nvGraphicFramePr>
        <p:xfrm>
          <a:off x="11553724" y="1939083"/>
          <a:ext cx="548967" cy="2153030"/>
        </p:xfrm>
        <a:graphic>
          <a:graphicData uri="http://schemas.openxmlformats.org/drawingml/2006/table">
            <a:tbl>
              <a:tblPr firstRow="1" bandRow="1">
                <a:tableStyleId>{5C22544A-7EE6-4342-B048-85BDC9FD1C3A}</a:tableStyleId>
              </a:tblPr>
              <a:tblGrid>
                <a:gridCol w="548967">
                  <a:extLst>
                    <a:ext uri="{9D8B030D-6E8A-4147-A177-3AD203B41FA5}">
                      <a16:colId xmlns:a16="http://schemas.microsoft.com/office/drawing/2014/main" val="2447622883"/>
                    </a:ext>
                  </a:extLst>
                </a:gridCol>
              </a:tblGrid>
              <a:tr h="463191">
                <a:tc>
                  <a:txBody>
                    <a:bodyPr/>
                    <a:lstStyle/>
                    <a:p>
                      <a:r>
                        <a:rPr lang="en-US" sz="1200" dirty="0"/>
                        <a:t>All In</a:t>
                      </a:r>
                    </a:p>
                    <a:p>
                      <a:r>
                        <a:rPr lang="en-US" sz="1200" dirty="0"/>
                        <a:t>Est.</a:t>
                      </a:r>
                    </a:p>
                  </a:txBody>
                  <a:tcPr/>
                </a:tc>
                <a:extLst>
                  <a:ext uri="{0D108BD9-81ED-4DB2-BD59-A6C34878D82A}">
                    <a16:rowId xmlns:a16="http://schemas.microsoft.com/office/drawing/2014/main" val="790986448"/>
                  </a:ext>
                </a:extLst>
              </a:tr>
              <a:tr h="830751">
                <a:tc>
                  <a:txBody>
                    <a:bodyPr/>
                    <a:lstStyle/>
                    <a:p>
                      <a:pPr algn="ctr"/>
                      <a:endParaRPr lang="en-US" dirty="0">
                        <a:solidFill>
                          <a:srgbClr val="FF0000"/>
                        </a:solidFill>
                      </a:endParaRPr>
                    </a:p>
                    <a:p>
                      <a:pPr algn="ctr"/>
                      <a:r>
                        <a:rPr lang="en-US" sz="1400" dirty="0">
                          <a:solidFill>
                            <a:srgbClr val="FF0000"/>
                          </a:solidFill>
                        </a:rPr>
                        <a:t>0.16</a:t>
                      </a:r>
                    </a:p>
                  </a:txBody>
                  <a:tcPr/>
                </a:tc>
                <a:extLst>
                  <a:ext uri="{0D108BD9-81ED-4DB2-BD59-A6C34878D82A}">
                    <a16:rowId xmlns:a16="http://schemas.microsoft.com/office/drawing/2014/main" val="3484830101"/>
                  </a:ext>
                </a:extLst>
              </a:tr>
              <a:tr h="859088">
                <a:tc>
                  <a:txBody>
                    <a:bodyPr/>
                    <a:lstStyle/>
                    <a:p>
                      <a:pPr algn="ctr"/>
                      <a:endParaRPr lang="en-US" dirty="0">
                        <a:solidFill>
                          <a:srgbClr val="FF0000"/>
                        </a:solidFill>
                      </a:endParaRPr>
                    </a:p>
                    <a:p>
                      <a:pPr algn="ctr"/>
                      <a:r>
                        <a:rPr lang="en-US" sz="1400" dirty="0">
                          <a:solidFill>
                            <a:srgbClr val="FF0000"/>
                          </a:solidFill>
                        </a:rPr>
                        <a:t>13.3</a:t>
                      </a:r>
                    </a:p>
                  </a:txBody>
                  <a:tcPr/>
                </a:tc>
                <a:extLst>
                  <a:ext uri="{0D108BD9-81ED-4DB2-BD59-A6C34878D82A}">
                    <a16:rowId xmlns:a16="http://schemas.microsoft.com/office/drawing/2014/main" val="1178439008"/>
                  </a:ext>
                </a:extLst>
              </a:tr>
            </a:tbl>
          </a:graphicData>
        </a:graphic>
      </p:graphicFrame>
      <p:sp>
        <p:nvSpPr>
          <p:cNvPr id="8" name="TextBox 7">
            <a:extLst>
              <a:ext uri="{FF2B5EF4-FFF2-40B4-BE49-F238E27FC236}">
                <a16:creationId xmlns:a16="http://schemas.microsoft.com/office/drawing/2014/main" id="{4197B5C2-C3EF-D09B-2A02-FA3AAAAC66F1}"/>
              </a:ext>
            </a:extLst>
          </p:cNvPr>
          <p:cNvSpPr txBox="1"/>
          <p:nvPr/>
        </p:nvSpPr>
        <p:spPr>
          <a:xfrm>
            <a:off x="7110367" y="1637073"/>
            <a:ext cx="1111046" cy="378889"/>
          </a:xfrm>
          <a:prstGeom prst="rect">
            <a:avLst/>
          </a:prstGeom>
          <a:noFill/>
        </p:spPr>
        <p:txBody>
          <a:bodyPr wrap="square" rtlCol="0">
            <a:spAutoFit/>
          </a:bodyPr>
          <a:lstStyle/>
          <a:p>
            <a:r>
              <a:rPr lang="en-US" dirty="0">
                <a:solidFill>
                  <a:srgbClr val="FF0000"/>
                </a:solidFill>
              </a:rPr>
              <a:t>(Ron)</a:t>
            </a:r>
          </a:p>
        </p:txBody>
      </p:sp>
      <p:sp>
        <p:nvSpPr>
          <p:cNvPr id="9" name="TextBox 8">
            <a:extLst>
              <a:ext uri="{FF2B5EF4-FFF2-40B4-BE49-F238E27FC236}">
                <a16:creationId xmlns:a16="http://schemas.microsoft.com/office/drawing/2014/main" id="{3B3FDD7A-97E9-CC83-9955-BB37C0EAB8EF}"/>
              </a:ext>
            </a:extLst>
          </p:cNvPr>
          <p:cNvSpPr txBox="1"/>
          <p:nvPr/>
        </p:nvSpPr>
        <p:spPr>
          <a:xfrm>
            <a:off x="5732206" y="6410632"/>
            <a:ext cx="6282813" cy="369332"/>
          </a:xfrm>
          <a:prstGeom prst="rect">
            <a:avLst/>
          </a:prstGeom>
          <a:noFill/>
        </p:spPr>
        <p:txBody>
          <a:bodyPr wrap="square" rtlCol="0">
            <a:spAutoFit/>
          </a:bodyPr>
          <a:lstStyle/>
          <a:p>
            <a:r>
              <a:rPr lang="en-US" dirty="0">
                <a:solidFill>
                  <a:srgbClr val="FF0000"/>
                </a:solidFill>
              </a:rPr>
              <a:t>Estimated approximate all-in rates based on 2024-2025 bills</a:t>
            </a:r>
          </a:p>
        </p:txBody>
      </p:sp>
      <p:sp>
        <p:nvSpPr>
          <p:cNvPr id="10" name="TextBox 9">
            <a:extLst>
              <a:ext uri="{FF2B5EF4-FFF2-40B4-BE49-F238E27FC236}">
                <a16:creationId xmlns:a16="http://schemas.microsoft.com/office/drawing/2014/main" id="{5916B8F7-FB4A-94F4-71FB-AF24DABDC93A}"/>
              </a:ext>
            </a:extLst>
          </p:cNvPr>
          <p:cNvSpPr txBox="1"/>
          <p:nvPr/>
        </p:nvSpPr>
        <p:spPr>
          <a:xfrm>
            <a:off x="613779" y="4409103"/>
            <a:ext cx="11214428" cy="1754326"/>
          </a:xfrm>
          <a:prstGeom prst="rect">
            <a:avLst/>
          </a:prstGeom>
          <a:noFill/>
        </p:spPr>
        <p:txBody>
          <a:bodyPr wrap="square" rtlCol="0">
            <a:spAutoFit/>
          </a:bodyPr>
          <a:lstStyle/>
          <a:p>
            <a:r>
              <a:rPr lang="en-US" dirty="0"/>
              <a:t>About $90 savings from charging during off-peak compared to flat rates.</a:t>
            </a:r>
          </a:p>
          <a:p>
            <a:r>
              <a:rPr lang="en-US" dirty="0"/>
              <a:t>Total of $140 discount if you sign up for “Optimize Your Charge” 80% of charging between 12AM and 2PM</a:t>
            </a:r>
          </a:p>
          <a:p>
            <a:r>
              <a:rPr lang="en-US" dirty="0"/>
              <a:t>Total of $240 discount if you sign up for “Charging Perks” and let the utility pick the hours each session.</a:t>
            </a:r>
          </a:p>
          <a:p>
            <a:endParaRPr lang="en-US" dirty="0"/>
          </a:p>
          <a:p>
            <a:r>
              <a:rPr lang="en-US" dirty="0"/>
              <a:t>All are compatible with an EV-charging forecast, if you choose the best hours within the rules (only plug in on windy nights or windy/sunny days).</a:t>
            </a:r>
          </a:p>
        </p:txBody>
      </p:sp>
    </p:spTree>
    <p:extLst>
      <p:ext uri="{BB962C8B-B14F-4D97-AF65-F5344CB8AC3E}">
        <p14:creationId xmlns:p14="http://schemas.microsoft.com/office/powerpoint/2010/main" val="413892124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5511FF-34BF-473B-47CC-6A0F850645F3}"/>
            </a:ext>
          </a:extLst>
        </p:cNvPr>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70543448-1AE5-4E44-9F3F-B6455CCFDF5B}"/>
              </a:ext>
            </a:extLst>
          </p:cNvPr>
          <p:cNvGraphicFramePr>
            <a:graphicFrameLocks/>
          </p:cNvGraphicFramePr>
          <p:nvPr>
            <p:extLst>
              <p:ext uri="{D42A27DB-BD31-4B8C-83A1-F6EECF244321}">
                <p14:modId xmlns:p14="http://schemas.microsoft.com/office/powerpoint/2010/main" val="3165902298"/>
              </p:ext>
            </p:extLst>
          </p:nvPr>
        </p:nvGraphicFramePr>
        <p:xfrm>
          <a:off x="82550" y="3168443"/>
          <a:ext cx="11838055" cy="3419169"/>
        </p:xfrm>
        <a:graphic>
          <a:graphicData uri="http://schemas.openxmlformats.org/drawingml/2006/chart">
            <c:chart xmlns:c="http://schemas.openxmlformats.org/drawingml/2006/chart" xmlns:r="http://schemas.openxmlformats.org/officeDocument/2006/relationships" r:id="rId2"/>
          </a:graphicData>
        </a:graphic>
      </p:graphicFrame>
      <p:cxnSp>
        <p:nvCxnSpPr>
          <p:cNvPr id="4" name="Straight Connector 3">
            <a:extLst>
              <a:ext uri="{FF2B5EF4-FFF2-40B4-BE49-F238E27FC236}">
                <a16:creationId xmlns:a16="http://schemas.microsoft.com/office/drawing/2014/main" id="{D28AE238-E494-A13C-AF45-10F160F9E79F}"/>
              </a:ext>
            </a:extLst>
          </p:cNvPr>
          <p:cNvCxnSpPr>
            <a:cxnSpLocks/>
          </p:cNvCxnSpPr>
          <p:nvPr/>
        </p:nvCxnSpPr>
        <p:spPr>
          <a:xfrm>
            <a:off x="6978650" y="1612709"/>
            <a:ext cx="0" cy="4146550"/>
          </a:xfrm>
          <a:prstGeom prst="line">
            <a:avLst/>
          </a:prstGeom>
        </p:spPr>
        <p:style>
          <a:lnRef idx="2">
            <a:schemeClr val="accent1"/>
          </a:lnRef>
          <a:fillRef idx="0">
            <a:schemeClr val="accent1"/>
          </a:fillRef>
          <a:effectRef idx="1">
            <a:schemeClr val="accent1"/>
          </a:effectRef>
          <a:fontRef idx="minor">
            <a:schemeClr val="tx1"/>
          </a:fontRef>
        </p:style>
      </p:cxnSp>
      <p:pic>
        <p:nvPicPr>
          <p:cNvPr id="3" name="Picture 2">
            <a:extLst>
              <a:ext uri="{FF2B5EF4-FFF2-40B4-BE49-F238E27FC236}">
                <a16:creationId xmlns:a16="http://schemas.microsoft.com/office/drawing/2014/main" id="{B4E55886-BABF-1910-0AC4-BD8DF99292D5}"/>
              </a:ext>
            </a:extLst>
          </p:cNvPr>
          <p:cNvPicPr>
            <a:picLocks noChangeAspect="1"/>
          </p:cNvPicPr>
          <p:nvPr/>
        </p:nvPicPr>
        <p:blipFill>
          <a:blip r:embed="rId3"/>
          <a:stretch>
            <a:fillRect/>
          </a:stretch>
        </p:blipFill>
        <p:spPr>
          <a:xfrm>
            <a:off x="921820" y="361987"/>
            <a:ext cx="10739240" cy="2742548"/>
          </a:xfrm>
          <a:prstGeom prst="rect">
            <a:avLst/>
          </a:prstGeom>
        </p:spPr>
      </p:pic>
    </p:spTree>
    <p:extLst>
      <p:ext uri="{BB962C8B-B14F-4D97-AF65-F5344CB8AC3E}">
        <p14:creationId xmlns:p14="http://schemas.microsoft.com/office/powerpoint/2010/main" val="157816218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EDC853-ACB2-743D-5FF3-12ADCA93589F}"/>
              </a:ext>
            </a:extLst>
          </p:cNvPr>
          <p:cNvSpPr>
            <a:spLocks noGrp="1"/>
          </p:cNvSpPr>
          <p:nvPr>
            <p:ph type="title"/>
          </p:nvPr>
        </p:nvSpPr>
        <p:spPr/>
        <p:txBody>
          <a:bodyPr/>
          <a:lstStyle/>
          <a:p>
            <a:r>
              <a:rPr lang="en-US" dirty="0"/>
              <a:t>How to save money between 5PM and 9PM</a:t>
            </a:r>
          </a:p>
        </p:txBody>
      </p:sp>
      <p:sp>
        <p:nvSpPr>
          <p:cNvPr id="3" name="Content Placeholder 2">
            <a:extLst>
              <a:ext uri="{FF2B5EF4-FFF2-40B4-BE49-F238E27FC236}">
                <a16:creationId xmlns:a16="http://schemas.microsoft.com/office/drawing/2014/main" id="{B233C57D-58B6-F300-113C-DCD4794941F4}"/>
              </a:ext>
            </a:extLst>
          </p:cNvPr>
          <p:cNvSpPr>
            <a:spLocks noGrp="1"/>
          </p:cNvSpPr>
          <p:nvPr>
            <p:ph idx="1"/>
          </p:nvPr>
        </p:nvSpPr>
        <p:spPr>
          <a:xfrm>
            <a:off x="838200" y="1825625"/>
            <a:ext cx="10675374" cy="4351338"/>
          </a:xfrm>
        </p:spPr>
        <p:txBody>
          <a:bodyPr>
            <a:normAutofit/>
          </a:bodyPr>
          <a:lstStyle/>
          <a:p>
            <a:pPr marL="342900" indent="-342900">
              <a:buFont typeface="+mj-lt"/>
              <a:buAutoNum type="arabicParenR"/>
            </a:pPr>
            <a:r>
              <a:rPr lang="en-US" sz="2400" dirty="0">
                <a:latin typeface="Aptos" panose="020B0004020202020204" pitchFamily="34" charset="0"/>
                <a:ea typeface="Times New Roman" panose="02020603050405020304" pitchFamily="18" charset="0"/>
                <a:cs typeface="Aptos" panose="020B0004020202020204" pitchFamily="34" charset="0"/>
              </a:rPr>
              <a:t>When you buy an EV, charge it on low rates anytime other than 5-9PM on weeknights. (89% of all hours) I estimate savings of $90-$240/yr/EV.</a:t>
            </a:r>
            <a:endParaRPr lang="en-US" sz="2400" dirty="0">
              <a:effectLst/>
              <a:latin typeface="Aptos" panose="020B0004020202020204" pitchFamily="34" charset="0"/>
              <a:ea typeface="Times New Roman" panose="02020603050405020304" pitchFamily="18" charset="0"/>
              <a:cs typeface="Aptos" panose="020B0004020202020204" pitchFamily="34" charset="0"/>
            </a:endParaRPr>
          </a:p>
          <a:p>
            <a:pPr marL="342900" marR="0" lvl="0" indent="-342900">
              <a:buFont typeface="+mj-lt"/>
              <a:buAutoNum type="arabicParenR"/>
            </a:pPr>
            <a:r>
              <a:rPr lang="en-US" sz="2400" dirty="0">
                <a:effectLst/>
                <a:latin typeface="Aptos" panose="020B0004020202020204" pitchFamily="34" charset="0"/>
                <a:ea typeface="Times New Roman" panose="02020603050405020304" pitchFamily="18" charset="0"/>
                <a:cs typeface="Aptos" panose="020B0004020202020204" pitchFamily="34" charset="0"/>
              </a:rPr>
              <a:t>Shade the west windows. (Shutters, awning, white curtains, plant a tree, etc.)</a:t>
            </a:r>
          </a:p>
          <a:p>
            <a:pPr marL="342900" indent="-342900">
              <a:buFont typeface="+mj-lt"/>
              <a:buAutoNum type="arabicParenR"/>
            </a:pPr>
            <a:r>
              <a:rPr lang="en-US" sz="2400" dirty="0">
                <a:latin typeface="Aptos" panose="020B0004020202020204" pitchFamily="34" charset="0"/>
                <a:ea typeface="Times New Roman" panose="02020603050405020304" pitchFamily="18" charset="0"/>
                <a:cs typeface="Aptos" panose="020B0004020202020204" pitchFamily="34" charset="0"/>
              </a:rPr>
              <a:t>Leave the AC off on nights when you are not home during these hours.</a:t>
            </a:r>
            <a:endParaRPr lang="en-US" sz="2400" dirty="0">
              <a:effectLst/>
              <a:latin typeface="Aptos" panose="020B0004020202020204" pitchFamily="34" charset="0"/>
              <a:ea typeface="Aptos" panose="020B0004020202020204" pitchFamily="34" charset="0"/>
              <a:cs typeface="Aptos" panose="020B0004020202020204" pitchFamily="34" charset="0"/>
            </a:endParaRPr>
          </a:p>
          <a:p>
            <a:pPr marL="342900" marR="0" lvl="0" indent="-342900">
              <a:buFont typeface="+mj-lt"/>
              <a:buAutoNum type="arabicParenR"/>
            </a:pPr>
            <a:r>
              <a:rPr lang="en-US" sz="2400" dirty="0">
                <a:effectLst/>
                <a:latin typeface="Aptos" panose="020B0004020202020204" pitchFamily="34" charset="0"/>
                <a:ea typeface="Times New Roman" panose="02020603050405020304" pitchFamily="18" charset="0"/>
                <a:cs typeface="Aptos" panose="020B0004020202020204" pitchFamily="34" charset="0"/>
              </a:rPr>
              <a:t>When your AC dies, replace with an energy-efficiency heat pump.</a:t>
            </a:r>
            <a:endParaRPr lang="en-US" sz="2400" dirty="0">
              <a:effectLst/>
              <a:latin typeface="Aptos" panose="020B0004020202020204" pitchFamily="34" charset="0"/>
              <a:ea typeface="Aptos" panose="020B0004020202020204" pitchFamily="34" charset="0"/>
              <a:cs typeface="Aptos" panose="020B0004020202020204" pitchFamily="34" charset="0"/>
            </a:endParaRPr>
          </a:p>
          <a:p>
            <a:pPr marL="0" indent="0">
              <a:buNone/>
            </a:pPr>
            <a:endParaRPr lang="en-US" dirty="0"/>
          </a:p>
          <a:p>
            <a:pPr marL="0" indent="0">
              <a:buNone/>
            </a:pPr>
            <a:r>
              <a:rPr lang="en-US" dirty="0"/>
              <a:t>Ask Go-Electric Colorado for more hints.</a:t>
            </a:r>
          </a:p>
        </p:txBody>
      </p:sp>
    </p:spTree>
    <p:extLst>
      <p:ext uri="{BB962C8B-B14F-4D97-AF65-F5344CB8AC3E}">
        <p14:creationId xmlns:p14="http://schemas.microsoft.com/office/powerpoint/2010/main" val="400989216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7C1693E-4E44-7F8C-475B-4C3C9DFEAB2C}"/>
              </a:ext>
            </a:extLst>
          </p:cNvPr>
          <p:cNvPicPr>
            <a:picLocks noChangeAspect="1"/>
          </p:cNvPicPr>
          <p:nvPr/>
        </p:nvPicPr>
        <p:blipFill>
          <a:blip r:embed="rId2"/>
          <a:stretch>
            <a:fillRect/>
          </a:stretch>
        </p:blipFill>
        <p:spPr>
          <a:xfrm>
            <a:off x="556473" y="302261"/>
            <a:ext cx="11158097" cy="6069041"/>
          </a:xfrm>
          <a:prstGeom prst="rect">
            <a:avLst/>
          </a:prstGeom>
        </p:spPr>
      </p:pic>
      <p:pic>
        <p:nvPicPr>
          <p:cNvPr id="7" name="Picture 6">
            <a:extLst>
              <a:ext uri="{FF2B5EF4-FFF2-40B4-BE49-F238E27FC236}">
                <a16:creationId xmlns:a16="http://schemas.microsoft.com/office/drawing/2014/main" id="{FADBF0D0-BBC6-7AF4-8DF5-2012F7D338F6}"/>
              </a:ext>
            </a:extLst>
          </p:cNvPr>
          <p:cNvPicPr>
            <a:picLocks noChangeAspect="1"/>
          </p:cNvPicPr>
          <p:nvPr/>
        </p:nvPicPr>
        <p:blipFill>
          <a:blip r:embed="rId3"/>
          <a:stretch>
            <a:fillRect/>
          </a:stretch>
        </p:blipFill>
        <p:spPr>
          <a:xfrm>
            <a:off x="405023" y="394479"/>
            <a:ext cx="11224540" cy="6069041"/>
          </a:xfrm>
          <a:prstGeom prst="rect">
            <a:avLst/>
          </a:prstGeom>
        </p:spPr>
      </p:pic>
      <p:sp>
        <p:nvSpPr>
          <p:cNvPr id="10" name="Rectangle 9">
            <a:extLst>
              <a:ext uri="{FF2B5EF4-FFF2-40B4-BE49-F238E27FC236}">
                <a16:creationId xmlns:a16="http://schemas.microsoft.com/office/drawing/2014/main" id="{B0D47BFA-C29E-F529-C43A-45A70C62FE1D}"/>
              </a:ext>
            </a:extLst>
          </p:cNvPr>
          <p:cNvSpPr/>
          <p:nvPr/>
        </p:nvSpPr>
        <p:spPr>
          <a:xfrm>
            <a:off x="3048000" y="1602658"/>
            <a:ext cx="698091" cy="36933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480B005-F69D-083E-F705-E3B16634B547}"/>
              </a:ext>
            </a:extLst>
          </p:cNvPr>
          <p:cNvSpPr/>
          <p:nvPr/>
        </p:nvSpPr>
        <p:spPr>
          <a:xfrm>
            <a:off x="9168195" y="394479"/>
            <a:ext cx="2467332" cy="38599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A5C4AB87-12DA-B48A-0B78-E7D1108FFD45}"/>
              </a:ext>
            </a:extLst>
          </p:cNvPr>
          <p:cNvPicPr>
            <a:picLocks noChangeAspect="1"/>
          </p:cNvPicPr>
          <p:nvPr/>
        </p:nvPicPr>
        <p:blipFill>
          <a:blip r:embed="rId4"/>
          <a:srcRect l="1215" r="-1215"/>
          <a:stretch>
            <a:fillRect/>
          </a:stretch>
        </p:blipFill>
        <p:spPr>
          <a:xfrm>
            <a:off x="556473" y="1359258"/>
            <a:ext cx="6554115" cy="1409897"/>
          </a:xfrm>
          <a:prstGeom prst="rect">
            <a:avLst/>
          </a:prstGeom>
        </p:spPr>
      </p:pic>
      <p:pic>
        <p:nvPicPr>
          <p:cNvPr id="17" name="Picture 16">
            <a:extLst>
              <a:ext uri="{FF2B5EF4-FFF2-40B4-BE49-F238E27FC236}">
                <a16:creationId xmlns:a16="http://schemas.microsoft.com/office/drawing/2014/main" id="{81375689-29A9-B854-B4B1-8B4D1E3AB4FA}"/>
              </a:ext>
            </a:extLst>
          </p:cNvPr>
          <p:cNvPicPr>
            <a:picLocks noChangeAspect="1"/>
          </p:cNvPicPr>
          <p:nvPr/>
        </p:nvPicPr>
        <p:blipFill>
          <a:blip r:embed="rId5"/>
          <a:stretch>
            <a:fillRect/>
          </a:stretch>
        </p:blipFill>
        <p:spPr>
          <a:xfrm>
            <a:off x="1292337" y="1640286"/>
            <a:ext cx="2124371" cy="847843"/>
          </a:xfrm>
          <a:prstGeom prst="rect">
            <a:avLst/>
          </a:prstGeom>
        </p:spPr>
      </p:pic>
      <p:pic>
        <p:nvPicPr>
          <p:cNvPr id="19" name="Picture 18">
            <a:extLst>
              <a:ext uri="{FF2B5EF4-FFF2-40B4-BE49-F238E27FC236}">
                <a16:creationId xmlns:a16="http://schemas.microsoft.com/office/drawing/2014/main" id="{EC620BA9-C825-F12A-220B-C5A348F08CD8}"/>
              </a:ext>
            </a:extLst>
          </p:cNvPr>
          <p:cNvPicPr>
            <a:picLocks noChangeAspect="1"/>
          </p:cNvPicPr>
          <p:nvPr/>
        </p:nvPicPr>
        <p:blipFill>
          <a:blip r:embed="rId6"/>
          <a:stretch>
            <a:fillRect/>
          </a:stretch>
        </p:blipFill>
        <p:spPr>
          <a:xfrm>
            <a:off x="1302173" y="1947369"/>
            <a:ext cx="2029108" cy="266737"/>
          </a:xfrm>
          <a:prstGeom prst="rect">
            <a:avLst/>
          </a:prstGeom>
        </p:spPr>
      </p:pic>
      <p:pic>
        <p:nvPicPr>
          <p:cNvPr id="21" name="Picture 20">
            <a:extLst>
              <a:ext uri="{FF2B5EF4-FFF2-40B4-BE49-F238E27FC236}">
                <a16:creationId xmlns:a16="http://schemas.microsoft.com/office/drawing/2014/main" id="{CA633884-4CF5-F22D-E992-E3BE0EC0D7BA}"/>
              </a:ext>
            </a:extLst>
          </p:cNvPr>
          <p:cNvPicPr>
            <a:picLocks noChangeAspect="1"/>
          </p:cNvPicPr>
          <p:nvPr/>
        </p:nvPicPr>
        <p:blipFill>
          <a:blip r:embed="rId7"/>
          <a:stretch>
            <a:fillRect/>
          </a:stretch>
        </p:blipFill>
        <p:spPr>
          <a:xfrm>
            <a:off x="0" y="2591488"/>
            <a:ext cx="11484077" cy="3432392"/>
          </a:xfrm>
          <a:prstGeom prst="rect">
            <a:avLst/>
          </a:prstGeom>
        </p:spPr>
      </p:pic>
      <p:sp>
        <p:nvSpPr>
          <p:cNvPr id="22" name="Rectangle 21">
            <a:extLst>
              <a:ext uri="{FF2B5EF4-FFF2-40B4-BE49-F238E27FC236}">
                <a16:creationId xmlns:a16="http://schemas.microsoft.com/office/drawing/2014/main" id="{4CB08F83-A4F1-39F2-0C9E-44FC65FA2971}"/>
              </a:ext>
            </a:extLst>
          </p:cNvPr>
          <p:cNvSpPr/>
          <p:nvPr/>
        </p:nvSpPr>
        <p:spPr>
          <a:xfrm>
            <a:off x="1212415" y="2243186"/>
            <a:ext cx="2297701" cy="36933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3ABEA93-306D-D80E-F2A2-D611779A5C25}"/>
              </a:ext>
            </a:extLst>
          </p:cNvPr>
          <p:cNvSpPr/>
          <p:nvPr/>
        </p:nvSpPr>
        <p:spPr>
          <a:xfrm>
            <a:off x="1730091" y="6025436"/>
            <a:ext cx="9899472" cy="6216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336E55D4-50C1-E900-6F4A-724A4E343202}"/>
              </a:ext>
            </a:extLst>
          </p:cNvPr>
          <p:cNvSpPr/>
          <p:nvPr/>
        </p:nvSpPr>
        <p:spPr>
          <a:xfrm>
            <a:off x="5847192" y="819804"/>
            <a:ext cx="1828801" cy="747251"/>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A79D05D3-FFBC-EC09-D385-6092DF471187}"/>
              </a:ext>
            </a:extLst>
          </p:cNvPr>
          <p:cNvSpPr txBox="1"/>
          <p:nvPr/>
        </p:nvSpPr>
        <p:spPr>
          <a:xfrm>
            <a:off x="4582432" y="1670414"/>
            <a:ext cx="3472785" cy="461665"/>
          </a:xfrm>
          <a:prstGeom prst="rect">
            <a:avLst/>
          </a:prstGeom>
          <a:noFill/>
        </p:spPr>
        <p:txBody>
          <a:bodyPr wrap="square" rtlCol="0">
            <a:spAutoFit/>
          </a:bodyPr>
          <a:lstStyle/>
          <a:p>
            <a:r>
              <a:rPr lang="en-US" sz="2400" b="1" dirty="0">
                <a:solidFill>
                  <a:srgbClr val="FF0000"/>
                </a:solidFill>
              </a:rPr>
              <a:t>NCAR Senior Scientist</a:t>
            </a:r>
          </a:p>
        </p:txBody>
      </p:sp>
      <p:pic>
        <p:nvPicPr>
          <p:cNvPr id="25" name="Picture 24">
            <a:extLst>
              <a:ext uri="{FF2B5EF4-FFF2-40B4-BE49-F238E27FC236}">
                <a16:creationId xmlns:a16="http://schemas.microsoft.com/office/drawing/2014/main" id="{9A373854-7441-F25E-7564-102487FE6014}"/>
              </a:ext>
            </a:extLst>
          </p:cNvPr>
          <p:cNvPicPr>
            <a:picLocks noChangeAspect="1"/>
          </p:cNvPicPr>
          <p:nvPr/>
        </p:nvPicPr>
        <p:blipFill>
          <a:blip r:embed="rId8"/>
          <a:stretch>
            <a:fillRect/>
          </a:stretch>
        </p:blipFill>
        <p:spPr>
          <a:xfrm>
            <a:off x="8814176" y="86575"/>
            <a:ext cx="1667011" cy="2544773"/>
          </a:xfrm>
          <a:prstGeom prst="rect">
            <a:avLst/>
          </a:prstGeom>
        </p:spPr>
      </p:pic>
    </p:spTree>
    <p:extLst>
      <p:ext uri="{BB962C8B-B14F-4D97-AF65-F5344CB8AC3E}">
        <p14:creationId xmlns:p14="http://schemas.microsoft.com/office/powerpoint/2010/main" val="191217981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750873-CC60-6C36-6BB5-8690D19D2C84}"/>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5305BC2-58EB-74E4-01D2-D14BA407A1E6}"/>
              </a:ext>
            </a:extLst>
          </p:cNvPr>
          <p:cNvPicPr>
            <a:picLocks noChangeAspect="1"/>
          </p:cNvPicPr>
          <p:nvPr/>
        </p:nvPicPr>
        <p:blipFill>
          <a:blip r:embed="rId2"/>
          <a:stretch>
            <a:fillRect/>
          </a:stretch>
        </p:blipFill>
        <p:spPr>
          <a:xfrm>
            <a:off x="1423502" y="844578"/>
            <a:ext cx="9344995" cy="5168843"/>
          </a:xfrm>
          <a:prstGeom prst="rect">
            <a:avLst/>
          </a:prstGeom>
        </p:spPr>
      </p:pic>
      <p:sp>
        <p:nvSpPr>
          <p:cNvPr id="2" name="TextBox 1">
            <a:extLst>
              <a:ext uri="{FF2B5EF4-FFF2-40B4-BE49-F238E27FC236}">
                <a16:creationId xmlns:a16="http://schemas.microsoft.com/office/drawing/2014/main" id="{2F2E8F97-230A-0AB6-26CD-F8CF0EFD93CF}"/>
              </a:ext>
            </a:extLst>
          </p:cNvPr>
          <p:cNvSpPr txBox="1"/>
          <p:nvPr/>
        </p:nvSpPr>
        <p:spPr>
          <a:xfrm>
            <a:off x="5201266" y="6488668"/>
            <a:ext cx="6862916" cy="369332"/>
          </a:xfrm>
          <a:prstGeom prst="rect">
            <a:avLst/>
          </a:prstGeom>
          <a:noFill/>
        </p:spPr>
        <p:txBody>
          <a:bodyPr wrap="square" rtlCol="0">
            <a:spAutoFit/>
          </a:bodyPr>
          <a:lstStyle/>
          <a:p>
            <a:r>
              <a:rPr lang="en-US" dirty="0"/>
              <a:t>One chapter in the 2014 book with co-authors from NCAR and Xcel</a:t>
            </a:r>
          </a:p>
        </p:txBody>
      </p:sp>
    </p:spTree>
    <p:extLst>
      <p:ext uri="{BB962C8B-B14F-4D97-AF65-F5344CB8AC3E}">
        <p14:creationId xmlns:p14="http://schemas.microsoft.com/office/powerpoint/2010/main" val="379996383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C33DEB-32F9-6134-75B5-9EA5954CF05F}"/>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BC06E9B6-32C4-D4F2-B800-A1BFD0045FD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00983" y="1008143"/>
            <a:ext cx="8052618" cy="4865595"/>
          </a:xfrm>
          <a:prstGeom prst="rect">
            <a:avLst/>
          </a:prstGeom>
        </p:spPr>
      </p:pic>
      <p:graphicFrame>
        <p:nvGraphicFramePr>
          <p:cNvPr id="3" name="Table 2">
            <a:extLst>
              <a:ext uri="{FF2B5EF4-FFF2-40B4-BE49-F238E27FC236}">
                <a16:creationId xmlns:a16="http://schemas.microsoft.com/office/drawing/2014/main" id="{F6174E21-07F3-40E9-C317-2ABFC095EAAD}"/>
              </a:ext>
            </a:extLst>
          </p:cNvPr>
          <p:cNvGraphicFramePr>
            <a:graphicFrameLocks noGrp="1"/>
          </p:cNvGraphicFramePr>
          <p:nvPr>
            <p:extLst>
              <p:ext uri="{D42A27DB-BD31-4B8C-83A1-F6EECF244321}">
                <p14:modId xmlns:p14="http://schemas.microsoft.com/office/powerpoint/2010/main" val="1756415984"/>
              </p:ext>
            </p:extLst>
          </p:nvPr>
        </p:nvGraphicFramePr>
        <p:xfrm>
          <a:off x="511277" y="5939822"/>
          <a:ext cx="11307097" cy="523220"/>
        </p:xfrm>
        <a:graphic>
          <a:graphicData uri="http://schemas.openxmlformats.org/drawingml/2006/table">
            <a:tbl>
              <a:tblPr firstRow="1" firstCol="1" bandRow="1">
                <a:tableStyleId>{5C22544A-7EE6-4342-B048-85BDC9FD1C3A}</a:tableStyleId>
              </a:tblPr>
              <a:tblGrid>
                <a:gridCol w="11307097">
                  <a:extLst>
                    <a:ext uri="{9D8B030D-6E8A-4147-A177-3AD203B41FA5}">
                      <a16:colId xmlns:a16="http://schemas.microsoft.com/office/drawing/2014/main" val="719763081"/>
                    </a:ext>
                  </a:extLst>
                </a:gridCol>
              </a:tblGrid>
              <a:tr h="523220">
                <a:tc>
                  <a:txBody>
                    <a:bodyPr/>
                    <a:lstStyle/>
                    <a:p>
                      <a:pPr marL="0" marR="0">
                        <a:lnSpc>
                          <a:spcPct val="115000"/>
                        </a:lnSpc>
                        <a:spcAft>
                          <a:spcPts val="800"/>
                        </a:spcAft>
                        <a:buNone/>
                      </a:pPr>
                      <a:r>
                        <a:rPr lang="en-US" sz="2000" kern="100" dirty="0">
                          <a:effectLst/>
                        </a:rPr>
                        <a:t>Fig. 1. Fig. 9 from the Attachment H_2021-2023 TEP Final Evaluation Report, pg. 38., Sept 2025</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68308653"/>
                  </a:ext>
                </a:extLst>
              </a:tr>
            </a:tbl>
          </a:graphicData>
        </a:graphic>
      </p:graphicFrame>
      <p:sp>
        <p:nvSpPr>
          <p:cNvPr id="4" name="Rectangle 1">
            <a:extLst>
              <a:ext uri="{FF2B5EF4-FFF2-40B4-BE49-F238E27FC236}">
                <a16:creationId xmlns:a16="http://schemas.microsoft.com/office/drawing/2014/main" id="{60FFFB4F-CDF5-677A-2128-BC07DBE82A76}"/>
              </a:ext>
            </a:extLst>
          </p:cNvPr>
          <p:cNvSpPr>
            <a:spLocks noChangeArrowheads="1"/>
          </p:cNvSpPr>
          <p:nvPr/>
        </p:nvSpPr>
        <p:spPr bwMode="auto">
          <a:xfrm>
            <a:off x="2487295" y="5906780"/>
            <a:ext cx="18473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sz="2800"/>
          </a:p>
        </p:txBody>
      </p:sp>
      <p:sp>
        <p:nvSpPr>
          <p:cNvPr id="5" name="Title 1">
            <a:extLst>
              <a:ext uri="{FF2B5EF4-FFF2-40B4-BE49-F238E27FC236}">
                <a16:creationId xmlns:a16="http://schemas.microsoft.com/office/drawing/2014/main" id="{7F8994FD-F6A5-585C-F7E0-84F4D90E6922}"/>
              </a:ext>
            </a:extLst>
          </p:cNvPr>
          <p:cNvSpPr txBox="1">
            <a:spLocks/>
          </p:cNvSpPr>
          <p:nvPr/>
        </p:nvSpPr>
        <p:spPr>
          <a:xfrm>
            <a:off x="769374" y="451449"/>
            <a:ext cx="10515600" cy="57295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t>Xcel’s “Optimize your charge” EV charging</a:t>
            </a:r>
          </a:p>
        </p:txBody>
      </p:sp>
    </p:spTree>
    <p:extLst>
      <p:ext uri="{BB962C8B-B14F-4D97-AF65-F5344CB8AC3E}">
        <p14:creationId xmlns:p14="http://schemas.microsoft.com/office/powerpoint/2010/main" val="76558651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6EAA32-4E2A-CF40-07AD-6A87E0989F2F}"/>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6FAF0E4D-D629-5569-D763-956F8EF893CA}"/>
              </a:ext>
            </a:extLst>
          </p:cNvPr>
          <p:cNvSpPr/>
          <p:nvPr/>
        </p:nvSpPr>
        <p:spPr>
          <a:xfrm>
            <a:off x="481781" y="1432546"/>
            <a:ext cx="10943303" cy="283169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BB2F6C54-052E-7EA5-B014-25CDC1B1BEE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76104" y="1858686"/>
            <a:ext cx="10439791" cy="1979409"/>
          </a:xfrm>
          <a:prstGeom prst="rect">
            <a:avLst/>
          </a:prstGeom>
        </p:spPr>
      </p:pic>
      <p:cxnSp>
        <p:nvCxnSpPr>
          <p:cNvPr id="9" name="Straight Arrow Connector 8">
            <a:extLst>
              <a:ext uri="{FF2B5EF4-FFF2-40B4-BE49-F238E27FC236}">
                <a16:creationId xmlns:a16="http://schemas.microsoft.com/office/drawing/2014/main" id="{F1C586E2-B7EA-9D5C-05B0-915DC80E32A2}"/>
              </a:ext>
            </a:extLst>
          </p:cNvPr>
          <p:cNvCxnSpPr>
            <a:cxnSpLocks/>
          </p:cNvCxnSpPr>
          <p:nvPr/>
        </p:nvCxnSpPr>
        <p:spPr>
          <a:xfrm>
            <a:off x="1730477" y="1671484"/>
            <a:ext cx="3501923"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10B1BEEA-0F5E-0849-7203-C85DF885D86F}"/>
              </a:ext>
            </a:extLst>
          </p:cNvPr>
          <p:cNvCxnSpPr>
            <a:cxnSpLocks/>
          </p:cNvCxnSpPr>
          <p:nvPr/>
        </p:nvCxnSpPr>
        <p:spPr>
          <a:xfrm>
            <a:off x="6091084" y="1671484"/>
            <a:ext cx="4645742"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A3231190-6C3D-90B4-62DE-E931FD3B36E2}"/>
              </a:ext>
            </a:extLst>
          </p:cNvPr>
          <p:cNvSpPr txBox="1"/>
          <p:nvPr/>
        </p:nvSpPr>
        <p:spPr>
          <a:xfrm>
            <a:off x="481781" y="344129"/>
            <a:ext cx="11071122" cy="646331"/>
          </a:xfrm>
          <a:prstGeom prst="rect">
            <a:avLst/>
          </a:prstGeom>
          <a:noFill/>
        </p:spPr>
        <p:txBody>
          <a:bodyPr wrap="square" rtlCol="0">
            <a:spAutoFit/>
          </a:bodyPr>
          <a:lstStyle/>
          <a:p>
            <a:r>
              <a:rPr lang="en-US" sz="3600" b="1" dirty="0"/>
              <a:t>No Surprise, PV looks the same (except for clouds)</a:t>
            </a:r>
          </a:p>
        </p:txBody>
      </p:sp>
      <p:sp>
        <p:nvSpPr>
          <p:cNvPr id="2" name="TextBox 1">
            <a:extLst>
              <a:ext uri="{FF2B5EF4-FFF2-40B4-BE49-F238E27FC236}">
                <a16:creationId xmlns:a16="http://schemas.microsoft.com/office/drawing/2014/main" id="{73FD804C-3B89-8E2A-8D72-D3A2B4B36D70}"/>
              </a:ext>
            </a:extLst>
          </p:cNvPr>
          <p:cNvSpPr txBox="1"/>
          <p:nvPr/>
        </p:nvSpPr>
        <p:spPr>
          <a:xfrm>
            <a:off x="481781" y="1779639"/>
            <a:ext cx="894735" cy="307777"/>
          </a:xfrm>
          <a:prstGeom prst="rect">
            <a:avLst/>
          </a:prstGeom>
          <a:noFill/>
        </p:spPr>
        <p:txBody>
          <a:bodyPr wrap="square" rtlCol="0">
            <a:spAutoFit/>
          </a:bodyPr>
          <a:lstStyle/>
          <a:p>
            <a:r>
              <a:rPr lang="en-US" sz="1400" b="1" dirty="0"/>
              <a:t>AM</a:t>
            </a:r>
          </a:p>
        </p:txBody>
      </p:sp>
      <p:sp>
        <p:nvSpPr>
          <p:cNvPr id="4" name="TextBox 3">
            <a:extLst>
              <a:ext uri="{FF2B5EF4-FFF2-40B4-BE49-F238E27FC236}">
                <a16:creationId xmlns:a16="http://schemas.microsoft.com/office/drawing/2014/main" id="{4459DBD5-036F-830C-A125-C1D80F724650}"/>
              </a:ext>
            </a:extLst>
          </p:cNvPr>
          <p:cNvSpPr txBox="1"/>
          <p:nvPr/>
        </p:nvSpPr>
        <p:spPr>
          <a:xfrm>
            <a:off x="481780" y="3589500"/>
            <a:ext cx="894735" cy="307777"/>
          </a:xfrm>
          <a:prstGeom prst="rect">
            <a:avLst/>
          </a:prstGeom>
          <a:noFill/>
        </p:spPr>
        <p:txBody>
          <a:bodyPr wrap="square" rtlCol="0">
            <a:spAutoFit/>
          </a:bodyPr>
          <a:lstStyle/>
          <a:p>
            <a:r>
              <a:rPr lang="en-US" sz="1400" b="1" dirty="0"/>
              <a:t>PM</a:t>
            </a:r>
          </a:p>
        </p:txBody>
      </p:sp>
      <p:sp>
        <p:nvSpPr>
          <p:cNvPr id="8" name="TextBox 7">
            <a:extLst>
              <a:ext uri="{FF2B5EF4-FFF2-40B4-BE49-F238E27FC236}">
                <a16:creationId xmlns:a16="http://schemas.microsoft.com/office/drawing/2014/main" id="{BC7C4896-168C-69ED-D72C-6071346EDDF5}"/>
              </a:ext>
            </a:extLst>
          </p:cNvPr>
          <p:cNvSpPr txBox="1"/>
          <p:nvPr/>
        </p:nvSpPr>
        <p:spPr>
          <a:xfrm>
            <a:off x="162232" y="2696260"/>
            <a:ext cx="894735" cy="338554"/>
          </a:xfrm>
          <a:prstGeom prst="rect">
            <a:avLst/>
          </a:prstGeom>
          <a:noFill/>
        </p:spPr>
        <p:txBody>
          <a:bodyPr wrap="square" rtlCol="0">
            <a:spAutoFit/>
          </a:bodyPr>
          <a:lstStyle/>
          <a:p>
            <a:r>
              <a:rPr lang="en-US" sz="1600" b="1" dirty="0"/>
              <a:t>Noon</a:t>
            </a:r>
          </a:p>
        </p:txBody>
      </p:sp>
      <p:cxnSp>
        <p:nvCxnSpPr>
          <p:cNvPr id="12" name="Straight Arrow Connector 11">
            <a:extLst>
              <a:ext uri="{FF2B5EF4-FFF2-40B4-BE49-F238E27FC236}">
                <a16:creationId xmlns:a16="http://schemas.microsoft.com/office/drawing/2014/main" id="{2E3DE182-17D9-473B-5762-B0D650BF1146}"/>
              </a:ext>
            </a:extLst>
          </p:cNvPr>
          <p:cNvCxnSpPr/>
          <p:nvPr/>
        </p:nvCxnSpPr>
        <p:spPr>
          <a:xfrm>
            <a:off x="698087" y="2087416"/>
            <a:ext cx="0" cy="60884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A6172D49-9A20-3C0F-A2E5-8F91EE226DE7}"/>
              </a:ext>
            </a:extLst>
          </p:cNvPr>
          <p:cNvCxnSpPr/>
          <p:nvPr/>
        </p:nvCxnSpPr>
        <p:spPr>
          <a:xfrm>
            <a:off x="698087" y="3034814"/>
            <a:ext cx="0" cy="60884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EEBEAD4A-47BF-E8E1-04C6-00DC3A89C961}"/>
              </a:ext>
            </a:extLst>
          </p:cNvPr>
          <p:cNvSpPr txBox="1"/>
          <p:nvPr/>
        </p:nvSpPr>
        <p:spPr>
          <a:xfrm>
            <a:off x="9360310" y="4445386"/>
            <a:ext cx="2064774" cy="830997"/>
          </a:xfrm>
          <a:prstGeom prst="rect">
            <a:avLst/>
          </a:prstGeom>
          <a:noFill/>
        </p:spPr>
        <p:txBody>
          <a:bodyPr wrap="square" rtlCol="0">
            <a:spAutoFit/>
          </a:bodyPr>
          <a:lstStyle/>
          <a:p>
            <a:r>
              <a:rPr lang="en-US" sz="2400" b="1" dirty="0"/>
              <a:t>Based on 2024 EIA data</a:t>
            </a:r>
          </a:p>
        </p:txBody>
      </p:sp>
      <p:sp>
        <p:nvSpPr>
          <p:cNvPr id="16" name="TextBox 15">
            <a:extLst>
              <a:ext uri="{FF2B5EF4-FFF2-40B4-BE49-F238E27FC236}">
                <a16:creationId xmlns:a16="http://schemas.microsoft.com/office/drawing/2014/main" id="{9C79630A-93DA-DC61-CFFB-207D7B70C8FF}"/>
              </a:ext>
            </a:extLst>
          </p:cNvPr>
          <p:cNvSpPr txBox="1"/>
          <p:nvPr/>
        </p:nvSpPr>
        <p:spPr>
          <a:xfrm>
            <a:off x="766916" y="1461387"/>
            <a:ext cx="10648336" cy="369332"/>
          </a:xfrm>
          <a:prstGeom prst="rect">
            <a:avLst/>
          </a:prstGeom>
          <a:noFill/>
        </p:spPr>
        <p:txBody>
          <a:bodyPr wrap="square" rtlCol="0">
            <a:spAutoFit/>
          </a:bodyPr>
          <a:lstStyle/>
          <a:p>
            <a:r>
              <a:rPr lang="en-US" b="1" dirty="0"/>
              <a:t>January				                    June 				                                     Dec. </a:t>
            </a:r>
          </a:p>
        </p:txBody>
      </p:sp>
      <p:pic>
        <p:nvPicPr>
          <p:cNvPr id="17" name="Picture 16">
            <a:extLst>
              <a:ext uri="{FF2B5EF4-FFF2-40B4-BE49-F238E27FC236}">
                <a16:creationId xmlns:a16="http://schemas.microsoft.com/office/drawing/2014/main" id="{69BD058F-B6B8-A4C4-1D2D-36160326F0D9}"/>
              </a:ext>
            </a:extLst>
          </p:cNvPr>
          <p:cNvPicPr>
            <a:picLocks noChangeAspect="1"/>
          </p:cNvPicPr>
          <p:nvPr/>
        </p:nvPicPr>
        <p:blipFill>
          <a:blip r:embed="rId3"/>
          <a:stretch>
            <a:fillRect/>
          </a:stretch>
        </p:blipFill>
        <p:spPr>
          <a:xfrm>
            <a:off x="1376515" y="4360478"/>
            <a:ext cx="438211" cy="381053"/>
          </a:xfrm>
          <a:prstGeom prst="rect">
            <a:avLst/>
          </a:prstGeom>
        </p:spPr>
      </p:pic>
      <p:sp>
        <p:nvSpPr>
          <p:cNvPr id="18" name="TextBox 17">
            <a:extLst>
              <a:ext uri="{FF2B5EF4-FFF2-40B4-BE49-F238E27FC236}">
                <a16:creationId xmlns:a16="http://schemas.microsoft.com/office/drawing/2014/main" id="{F3E41885-4E42-D889-FDC0-E2284A500B8B}"/>
              </a:ext>
            </a:extLst>
          </p:cNvPr>
          <p:cNvSpPr txBox="1"/>
          <p:nvPr/>
        </p:nvSpPr>
        <p:spPr>
          <a:xfrm>
            <a:off x="2086895" y="4320171"/>
            <a:ext cx="4807976" cy="461665"/>
          </a:xfrm>
          <a:prstGeom prst="rect">
            <a:avLst/>
          </a:prstGeom>
          <a:noFill/>
        </p:spPr>
        <p:txBody>
          <a:bodyPr wrap="square" rtlCol="0">
            <a:spAutoFit/>
          </a:bodyPr>
          <a:lstStyle/>
          <a:p>
            <a:r>
              <a:rPr lang="en-US" sz="2400" b="1" dirty="0"/>
              <a:t>Green Energy from PV (MW)</a:t>
            </a:r>
          </a:p>
        </p:txBody>
      </p:sp>
      <p:sp>
        <p:nvSpPr>
          <p:cNvPr id="3" name="TextBox 2">
            <a:extLst>
              <a:ext uri="{FF2B5EF4-FFF2-40B4-BE49-F238E27FC236}">
                <a16:creationId xmlns:a16="http://schemas.microsoft.com/office/drawing/2014/main" id="{3253B9AA-5FA7-CBD6-2773-17E8F33AC159}"/>
              </a:ext>
            </a:extLst>
          </p:cNvPr>
          <p:cNvSpPr txBox="1"/>
          <p:nvPr/>
        </p:nvSpPr>
        <p:spPr>
          <a:xfrm>
            <a:off x="1152830" y="5566265"/>
            <a:ext cx="9886337" cy="400110"/>
          </a:xfrm>
          <a:prstGeom prst="rect">
            <a:avLst/>
          </a:prstGeom>
          <a:noFill/>
        </p:spPr>
        <p:txBody>
          <a:bodyPr wrap="square" rtlCol="0">
            <a:spAutoFit/>
          </a:bodyPr>
          <a:lstStyle/>
          <a:p>
            <a:r>
              <a:rPr lang="en-US" sz="2000" b="1" dirty="0"/>
              <a:t>PV electricity produced in Public Service Company of Colorado Balancing Area</a:t>
            </a:r>
          </a:p>
        </p:txBody>
      </p:sp>
      <p:pic>
        <p:nvPicPr>
          <p:cNvPr id="11" name="Picture 10">
            <a:extLst>
              <a:ext uri="{FF2B5EF4-FFF2-40B4-BE49-F238E27FC236}">
                <a16:creationId xmlns:a16="http://schemas.microsoft.com/office/drawing/2014/main" id="{DE6F3A30-3A4E-FAA1-F88A-8DF6D07A0D43}"/>
              </a:ext>
            </a:extLst>
          </p:cNvPr>
          <p:cNvPicPr>
            <a:picLocks noChangeAspect="1"/>
          </p:cNvPicPr>
          <p:nvPr/>
        </p:nvPicPr>
        <p:blipFill>
          <a:blip r:embed="rId4"/>
          <a:stretch>
            <a:fillRect/>
          </a:stretch>
        </p:blipFill>
        <p:spPr>
          <a:xfrm>
            <a:off x="876103" y="3840500"/>
            <a:ext cx="10439791" cy="89822"/>
          </a:xfrm>
          <a:prstGeom prst="rect">
            <a:avLst/>
          </a:prstGeom>
        </p:spPr>
      </p:pic>
    </p:spTree>
    <p:extLst>
      <p:ext uri="{BB962C8B-B14F-4D97-AF65-F5344CB8AC3E}">
        <p14:creationId xmlns:p14="http://schemas.microsoft.com/office/powerpoint/2010/main" val="206688450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6CB055-079D-6DD2-413C-FF3134540094}"/>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E8D68CBC-E5D5-8B02-E61C-5AAA5E8015B2}"/>
              </a:ext>
            </a:extLst>
          </p:cNvPr>
          <p:cNvSpPr/>
          <p:nvPr/>
        </p:nvSpPr>
        <p:spPr>
          <a:xfrm>
            <a:off x="481781" y="1432546"/>
            <a:ext cx="10943303" cy="283169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BCC4821B-1D2B-BE60-32B1-FC431672BE8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76104" y="1880858"/>
            <a:ext cx="10439791" cy="1935064"/>
          </a:xfrm>
          <a:prstGeom prst="rect">
            <a:avLst/>
          </a:prstGeom>
        </p:spPr>
      </p:pic>
      <p:sp>
        <p:nvSpPr>
          <p:cNvPr id="15" name="TextBox 14">
            <a:extLst>
              <a:ext uri="{FF2B5EF4-FFF2-40B4-BE49-F238E27FC236}">
                <a16:creationId xmlns:a16="http://schemas.microsoft.com/office/drawing/2014/main" id="{C0EC5551-7E5D-A708-48A7-DD34DEAA34AD}"/>
              </a:ext>
            </a:extLst>
          </p:cNvPr>
          <p:cNvSpPr txBox="1"/>
          <p:nvPr/>
        </p:nvSpPr>
        <p:spPr>
          <a:xfrm>
            <a:off x="481781" y="344129"/>
            <a:ext cx="11071122" cy="646331"/>
          </a:xfrm>
          <a:prstGeom prst="rect">
            <a:avLst/>
          </a:prstGeom>
          <a:noFill/>
        </p:spPr>
        <p:txBody>
          <a:bodyPr wrap="square" rtlCol="0">
            <a:spAutoFit/>
          </a:bodyPr>
          <a:lstStyle/>
          <a:p>
            <a:r>
              <a:rPr lang="en-US" sz="3600" b="1" dirty="0"/>
              <a:t>Add wind to supplement solar and fill in nights</a:t>
            </a:r>
          </a:p>
        </p:txBody>
      </p:sp>
      <p:sp>
        <p:nvSpPr>
          <p:cNvPr id="2" name="TextBox 1">
            <a:extLst>
              <a:ext uri="{FF2B5EF4-FFF2-40B4-BE49-F238E27FC236}">
                <a16:creationId xmlns:a16="http://schemas.microsoft.com/office/drawing/2014/main" id="{D1E7418C-D94C-E132-D5F6-C7DEA70F6904}"/>
              </a:ext>
            </a:extLst>
          </p:cNvPr>
          <p:cNvSpPr txBox="1"/>
          <p:nvPr/>
        </p:nvSpPr>
        <p:spPr>
          <a:xfrm>
            <a:off x="481781" y="1779639"/>
            <a:ext cx="894735" cy="307777"/>
          </a:xfrm>
          <a:prstGeom prst="rect">
            <a:avLst/>
          </a:prstGeom>
          <a:noFill/>
        </p:spPr>
        <p:txBody>
          <a:bodyPr wrap="square" rtlCol="0">
            <a:spAutoFit/>
          </a:bodyPr>
          <a:lstStyle/>
          <a:p>
            <a:r>
              <a:rPr lang="en-US" sz="1400" b="1" dirty="0"/>
              <a:t>AM</a:t>
            </a:r>
          </a:p>
        </p:txBody>
      </p:sp>
      <p:sp>
        <p:nvSpPr>
          <p:cNvPr id="4" name="TextBox 3">
            <a:extLst>
              <a:ext uri="{FF2B5EF4-FFF2-40B4-BE49-F238E27FC236}">
                <a16:creationId xmlns:a16="http://schemas.microsoft.com/office/drawing/2014/main" id="{A6D2AB60-45B5-BC16-CFCA-D6ABCA6F34B8}"/>
              </a:ext>
            </a:extLst>
          </p:cNvPr>
          <p:cNvSpPr txBox="1"/>
          <p:nvPr/>
        </p:nvSpPr>
        <p:spPr>
          <a:xfrm>
            <a:off x="481780" y="3589500"/>
            <a:ext cx="894735" cy="307777"/>
          </a:xfrm>
          <a:prstGeom prst="rect">
            <a:avLst/>
          </a:prstGeom>
          <a:noFill/>
        </p:spPr>
        <p:txBody>
          <a:bodyPr wrap="square" rtlCol="0">
            <a:spAutoFit/>
          </a:bodyPr>
          <a:lstStyle/>
          <a:p>
            <a:r>
              <a:rPr lang="en-US" sz="1400" b="1" dirty="0"/>
              <a:t>PM</a:t>
            </a:r>
          </a:p>
        </p:txBody>
      </p:sp>
      <p:sp>
        <p:nvSpPr>
          <p:cNvPr id="8" name="TextBox 7">
            <a:extLst>
              <a:ext uri="{FF2B5EF4-FFF2-40B4-BE49-F238E27FC236}">
                <a16:creationId xmlns:a16="http://schemas.microsoft.com/office/drawing/2014/main" id="{A4B51C14-4295-B93C-7D9B-6444EFEAEED7}"/>
              </a:ext>
            </a:extLst>
          </p:cNvPr>
          <p:cNvSpPr txBox="1"/>
          <p:nvPr/>
        </p:nvSpPr>
        <p:spPr>
          <a:xfrm>
            <a:off x="162232" y="2696260"/>
            <a:ext cx="894735" cy="338554"/>
          </a:xfrm>
          <a:prstGeom prst="rect">
            <a:avLst/>
          </a:prstGeom>
          <a:noFill/>
        </p:spPr>
        <p:txBody>
          <a:bodyPr wrap="square" rtlCol="0">
            <a:spAutoFit/>
          </a:bodyPr>
          <a:lstStyle/>
          <a:p>
            <a:r>
              <a:rPr lang="en-US" sz="1600" b="1" dirty="0"/>
              <a:t>Noon</a:t>
            </a:r>
          </a:p>
        </p:txBody>
      </p:sp>
      <p:cxnSp>
        <p:nvCxnSpPr>
          <p:cNvPr id="12" name="Straight Arrow Connector 11">
            <a:extLst>
              <a:ext uri="{FF2B5EF4-FFF2-40B4-BE49-F238E27FC236}">
                <a16:creationId xmlns:a16="http://schemas.microsoft.com/office/drawing/2014/main" id="{1EC6510A-0AE3-9888-EC0D-E487D276D4EE}"/>
              </a:ext>
            </a:extLst>
          </p:cNvPr>
          <p:cNvCxnSpPr/>
          <p:nvPr/>
        </p:nvCxnSpPr>
        <p:spPr>
          <a:xfrm>
            <a:off x="698087" y="2087416"/>
            <a:ext cx="0" cy="60884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78BFEACB-B5BF-C532-E9FF-88E402FA967F}"/>
              </a:ext>
            </a:extLst>
          </p:cNvPr>
          <p:cNvCxnSpPr/>
          <p:nvPr/>
        </p:nvCxnSpPr>
        <p:spPr>
          <a:xfrm>
            <a:off x="698087" y="3034814"/>
            <a:ext cx="0" cy="60884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17" name="Picture 16">
            <a:extLst>
              <a:ext uri="{FF2B5EF4-FFF2-40B4-BE49-F238E27FC236}">
                <a16:creationId xmlns:a16="http://schemas.microsoft.com/office/drawing/2014/main" id="{F8F637AC-4265-43C0-6EB9-D121493283E5}"/>
              </a:ext>
            </a:extLst>
          </p:cNvPr>
          <p:cNvPicPr>
            <a:picLocks noChangeAspect="1"/>
          </p:cNvPicPr>
          <p:nvPr/>
        </p:nvPicPr>
        <p:blipFill>
          <a:blip r:embed="rId3"/>
          <a:stretch>
            <a:fillRect/>
          </a:stretch>
        </p:blipFill>
        <p:spPr>
          <a:xfrm>
            <a:off x="1376515" y="4360478"/>
            <a:ext cx="438211" cy="381053"/>
          </a:xfrm>
          <a:prstGeom prst="rect">
            <a:avLst/>
          </a:prstGeom>
        </p:spPr>
      </p:pic>
      <p:sp>
        <p:nvSpPr>
          <p:cNvPr id="18" name="TextBox 17">
            <a:extLst>
              <a:ext uri="{FF2B5EF4-FFF2-40B4-BE49-F238E27FC236}">
                <a16:creationId xmlns:a16="http://schemas.microsoft.com/office/drawing/2014/main" id="{3970AE83-29F0-F949-AC54-D6E8C0CBA395}"/>
              </a:ext>
            </a:extLst>
          </p:cNvPr>
          <p:cNvSpPr txBox="1"/>
          <p:nvPr/>
        </p:nvSpPr>
        <p:spPr>
          <a:xfrm>
            <a:off x="2086895" y="4320171"/>
            <a:ext cx="5326628" cy="461665"/>
          </a:xfrm>
          <a:prstGeom prst="rect">
            <a:avLst/>
          </a:prstGeom>
          <a:noFill/>
        </p:spPr>
        <p:txBody>
          <a:bodyPr wrap="square" rtlCol="0">
            <a:spAutoFit/>
          </a:bodyPr>
          <a:lstStyle/>
          <a:p>
            <a:r>
              <a:rPr lang="en-US" sz="2400" b="1" dirty="0"/>
              <a:t>Green Energy from Wind or PV (MW)</a:t>
            </a:r>
          </a:p>
        </p:txBody>
      </p:sp>
      <p:sp>
        <p:nvSpPr>
          <p:cNvPr id="21" name="TextBox 20">
            <a:extLst>
              <a:ext uri="{FF2B5EF4-FFF2-40B4-BE49-F238E27FC236}">
                <a16:creationId xmlns:a16="http://schemas.microsoft.com/office/drawing/2014/main" id="{DB8F69D8-1D11-6ED5-8259-685CB1FAA0AF}"/>
              </a:ext>
            </a:extLst>
          </p:cNvPr>
          <p:cNvSpPr txBox="1"/>
          <p:nvPr/>
        </p:nvSpPr>
        <p:spPr>
          <a:xfrm>
            <a:off x="766916" y="1461387"/>
            <a:ext cx="10648336" cy="369332"/>
          </a:xfrm>
          <a:prstGeom prst="rect">
            <a:avLst/>
          </a:prstGeom>
          <a:noFill/>
        </p:spPr>
        <p:txBody>
          <a:bodyPr wrap="square" rtlCol="0">
            <a:spAutoFit/>
          </a:bodyPr>
          <a:lstStyle/>
          <a:p>
            <a:r>
              <a:rPr lang="en-US" b="1" dirty="0"/>
              <a:t>January				                    June 				                                     Dec. </a:t>
            </a:r>
          </a:p>
        </p:txBody>
      </p:sp>
    </p:spTree>
    <p:extLst>
      <p:ext uri="{BB962C8B-B14F-4D97-AF65-F5344CB8AC3E}">
        <p14:creationId xmlns:p14="http://schemas.microsoft.com/office/powerpoint/2010/main" val="50797408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8ABD27-9175-57EC-B5BD-4E8DD48B1EE1}"/>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3B93E3C8-E6C2-8E72-F0F9-8EA674BF38A8}"/>
              </a:ext>
            </a:extLst>
          </p:cNvPr>
          <p:cNvSpPr/>
          <p:nvPr/>
        </p:nvSpPr>
        <p:spPr>
          <a:xfrm>
            <a:off x="481781" y="1461973"/>
            <a:ext cx="10943303" cy="283169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B2A95101-1DCB-B925-3125-CF0523CC832C}"/>
              </a:ext>
            </a:extLst>
          </p:cNvPr>
          <p:cNvSpPr txBox="1"/>
          <p:nvPr/>
        </p:nvSpPr>
        <p:spPr>
          <a:xfrm>
            <a:off x="766916" y="1461387"/>
            <a:ext cx="10648336" cy="369332"/>
          </a:xfrm>
          <a:prstGeom prst="rect">
            <a:avLst/>
          </a:prstGeom>
          <a:noFill/>
        </p:spPr>
        <p:txBody>
          <a:bodyPr wrap="square" rtlCol="0">
            <a:spAutoFit/>
          </a:bodyPr>
          <a:lstStyle/>
          <a:p>
            <a:r>
              <a:rPr lang="en-US" b="1" dirty="0"/>
              <a:t>January				                    June 				                                     Dec. </a:t>
            </a:r>
          </a:p>
        </p:txBody>
      </p:sp>
      <p:pic>
        <p:nvPicPr>
          <p:cNvPr id="5" name="Picture 4">
            <a:extLst>
              <a:ext uri="{FF2B5EF4-FFF2-40B4-BE49-F238E27FC236}">
                <a16:creationId xmlns:a16="http://schemas.microsoft.com/office/drawing/2014/main" id="{CAE6E119-7152-9A5C-BCB1-CA495861746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76104" y="1862676"/>
            <a:ext cx="10439791" cy="1971428"/>
          </a:xfrm>
          <a:prstGeom prst="rect">
            <a:avLst/>
          </a:prstGeom>
        </p:spPr>
      </p:pic>
      <p:sp>
        <p:nvSpPr>
          <p:cNvPr id="15" name="TextBox 14">
            <a:extLst>
              <a:ext uri="{FF2B5EF4-FFF2-40B4-BE49-F238E27FC236}">
                <a16:creationId xmlns:a16="http://schemas.microsoft.com/office/drawing/2014/main" id="{D5AB44B9-7D7B-5EF4-7ABA-79FF055CC3E6}"/>
              </a:ext>
            </a:extLst>
          </p:cNvPr>
          <p:cNvSpPr txBox="1"/>
          <p:nvPr/>
        </p:nvSpPr>
        <p:spPr>
          <a:xfrm>
            <a:off x="481781" y="344129"/>
            <a:ext cx="11228438" cy="646331"/>
          </a:xfrm>
          <a:prstGeom prst="rect">
            <a:avLst/>
          </a:prstGeom>
          <a:noFill/>
        </p:spPr>
        <p:txBody>
          <a:bodyPr wrap="square" rtlCol="0">
            <a:spAutoFit/>
          </a:bodyPr>
          <a:lstStyle/>
          <a:p>
            <a:r>
              <a:rPr lang="en-US" sz="3600" b="1" dirty="0"/>
              <a:t>Percent Renewable Electricity of Load</a:t>
            </a:r>
          </a:p>
        </p:txBody>
      </p:sp>
      <p:sp>
        <p:nvSpPr>
          <p:cNvPr id="2" name="TextBox 1">
            <a:extLst>
              <a:ext uri="{FF2B5EF4-FFF2-40B4-BE49-F238E27FC236}">
                <a16:creationId xmlns:a16="http://schemas.microsoft.com/office/drawing/2014/main" id="{F9F03B5F-DE17-B9D7-4AA8-8E2046FACD75}"/>
              </a:ext>
            </a:extLst>
          </p:cNvPr>
          <p:cNvSpPr txBox="1"/>
          <p:nvPr/>
        </p:nvSpPr>
        <p:spPr>
          <a:xfrm>
            <a:off x="481781" y="1779639"/>
            <a:ext cx="894735" cy="307777"/>
          </a:xfrm>
          <a:prstGeom prst="rect">
            <a:avLst/>
          </a:prstGeom>
          <a:noFill/>
        </p:spPr>
        <p:txBody>
          <a:bodyPr wrap="square" rtlCol="0">
            <a:spAutoFit/>
          </a:bodyPr>
          <a:lstStyle/>
          <a:p>
            <a:r>
              <a:rPr lang="en-US" sz="1400" b="1" dirty="0"/>
              <a:t>AM</a:t>
            </a:r>
          </a:p>
        </p:txBody>
      </p:sp>
      <p:sp>
        <p:nvSpPr>
          <p:cNvPr id="4" name="TextBox 3">
            <a:extLst>
              <a:ext uri="{FF2B5EF4-FFF2-40B4-BE49-F238E27FC236}">
                <a16:creationId xmlns:a16="http://schemas.microsoft.com/office/drawing/2014/main" id="{D78695A8-8A3F-679F-DBBF-41911471F992}"/>
              </a:ext>
            </a:extLst>
          </p:cNvPr>
          <p:cNvSpPr txBox="1"/>
          <p:nvPr/>
        </p:nvSpPr>
        <p:spPr>
          <a:xfrm>
            <a:off x="481780" y="3589500"/>
            <a:ext cx="894735" cy="307777"/>
          </a:xfrm>
          <a:prstGeom prst="rect">
            <a:avLst/>
          </a:prstGeom>
          <a:noFill/>
        </p:spPr>
        <p:txBody>
          <a:bodyPr wrap="square" rtlCol="0">
            <a:spAutoFit/>
          </a:bodyPr>
          <a:lstStyle/>
          <a:p>
            <a:r>
              <a:rPr lang="en-US" sz="1400" b="1" dirty="0"/>
              <a:t>PM</a:t>
            </a:r>
          </a:p>
        </p:txBody>
      </p:sp>
      <p:sp>
        <p:nvSpPr>
          <p:cNvPr id="8" name="TextBox 7">
            <a:extLst>
              <a:ext uri="{FF2B5EF4-FFF2-40B4-BE49-F238E27FC236}">
                <a16:creationId xmlns:a16="http://schemas.microsoft.com/office/drawing/2014/main" id="{A69C4AB2-8C4C-FBEE-B348-13CFD0D182CC}"/>
              </a:ext>
            </a:extLst>
          </p:cNvPr>
          <p:cNvSpPr txBox="1"/>
          <p:nvPr/>
        </p:nvSpPr>
        <p:spPr>
          <a:xfrm>
            <a:off x="162232" y="2696260"/>
            <a:ext cx="894735" cy="338554"/>
          </a:xfrm>
          <a:prstGeom prst="rect">
            <a:avLst/>
          </a:prstGeom>
          <a:noFill/>
        </p:spPr>
        <p:txBody>
          <a:bodyPr wrap="square" rtlCol="0">
            <a:spAutoFit/>
          </a:bodyPr>
          <a:lstStyle/>
          <a:p>
            <a:r>
              <a:rPr lang="en-US" sz="1600" b="1" dirty="0"/>
              <a:t>Noon</a:t>
            </a:r>
          </a:p>
        </p:txBody>
      </p:sp>
      <p:cxnSp>
        <p:nvCxnSpPr>
          <p:cNvPr id="12" name="Straight Arrow Connector 11">
            <a:extLst>
              <a:ext uri="{FF2B5EF4-FFF2-40B4-BE49-F238E27FC236}">
                <a16:creationId xmlns:a16="http://schemas.microsoft.com/office/drawing/2014/main" id="{08292D9A-ACF8-28B2-5E46-F37CB68F50EB}"/>
              </a:ext>
            </a:extLst>
          </p:cNvPr>
          <p:cNvCxnSpPr/>
          <p:nvPr/>
        </p:nvCxnSpPr>
        <p:spPr>
          <a:xfrm>
            <a:off x="698087" y="2087416"/>
            <a:ext cx="0" cy="60884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FB4104BD-9E91-3ED6-DECE-8AE2407CBD00}"/>
              </a:ext>
            </a:extLst>
          </p:cNvPr>
          <p:cNvCxnSpPr/>
          <p:nvPr/>
        </p:nvCxnSpPr>
        <p:spPr>
          <a:xfrm>
            <a:off x="698087" y="3034814"/>
            <a:ext cx="0" cy="60884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9" name="Picture 8">
            <a:extLst>
              <a:ext uri="{FF2B5EF4-FFF2-40B4-BE49-F238E27FC236}">
                <a16:creationId xmlns:a16="http://schemas.microsoft.com/office/drawing/2014/main" id="{D7CA6B79-05DD-64B4-DA58-2A9DD8C61192}"/>
              </a:ext>
            </a:extLst>
          </p:cNvPr>
          <p:cNvPicPr>
            <a:picLocks noChangeAspect="1"/>
          </p:cNvPicPr>
          <p:nvPr/>
        </p:nvPicPr>
        <p:blipFill>
          <a:blip r:embed="rId3"/>
          <a:stretch>
            <a:fillRect/>
          </a:stretch>
        </p:blipFill>
        <p:spPr>
          <a:xfrm>
            <a:off x="1376515" y="4360478"/>
            <a:ext cx="438211" cy="381053"/>
          </a:xfrm>
          <a:prstGeom prst="rect">
            <a:avLst/>
          </a:prstGeom>
        </p:spPr>
      </p:pic>
      <p:sp>
        <p:nvSpPr>
          <p:cNvPr id="10" name="TextBox 9">
            <a:extLst>
              <a:ext uri="{FF2B5EF4-FFF2-40B4-BE49-F238E27FC236}">
                <a16:creationId xmlns:a16="http://schemas.microsoft.com/office/drawing/2014/main" id="{7A338E9C-77B2-FB98-70FA-3D9383D76927}"/>
              </a:ext>
            </a:extLst>
          </p:cNvPr>
          <p:cNvSpPr txBox="1"/>
          <p:nvPr/>
        </p:nvSpPr>
        <p:spPr>
          <a:xfrm>
            <a:off x="1974500" y="4324560"/>
            <a:ext cx="4807976" cy="461665"/>
          </a:xfrm>
          <a:prstGeom prst="rect">
            <a:avLst/>
          </a:prstGeom>
          <a:noFill/>
        </p:spPr>
        <p:txBody>
          <a:bodyPr wrap="square" rtlCol="0">
            <a:spAutoFit/>
          </a:bodyPr>
          <a:lstStyle/>
          <a:p>
            <a:r>
              <a:rPr lang="en-US" sz="2400" b="1" dirty="0"/>
              <a:t>100% renewable power</a:t>
            </a:r>
          </a:p>
        </p:txBody>
      </p:sp>
      <p:sp>
        <p:nvSpPr>
          <p:cNvPr id="14" name="Rectangle 13">
            <a:extLst>
              <a:ext uri="{FF2B5EF4-FFF2-40B4-BE49-F238E27FC236}">
                <a16:creationId xmlns:a16="http://schemas.microsoft.com/office/drawing/2014/main" id="{34F3E08B-84C6-5AAC-1EDA-C9E04DBAC38E}"/>
              </a:ext>
            </a:extLst>
          </p:cNvPr>
          <p:cNvSpPr/>
          <p:nvPr/>
        </p:nvSpPr>
        <p:spPr>
          <a:xfrm>
            <a:off x="1376515" y="5057936"/>
            <a:ext cx="438211" cy="345844"/>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3D4BFE96-0A1D-9D62-F887-BBACC17B7509}"/>
              </a:ext>
            </a:extLst>
          </p:cNvPr>
          <p:cNvSpPr txBox="1"/>
          <p:nvPr/>
        </p:nvSpPr>
        <p:spPr>
          <a:xfrm>
            <a:off x="1974500" y="4942115"/>
            <a:ext cx="4807976" cy="461665"/>
          </a:xfrm>
          <a:prstGeom prst="rect">
            <a:avLst/>
          </a:prstGeom>
          <a:noFill/>
        </p:spPr>
        <p:txBody>
          <a:bodyPr wrap="square" rtlCol="0">
            <a:spAutoFit/>
          </a:bodyPr>
          <a:lstStyle/>
          <a:p>
            <a:r>
              <a:rPr lang="en-US" sz="2400" b="1" dirty="0"/>
              <a:t>100% fossil-generated power</a:t>
            </a:r>
          </a:p>
        </p:txBody>
      </p:sp>
      <p:sp>
        <p:nvSpPr>
          <p:cNvPr id="11" name="TextBox 10">
            <a:extLst>
              <a:ext uri="{FF2B5EF4-FFF2-40B4-BE49-F238E27FC236}">
                <a16:creationId xmlns:a16="http://schemas.microsoft.com/office/drawing/2014/main" id="{16B527FB-21C5-E398-EA54-4B20510E385E}"/>
              </a:ext>
            </a:extLst>
          </p:cNvPr>
          <p:cNvSpPr txBox="1"/>
          <p:nvPr/>
        </p:nvSpPr>
        <p:spPr>
          <a:xfrm>
            <a:off x="698087" y="5899415"/>
            <a:ext cx="10726997" cy="523220"/>
          </a:xfrm>
          <a:prstGeom prst="rect">
            <a:avLst/>
          </a:prstGeom>
          <a:noFill/>
        </p:spPr>
        <p:txBody>
          <a:bodyPr wrap="square" rtlCol="0">
            <a:spAutoFit/>
          </a:bodyPr>
          <a:lstStyle/>
          <a:p>
            <a:r>
              <a:rPr lang="en-US" sz="2800" b="1" dirty="0">
                <a:solidFill>
                  <a:srgbClr val="FF0000"/>
                </a:solidFill>
              </a:rPr>
              <a:t>The black zebra stripes during night hours: Dirty, calm nights</a:t>
            </a:r>
          </a:p>
        </p:txBody>
      </p:sp>
      <p:cxnSp>
        <p:nvCxnSpPr>
          <p:cNvPr id="21" name="Straight Arrow Connector 20">
            <a:extLst>
              <a:ext uri="{FF2B5EF4-FFF2-40B4-BE49-F238E27FC236}">
                <a16:creationId xmlns:a16="http://schemas.microsoft.com/office/drawing/2014/main" id="{A9E4C0B1-FC01-A2E6-522A-138D020961FA}"/>
              </a:ext>
            </a:extLst>
          </p:cNvPr>
          <p:cNvCxnSpPr/>
          <p:nvPr/>
        </p:nvCxnSpPr>
        <p:spPr>
          <a:xfrm>
            <a:off x="4021392" y="1697132"/>
            <a:ext cx="0" cy="133587"/>
          </a:xfrm>
          <a:prstGeom prst="straightConnector1">
            <a:avLst/>
          </a:prstGeom>
          <a:ln w="2540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46" name="Straight Arrow Connector 45">
            <a:extLst>
              <a:ext uri="{FF2B5EF4-FFF2-40B4-BE49-F238E27FC236}">
                <a16:creationId xmlns:a16="http://schemas.microsoft.com/office/drawing/2014/main" id="{A7EF51C7-6B66-900C-2E3E-F7FF3366102B}"/>
              </a:ext>
            </a:extLst>
          </p:cNvPr>
          <p:cNvCxnSpPr>
            <a:cxnSpLocks/>
          </p:cNvCxnSpPr>
          <p:nvPr/>
        </p:nvCxnSpPr>
        <p:spPr>
          <a:xfrm rot="10800000">
            <a:off x="4016477" y="3857885"/>
            <a:ext cx="0" cy="133587"/>
          </a:xfrm>
          <a:prstGeom prst="straightConnector1">
            <a:avLst/>
          </a:prstGeom>
          <a:ln w="254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6607849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BF3F0E-87DD-9437-FED2-FC5D6F40AF91}"/>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07861E7E-F027-C12F-3D93-E60764D8C96C}"/>
              </a:ext>
            </a:extLst>
          </p:cNvPr>
          <p:cNvSpPr/>
          <p:nvPr/>
        </p:nvSpPr>
        <p:spPr>
          <a:xfrm>
            <a:off x="481781" y="1432546"/>
            <a:ext cx="10943303" cy="283169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4541BD4C-9725-B46E-DC36-B4BACA523FC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76104" y="1862676"/>
            <a:ext cx="10439791" cy="1971428"/>
          </a:xfrm>
          <a:prstGeom prst="rect">
            <a:avLst/>
          </a:prstGeom>
        </p:spPr>
      </p:pic>
      <p:sp>
        <p:nvSpPr>
          <p:cNvPr id="15" name="TextBox 14">
            <a:extLst>
              <a:ext uri="{FF2B5EF4-FFF2-40B4-BE49-F238E27FC236}">
                <a16:creationId xmlns:a16="http://schemas.microsoft.com/office/drawing/2014/main" id="{FF206A81-F5FF-133E-7F93-4B1E19AC9C97}"/>
              </a:ext>
            </a:extLst>
          </p:cNvPr>
          <p:cNvSpPr txBox="1"/>
          <p:nvPr/>
        </p:nvSpPr>
        <p:spPr>
          <a:xfrm>
            <a:off x="481781" y="344129"/>
            <a:ext cx="11228438" cy="646331"/>
          </a:xfrm>
          <a:prstGeom prst="rect">
            <a:avLst/>
          </a:prstGeom>
          <a:noFill/>
        </p:spPr>
        <p:txBody>
          <a:bodyPr wrap="square" rtlCol="0">
            <a:spAutoFit/>
          </a:bodyPr>
          <a:lstStyle/>
          <a:p>
            <a:r>
              <a:rPr lang="en-US" sz="3600" b="1" dirty="0"/>
              <a:t>Percent renewable electricity</a:t>
            </a:r>
          </a:p>
        </p:txBody>
      </p:sp>
      <p:sp>
        <p:nvSpPr>
          <p:cNvPr id="2" name="TextBox 1">
            <a:extLst>
              <a:ext uri="{FF2B5EF4-FFF2-40B4-BE49-F238E27FC236}">
                <a16:creationId xmlns:a16="http://schemas.microsoft.com/office/drawing/2014/main" id="{167D20FB-CE8D-89D7-4240-29960A3FC80A}"/>
              </a:ext>
            </a:extLst>
          </p:cNvPr>
          <p:cNvSpPr txBox="1"/>
          <p:nvPr/>
        </p:nvSpPr>
        <p:spPr>
          <a:xfrm>
            <a:off x="481781" y="1779639"/>
            <a:ext cx="894735" cy="307777"/>
          </a:xfrm>
          <a:prstGeom prst="rect">
            <a:avLst/>
          </a:prstGeom>
          <a:noFill/>
        </p:spPr>
        <p:txBody>
          <a:bodyPr wrap="square" rtlCol="0">
            <a:spAutoFit/>
          </a:bodyPr>
          <a:lstStyle/>
          <a:p>
            <a:r>
              <a:rPr lang="en-US" sz="1400" b="1" dirty="0"/>
              <a:t>AM</a:t>
            </a:r>
          </a:p>
        </p:txBody>
      </p:sp>
      <p:sp>
        <p:nvSpPr>
          <p:cNvPr id="4" name="TextBox 3">
            <a:extLst>
              <a:ext uri="{FF2B5EF4-FFF2-40B4-BE49-F238E27FC236}">
                <a16:creationId xmlns:a16="http://schemas.microsoft.com/office/drawing/2014/main" id="{04C93BEF-933B-9D03-E5A9-33ADBB9368C9}"/>
              </a:ext>
            </a:extLst>
          </p:cNvPr>
          <p:cNvSpPr txBox="1"/>
          <p:nvPr/>
        </p:nvSpPr>
        <p:spPr>
          <a:xfrm>
            <a:off x="481780" y="3589500"/>
            <a:ext cx="894735" cy="307777"/>
          </a:xfrm>
          <a:prstGeom prst="rect">
            <a:avLst/>
          </a:prstGeom>
          <a:noFill/>
        </p:spPr>
        <p:txBody>
          <a:bodyPr wrap="square" rtlCol="0">
            <a:spAutoFit/>
          </a:bodyPr>
          <a:lstStyle/>
          <a:p>
            <a:r>
              <a:rPr lang="en-US" sz="1400" b="1" dirty="0"/>
              <a:t>PM</a:t>
            </a:r>
          </a:p>
        </p:txBody>
      </p:sp>
      <p:sp>
        <p:nvSpPr>
          <p:cNvPr id="8" name="TextBox 7">
            <a:extLst>
              <a:ext uri="{FF2B5EF4-FFF2-40B4-BE49-F238E27FC236}">
                <a16:creationId xmlns:a16="http://schemas.microsoft.com/office/drawing/2014/main" id="{2C968524-02A1-B9BC-8101-91B93BDB4D6F}"/>
              </a:ext>
            </a:extLst>
          </p:cNvPr>
          <p:cNvSpPr txBox="1"/>
          <p:nvPr/>
        </p:nvSpPr>
        <p:spPr>
          <a:xfrm>
            <a:off x="162232" y="2696260"/>
            <a:ext cx="894735" cy="338554"/>
          </a:xfrm>
          <a:prstGeom prst="rect">
            <a:avLst/>
          </a:prstGeom>
          <a:noFill/>
        </p:spPr>
        <p:txBody>
          <a:bodyPr wrap="square" rtlCol="0">
            <a:spAutoFit/>
          </a:bodyPr>
          <a:lstStyle/>
          <a:p>
            <a:r>
              <a:rPr lang="en-US" sz="1600" b="1" dirty="0"/>
              <a:t>Noon</a:t>
            </a:r>
          </a:p>
        </p:txBody>
      </p:sp>
      <p:cxnSp>
        <p:nvCxnSpPr>
          <p:cNvPr id="12" name="Straight Arrow Connector 11">
            <a:extLst>
              <a:ext uri="{FF2B5EF4-FFF2-40B4-BE49-F238E27FC236}">
                <a16:creationId xmlns:a16="http://schemas.microsoft.com/office/drawing/2014/main" id="{FBBCDFB6-F246-7D01-4E68-4D281DD67644}"/>
              </a:ext>
            </a:extLst>
          </p:cNvPr>
          <p:cNvCxnSpPr/>
          <p:nvPr/>
        </p:nvCxnSpPr>
        <p:spPr>
          <a:xfrm>
            <a:off x="698087" y="2087416"/>
            <a:ext cx="0" cy="60884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D65FDD3C-D190-F1DB-34D0-A2518392D78C}"/>
              </a:ext>
            </a:extLst>
          </p:cNvPr>
          <p:cNvCxnSpPr/>
          <p:nvPr/>
        </p:nvCxnSpPr>
        <p:spPr>
          <a:xfrm>
            <a:off x="698087" y="3034814"/>
            <a:ext cx="0" cy="60884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9B857032-88A7-D31F-0AEE-9ACFF2DD91FF}"/>
              </a:ext>
            </a:extLst>
          </p:cNvPr>
          <p:cNvSpPr txBox="1"/>
          <p:nvPr/>
        </p:nvSpPr>
        <p:spPr>
          <a:xfrm>
            <a:off x="5475534" y="3834104"/>
            <a:ext cx="3215149" cy="1200329"/>
          </a:xfrm>
          <a:prstGeom prst="rect">
            <a:avLst/>
          </a:prstGeom>
          <a:noFill/>
        </p:spPr>
        <p:txBody>
          <a:bodyPr wrap="square" rtlCol="0">
            <a:spAutoFit/>
          </a:bodyPr>
          <a:lstStyle/>
          <a:p>
            <a:r>
              <a:rPr lang="en-US" sz="2400" b="1" dirty="0">
                <a:solidFill>
                  <a:srgbClr val="FF0000"/>
                </a:solidFill>
              </a:rPr>
              <a:t>Air conditioning on hot afternoons into evening after sunset</a:t>
            </a:r>
          </a:p>
        </p:txBody>
      </p:sp>
      <p:sp>
        <p:nvSpPr>
          <p:cNvPr id="21" name="TextBox 20">
            <a:extLst>
              <a:ext uri="{FF2B5EF4-FFF2-40B4-BE49-F238E27FC236}">
                <a16:creationId xmlns:a16="http://schemas.microsoft.com/office/drawing/2014/main" id="{F2283339-8E07-D1F0-ED3F-F6C8FDBC8DAE}"/>
              </a:ext>
            </a:extLst>
          </p:cNvPr>
          <p:cNvSpPr txBox="1"/>
          <p:nvPr/>
        </p:nvSpPr>
        <p:spPr>
          <a:xfrm>
            <a:off x="698087" y="5899415"/>
            <a:ext cx="10726997" cy="523220"/>
          </a:xfrm>
          <a:prstGeom prst="rect">
            <a:avLst/>
          </a:prstGeom>
          <a:noFill/>
        </p:spPr>
        <p:txBody>
          <a:bodyPr wrap="square" rtlCol="0">
            <a:spAutoFit/>
          </a:bodyPr>
          <a:lstStyle/>
          <a:p>
            <a:r>
              <a:rPr lang="en-US" sz="2800" b="1" dirty="0">
                <a:solidFill>
                  <a:srgbClr val="0070C0"/>
                </a:solidFill>
              </a:rPr>
              <a:t>Mystery: Why isn’t daytime cleaner?</a:t>
            </a:r>
          </a:p>
        </p:txBody>
      </p:sp>
      <p:sp>
        <p:nvSpPr>
          <p:cNvPr id="25" name="Oval 24">
            <a:extLst>
              <a:ext uri="{FF2B5EF4-FFF2-40B4-BE49-F238E27FC236}">
                <a16:creationId xmlns:a16="http://schemas.microsoft.com/office/drawing/2014/main" id="{25CA35BE-0228-5577-96A0-ABBF1848C3A9}"/>
              </a:ext>
            </a:extLst>
          </p:cNvPr>
          <p:cNvSpPr/>
          <p:nvPr/>
        </p:nvSpPr>
        <p:spPr>
          <a:xfrm>
            <a:off x="5475534" y="2696260"/>
            <a:ext cx="2763898" cy="1077519"/>
          </a:xfrm>
          <a:prstGeom prst="ellipse">
            <a:avLst/>
          </a:prstGeom>
          <a:noFill/>
          <a:ln w="349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9089288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AB2007-C4A5-00EA-79D6-85E4A3BB3B7C}"/>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576F1D10-3A77-8510-EAFA-0AFFF1C16923}"/>
              </a:ext>
            </a:extLst>
          </p:cNvPr>
          <p:cNvSpPr/>
          <p:nvPr/>
        </p:nvSpPr>
        <p:spPr>
          <a:xfrm>
            <a:off x="481781" y="1432546"/>
            <a:ext cx="10943303" cy="283169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83825B56-C3F4-3463-6939-E18F05BDCC2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76104" y="1862676"/>
            <a:ext cx="10439791" cy="1971428"/>
          </a:xfrm>
          <a:prstGeom prst="rect">
            <a:avLst/>
          </a:prstGeom>
        </p:spPr>
      </p:pic>
      <p:sp>
        <p:nvSpPr>
          <p:cNvPr id="15" name="TextBox 14">
            <a:extLst>
              <a:ext uri="{FF2B5EF4-FFF2-40B4-BE49-F238E27FC236}">
                <a16:creationId xmlns:a16="http://schemas.microsoft.com/office/drawing/2014/main" id="{34515A47-3478-5CA8-CA59-D5B740394E68}"/>
              </a:ext>
            </a:extLst>
          </p:cNvPr>
          <p:cNvSpPr txBox="1"/>
          <p:nvPr/>
        </p:nvSpPr>
        <p:spPr>
          <a:xfrm>
            <a:off x="481781" y="344129"/>
            <a:ext cx="11228438" cy="646331"/>
          </a:xfrm>
          <a:prstGeom prst="rect">
            <a:avLst/>
          </a:prstGeom>
          <a:noFill/>
        </p:spPr>
        <p:txBody>
          <a:bodyPr wrap="square" rtlCol="0">
            <a:spAutoFit/>
          </a:bodyPr>
          <a:lstStyle/>
          <a:p>
            <a:r>
              <a:rPr lang="en-US" sz="3600" b="1" dirty="0"/>
              <a:t>Percent renewable electricity</a:t>
            </a:r>
          </a:p>
        </p:txBody>
      </p:sp>
      <p:sp>
        <p:nvSpPr>
          <p:cNvPr id="2" name="TextBox 1">
            <a:extLst>
              <a:ext uri="{FF2B5EF4-FFF2-40B4-BE49-F238E27FC236}">
                <a16:creationId xmlns:a16="http://schemas.microsoft.com/office/drawing/2014/main" id="{9B90EDCD-8768-74B8-08A5-1E8EF4344038}"/>
              </a:ext>
            </a:extLst>
          </p:cNvPr>
          <p:cNvSpPr txBox="1"/>
          <p:nvPr/>
        </p:nvSpPr>
        <p:spPr>
          <a:xfrm>
            <a:off x="481781" y="1779639"/>
            <a:ext cx="894735" cy="307777"/>
          </a:xfrm>
          <a:prstGeom prst="rect">
            <a:avLst/>
          </a:prstGeom>
          <a:noFill/>
        </p:spPr>
        <p:txBody>
          <a:bodyPr wrap="square" rtlCol="0">
            <a:spAutoFit/>
          </a:bodyPr>
          <a:lstStyle/>
          <a:p>
            <a:r>
              <a:rPr lang="en-US" sz="1400" b="1" dirty="0"/>
              <a:t>AM</a:t>
            </a:r>
          </a:p>
        </p:txBody>
      </p:sp>
      <p:sp>
        <p:nvSpPr>
          <p:cNvPr id="4" name="TextBox 3">
            <a:extLst>
              <a:ext uri="{FF2B5EF4-FFF2-40B4-BE49-F238E27FC236}">
                <a16:creationId xmlns:a16="http://schemas.microsoft.com/office/drawing/2014/main" id="{269F26EB-6554-1DE9-F540-53E79A3696B7}"/>
              </a:ext>
            </a:extLst>
          </p:cNvPr>
          <p:cNvSpPr txBox="1"/>
          <p:nvPr/>
        </p:nvSpPr>
        <p:spPr>
          <a:xfrm>
            <a:off x="481780" y="3589500"/>
            <a:ext cx="894735" cy="307777"/>
          </a:xfrm>
          <a:prstGeom prst="rect">
            <a:avLst/>
          </a:prstGeom>
          <a:noFill/>
        </p:spPr>
        <p:txBody>
          <a:bodyPr wrap="square" rtlCol="0">
            <a:spAutoFit/>
          </a:bodyPr>
          <a:lstStyle/>
          <a:p>
            <a:r>
              <a:rPr lang="en-US" sz="1400" b="1" dirty="0"/>
              <a:t>PM</a:t>
            </a:r>
          </a:p>
        </p:txBody>
      </p:sp>
      <p:sp>
        <p:nvSpPr>
          <p:cNvPr id="8" name="TextBox 7">
            <a:extLst>
              <a:ext uri="{FF2B5EF4-FFF2-40B4-BE49-F238E27FC236}">
                <a16:creationId xmlns:a16="http://schemas.microsoft.com/office/drawing/2014/main" id="{68731762-55B5-B5ED-BFC4-6B61953F00B7}"/>
              </a:ext>
            </a:extLst>
          </p:cNvPr>
          <p:cNvSpPr txBox="1"/>
          <p:nvPr/>
        </p:nvSpPr>
        <p:spPr>
          <a:xfrm>
            <a:off x="162232" y="2696260"/>
            <a:ext cx="894735" cy="338554"/>
          </a:xfrm>
          <a:prstGeom prst="rect">
            <a:avLst/>
          </a:prstGeom>
          <a:noFill/>
        </p:spPr>
        <p:txBody>
          <a:bodyPr wrap="square" rtlCol="0">
            <a:spAutoFit/>
          </a:bodyPr>
          <a:lstStyle/>
          <a:p>
            <a:r>
              <a:rPr lang="en-US" sz="1600" b="1" dirty="0"/>
              <a:t>Noon</a:t>
            </a:r>
          </a:p>
        </p:txBody>
      </p:sp>
      <p:cxnSp>
        <p:nvCxnSpPr>
          <p:cNvPr id="12" name="Straight Arrow Connector 11">
            <a:extLst>
              <a:ext uri="{FF2B5EF4-FFF2-40B4-BE49-F238E27FC236}">
                <a16:creationId xmlns:a16="http://schemas.microsoft.com/office/drawing/2014/main" id="{F6EECF09-EF62-781F-A92F-0227D9C6DFF1}"/>
              </a:ext>
            </a:extLst>
          </p:cNvPr>
          <p:cNvCxnSpPr/>
          <p:nvPr/>
        </p:nvCxnSpPr>
        <p:spPr>
          <a:xfrm>
            <a:off x="698087" y="2087416"/>
            <a:ext cx="0" cy="60884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BE3729AA-3A23-ACD9-62EA-183B152057C6}"/>
              </a:ext>
            </a:extLst>
          </p:cNvPr>
          <p:cNvCxnSpPr/>
          <p:nvPr/>
        </p:nvCxnSpPr>
        <p:spPr>
          <a:xfrm>
            <a:off x="698087" y="3034814"/>
            <a:ext cx="0" cy="60884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E4061624-2510-130F-09DD-5D8082406DF3}"/>
              </a:ext>
            </a:extLst>
          </p:cNvPr>
          <p:cNvSpPr txBox="1"/>
          <p:nvPr/>
        </p:nvSpPr>
        <p:spPr>
          <a:xfrm>
            <a:off x="5475534" y="3834104"/>
            <a:ext cx="3215149" cy="1200329"/>
          </a:xfrm>
          <a:prstGeom prst="rect">
            <a:avLst/>
          </a:prstGeom>
          <a:noFill/>
        </p:spPr>
        <p:txBody>
          <a:bodyPr wrap="square" rtlCol="0">
            <a:spAutoFit/>
          </a:bodyPr>
          <a:lstStyle/>
          <a:p>
            <a:r>
              <a:rPr lang="en-US" sz="2400" b="1" dirty="0">
                <a:solidFill>
                  <a:srgbClr val="FF0000"/>
                </a:solidFill>
              </a:rPr>
              <a:t>Air conditioning on hot afternoons into evening after sunset</a:t>
            </a:r>
          </a:p>
        </p:txBody>
      </p:sp>
      <p:sp>
        <p:nvSpPr>
          <p:cNvPr id="25" name="Oval 24">
            <a:extLst>
              <a:ext uri="{FF2B5EF4-FFF2-40B4-BE49-F238E27FC236}">
                <a16:creationId xmlns:a16="http://schemas.microsoft.com/office/drawing/2014/main" id="{F435A828-FB09-6DE4-8918-0FCBB1620884}"/>
              </a:ext>
            </a:extLst>
          </p:cNvPr>
          <p:cNvSpPr/>
          <p:nvPr/>
        </p:nvSpPr>
        <p:spPr>
          <a:xfrm>
            <a:off x="5475534" y="2696260"/>
            <a:ext cx="2763898" cy="1077519"/>
          </a:xfrm>
          <a:prstGeom prst="ellipse">
            <a:avLst/>
          </a:prstGeom>
          <a:noFill/>
          <a:ln w="349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814B4C1B-7869-1882-D655-A56636F883E1}"/>
              </a:ext>
            </a:extLst>
          </p:cNvPr>
          <p:cNvPicPr>
            <a:picLocks noChangeAspect="1"/>
          </p:cNvPicPr>
          <p:nvPr/>
        </p:nvPicPr>
        <p:blipFill>
          <a:blip r:embed="rId3"/>
          <a:stretch>
            <a:fillRect/>
          </a:stretch>
        </p:blipFill>
        <p:spPr>
          <a:xfrm>
            <a:off x="876104" y="5038175"/>
            <a:ext cx="7725586" cy="1456290"/>
          </a:xfrm>
          <a:prstGeom prst="rect">
            <a:avLst/>
          </a:prstGeom>
        </p:spPr>
      </p:pic>
      <p:sp>
        <p:nvSpPr>
          <p:cNvPr id="7" name="TextBox 6">
            <a:extLst>
              <a:ext uri="{FF2B5EF4-FFF2-40B4-BE49-F238E27FC236}">
                <a16:creationId xmlns:a16="http://schemas.microsoft.com/office/drawing/2014/main" id="{147DEBC5-C80E-C9D0-30DF-43A40F79F56D}"/>
              </a:ext>
            </a:extLst>
          </p:cNvPr>
          <p:cNvSpPr txBox="1"/>
          <p:nvPr/>
        </p:nvSpPr>
        <p:spPr>
          <a:xfrm>
            <a:off x="9193162" y="5036543"/>
            <a:ext cx="2428567" cy="1477328"/>
          </a:xfrm>
          <a:prstGeom prst="rect">
            <a:avLst/>
          </a:prstGeom>
          <a:noFill/>
        </p:spPr>
        <p:txBody>
          <a:bodyPr wrap="square" rtlCol="0">
            <a:spAutoFit/>
          </a:bodyPr>
          <a:lstStyle/>
          <a:p>
            <a:r>
              <a:rPr lang="en-US" dirty="0"/>
              <a:t>Projection from 2020 for renewable % in 2024. Daytime is cleaner than above. Why?</a:t>
            </a:r>
          </a:p>
        </p:txBody>
      </p:sp>
    </p:spTree>
    <p:extLst>
      <p:ext uri="{BB962C8B-B14F-4D97-AF65-F5344CB8AC3E}">
        <p14:creationId xmlns:p14="http://schemas.microsoft.com/office/powerpoint/2010/main" val="297991039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15541</TotalTime>
  <Words>1914</Words>
  <Application>Microsoft Office PowerPoint</Application>
  <PresentationFormat>Widescreen</PresentationFormat>
  <Paragraphs>337</Paragraphs>
  <Slides>47</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47</vt:i4>
      </vt:variant>
    </vt:vector>
  </HeadingPairs>
  <TitlesOfParts>
    <vt:vector size="53" baseType="lpstr">
      <vt:lpstr>Aptos</vt:lpstr>
      <vt:lpstr>Aptos Display</vt:lpstr>
      <vt:lpstr>Arial</vt:lpstr>
      <vt:lpstr>proximanova</vt:lpstr>
      <vt:lpstr>Roboto</vt:lpstr>
      <vt:lpstr>Office Theme</vt:lpstr>
      <vt:lpstr>PowerPoint Presentation</vt:lpstr>
      <vt:lpstr>PowerPoint Presentation</vt:lpstr>
      <vt:lpstr>We Have Nearly 50% Renewable Energy*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 my dream……</vt:lpstr>
      <vt:lpstr>The stakes……</vt:lpstr>
      <vt:lpstr>Now is the time! </vt:lpstr>
      <vt:lpstr>PowerPoint Presentation</vt:lpstr>
      <vt:lpstr>Observations based on hourly meter data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TOU Rates (Nov. 1, 2025)</vt:lpstr>
      <vt:lpstr>PowerPoint Presentation</vt:lpstr>
      <vt:lpstr>How to save money between 5PM and 9PM</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Ron Sinton</dc:creator>
  <cp:lastModifiedBy>Office Activations</cp:lastModifiedBy>
  <cp:revision>402</cp:revision>
  <dcterms:created xsi:type="dcterms:W3CDTF">2025-08-07T13:26:30Z</dcterms:created>
  <dcterms:modified xsi:type="dcterms:W3CDTF">2025-11-11T18:04:54Z</dcterms:modified>
</cp:coreProperties>
</file>