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529" r:id="rId2"/>
    <p:sldId id="260" r:id="rId3"/>
    <p:sldId id="544" r:id="rId4"/>
    <p:sldId id="539" r:id="rId5"/>
    <p:sldId id="267" r:id="rId6"/>
    <p:sldId id="266" r:id="rId7"/>
    <p:sldId id="534" r:id="rId8"/>
    <p:sldId id="533" r:id="rId9"/>
    <p:sldId id="530" r:id="rId10"/>
    <p:sldId id="531" r:id="rId11"/>
    <p:sldId id="545" r:id="rId12"/>
    <p:sldId id="546" r:id="rId13"/>
    <p:sldId id="551" r:id="rId14"/>
    <p:sldId id="550" r:id="rId15"/>
    <p:sldId id="540" r:id="rId16"/>
    <p:sldId id="5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7887"/>
  </p:normalViewPr>
  <p:slideViewPr>
    <p:cSldViewPr snapToGrid="0" snapToObjects="1">
      <p:cViewPr varScale="1">
        <p:scale>
          <a:sx n="96" d="100"/>
          <a:sy n="96" d="100"/>
        </p:scale>
        <p:origin x="330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09967-BB15-2F4C-80CA-AD9945190F6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0F81-0FED-DF46-BBAB-D6B8FEF9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68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801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499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32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6066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107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798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531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744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3738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815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217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5" indent="0" algn="ctr">
              <a:buNone/>
            </a:lvl2pPr>
            <a:lvl3pPr marL="685808" indent="0" algn="ctr">
              <a:buNone/>
            </a:lvl3pPr>
            <a:lvl4pPr marL="1028713" indent="0" algn="ctr">
              <a:buNone/>
            </a:lvl4pPr>
            <a:lvl5pPr marL="1371617" indent="0" algn="ctr">
              <a:buNone/>
            </a:lvl5pPr>
            <a:lvl6pPr marL="1714521" indent="0" algn="ctr">
              <a:buNone/>
            </a:lvl6pPr>
            <a:lvl7pPr marL="2057426" indent="0" algn="ctr">
              <a:buNone/>
            </a:lvl7pPr>
            <a:lvl8pPr marL="2400330" indent="0" algn="ctr">
              <a:buNone/>
            </a:lvl8pPr>
            <a:lvl9pPr marL="2743234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D7C-0173-4410-BE28-8EFC47783325}" type="datetime1">
              <a:rPr lang="en-US" smtClean="0"/>
              <a:t>12/15/2025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8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198833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E38-1F74-48AC-A926-875BA1AEEBAF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3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4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FCC0-CAA7-449B-B236-4C9112095E14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4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1955-8BD3-43D6-A724-A01B399D40A4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719DE0E-C252-47BE-BFB7-21671044E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2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669B-55E9-4111-ABE9-62EA0F3A528F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226902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CC09-F0E8-402C-95FE-3E2174C61C3C}" type="datetime1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3375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7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7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8" indent="-205743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8" indent="-205743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C92B-36A0-418E-B81C-E508E3BDCAB3}" type="datetime1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6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B4C9-8E85-4373-879C-C42D1F197907}" type="datetime1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B23-022A-4A23-A049-2D26D5C39532}" type="datetime1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22924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34291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4"/>
            <a:ext cx="10871200" cy="3992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F0C-DA35-4E42-8509-E9FA90C85540}" type="datetime1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4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1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72AA-8C46-4AE5-8D31-763A7167457E}" type="datetime1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68580" tIns="205740" rtlCol="0" anchor="t">
            <a:normAutofit/>
          </a:bodyPr>
          <a:lstStyle/>
          <a:p>
            <a:pPr marL="0" indent="-212601" algn="l" rtl="0" eaLnBrk="1" latinLnBrk="0" hangingPunct="1">
              <a:lnSpc>
                <a:spcPts val="2250"/>
              </a:lnSpc>
              <a:spcBef>
                <a:spcPts val="45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7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24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39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899" y="-815921"/>
            <a:ext cx="2185182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Oval 7"/>
          <p:cNvSpPr/>
          <p:nvPr/>
        </p:nvSpPr>
        <p:spPr>
          <a:xfrm>
            <a:off x="225090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Donut 10"/>
          <p:cNvSpPr/>
          <p:nvPr/>
        </p:nvSpPr>
        <p:spPr>
          <a:xfrm rot="2315675">
            <a:off x="243844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1350501" y="-54"/>
            <a:ext cx="1084150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1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7B05CE-01B0-4655-99A4-15D058E26F23}" type="datetime1">
              <a:rPr lang="en-US" smtClean="0"/>
              <a:t>12/15/2025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1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1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DD4803-340F-489D-ABF4-29C7179D60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242631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25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3" indent="-212601" algn="l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6" indent="-178310" algn="l" rtl="0" eaLnBrk="1" latinLnBrk="0" hangingPunct="1">
        <a:lnSpc>
          <a:spcPct val="100000"/>
        </a:lnSpc>
        <a:spcBef>
          <a:spcPts val="413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5234" indent="-171452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70" indent="-13030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3848" indent="-13716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84" indent="-13716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20" indent="-13716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98" indent="-13716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34" indent="-13716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p.constantcontactpages.com/su/PeMwcqa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44BA-DC90-7E4B-8DC2-CF15BC0C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508" y="2173184"/>
            <a:ext cx="10043050" cy="1257678"/>
          </a:xfrm>
        </p:spPr>
        <p:txBody>
          <a:bodyPr>
            <a:noAutofit/>
          </a:bodyPr>
          <a:lstStyle/>
          <a:p>
            <a:r>
              <a:rPr lang="en-US" sz="4800" dirty="0"/>
              <a:t>Connecticut’s Energy Crossroads</a:t>
            </a:r>
            <a:br>
              <a:rPr lang="en-US" sz="4000" dirty="0"/>
            </a:br>
            <a:r>
              <a:rPr lang="en-US" sz="3200" dirty="0"/>
              <a:t>The Path to a Clean Energy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0BA7D-8D94-E24F-9335-F5BE9AF2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1955-8BD3-43D6-A724-A01B399D40A4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2B5A6-E9BB-5147-8E96-660BF697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DE0E-C252-47BE-BFB7-21671044E98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7FE54-E94A-E844-9D3B-F7539DD5EC8A}"/>
              </a:ext>
            </a:extLst>
          </p:cNvPr>
          <p:cNvSpPr txBox="1"/>
          <p:nvPr/>
        </p:nvSpPr>
        <p:spPr>
          <a:xfrm>
            <a:off x="1715347" y="3630717"/>
            <a:ext cx="3534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Municipal Sustainable Energy Forum</a:t>
            </a:r>
          </a:p>
          <a:p>
            <a:r>
              <a:rPr lang="en-US" dirty="0"/>
              <a:t>December 10,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60C8CA-CD69-B946-BAFC-8B4F897C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49" y="5237018"/>
            <a:ext cx="262090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4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sldNum" idx="12"/>
          </p:nvPr>
        </p:nvSpPr>
        <p:spPr>
          <a:xfrm>
            <a:off x="10160905" y="6378804"/>
            <a:ext cx="3429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10</a:t>
            </a:fld>
            <a:endParaRPr/>
          </a:p>
        </p:txBody>
      </p:sp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870691" y="255196"/>
            <a:ext cx="7339989" cy="111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The path to clean energy is the path to lower and more stable energy costs</a:t>
            </a:r>
          </a:p>
        </p:txBody>
      </p:sp>
      <p:sp>
        <p:nvSpPr>
          <p:cNvPr id="5" name="Google Shape;143;p38">
            <a:extLst>
              <a:ext uri="{FF2B5EF4-FFF2-40B4-BE49-F238E27FC236}">
                <a16:creationId xmlns:a16="http://schemas.microsoft.com/office/drawing/2014/main" id="{9DEBC689-15FA-B045-8BF2-8FE68CFDCBA8}"/>
              </a:ext>
            </a:extLst>
          </p:cNvPr>
          <p:cNvSpPr txBox="1"/>
          <p:nvPr/>
        </p:nvSpPr>
        <p:spPr>
          <a:xfrm>
            <a:off x="3264023" y="6196373"/>
            <a:ext cx="303454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Source:  PACE Energy Model v. 4.2.14</a:t>
            </a: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7FAB5-9002-CA49-9D81-39C3847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976" y="1531528"/>
            <a:ext cx="7777704" cy="43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sldNum" idx="12"/>
          </p:nvPr>
        </p:nvSpPr>
        <p:spPr>
          <a:xfrm>
            <a:off x="10160905" y="6378804"/>
            <a:ext cx="3429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11</a:t>
            </a:fld>
            <a:endParaRPr/>
          </a:p>
        </p:txBody>
      </p:sp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870691" y="255196"/>
            <a:ext cx="7339989" cy="111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The path to clean energy is the path to lower and more stable energy costs</a:t>
            </a:r>
          </a:p>
        </p:txBody>
      </p:sp>
      <p:sp>
        <p:nvSpPr>
          <p:cNvPr id="5" name="Google Shape;143;p38">
            <a:extLst>
              <a:ext uri="{FF2B5EF4-FFF2-40B4-BE49-F238E27FC236}">
                <a16:creationId xmlns:a16="http://schemas.microsoft.com/office/drawing/2014/main" id="{9DEBC689-15FA-B045-8BF2-8FE68CFDCBA8}"/>
              </a:ext>
            </a:extLst>
          </p:cNvPr>
          <p:cNvSpPr txBox="1"/>
          <p:nvPr/>
        </p:nvSpPr>
        <p:spPr>
          <a:xfrm>
            <a:off x="3264023" y="6196373"/>
            <a:ext cx="303454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Source:  PACE Energy Model v. 4.2.14</a:t>
            </a:r>
            <a:endParaRPr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CDF58A-D1BB-434C-873E-751036C23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656" y="1519118"/>
            <a:ext cx="7617249" cy="43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8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sldNum" idx="12"/>
          </p:nvPr>
        </p:nvSpPr>
        <p:spPr>
          <a:xfrm>
            <a:off x="10160905" y="6378804"/>
            <a:ext cx="3429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12</a:t>
            </a:fld>
            <a:endParaRPr/>
          </a:p>
        </p:txBody>
      </p:sp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870691" y="255196"/>
            <a:ext cx="7339989" cy="111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The path to clean energy is the path to lower and more stable energy costs</a:t>
            </a:r>
          </a:p>
        </p:txBody>
      </p:sp>
      <p:sp>
        <p:nvSpPr>
          <p:cNvPr id="5" name="Google Shape;143;p38">
            <a:extLst>
              <a:ext uri="{FF2B5EF4-FFF2-40B4-BE49-F238E27FC236}">
                <a16:creationId xmlns:a16="http://schemas.microsoft.com/office/drawing/2014/main" id="{9DEBC689-15FA-B045-8BF2-8FE68CFDCBA8}"/>
              </a:ext>
            </a:extLst>
          </p:cNvPr>
          <p:cNvSpPr txBox="1"/>
          <p:nvPr/>
        </p:nvSpPr>
        <p:spPr>
          <a:xfrm>
            <a:off x="3264023" y="6196373"/>
            <a:ext cx="303454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Source:  PACE Energy Model v. 4.2.14</a:t>
            </a: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BD73A-FBE5-0D43-806C-1DA64A17C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526" y="1477111"/>
            <a:ext cx="7782551" cy="44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7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sldNum" idx="12"/>
          </p:nvPr>
        </p:nvSpPr>
        <p:spPr>
          <a:xfrm>
            <a:off x="10160905" y="6378804"/>
            <a:ext cx="3429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13</a:t>
            </a:fld>
            <a:endParaRPr/>
          </a:p>
        </p:txBody>
      </p:sp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391071" y="143362"/>
            <a:ext cx="8528705" cy="111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Sign up for the weekly PACE recap of CT clean energy education,  news &amp;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A7760-F2D7-6B44-BC92-FFD7042DA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280"/>
          <a:stretch/>
        </p:blipFill>
        <p:spPr>
          <a:xfrm>
            <a:off x="1541948" y="1516433"/>
            <a:ext cx="2948961" cy="2900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97711-0919-1844-A208-EB6C8BC8E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584"/>
          <a:stretch/>
        </p:blipFill>
        <p:spPr>
          <a:xfrm>
            <a:off x="2347567" y="3579590"/>
            <a:ext cx="2887580" cy="2544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DC3595-A923-A541-9F1F-565E91FF4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126" y="1623838"/>
            <a:ext cx="3602026" cy="45001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35AB2A-5AC3-6B4E-98E0-E143816B6810}"/>
              </a:ext>
            </a:extLst>
          </p:cNvPr>
          <p:cNvSpPr txBox="1"/>
          <p:nvPr/>
        </p:nvSpPr>
        <p:spPr>
          <a:xfrm>
            <a:off x="4638838" y="1671996"/>
            <a:ext cx="3433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Comes every Friday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It’s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Educational,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Informative on current news &amp;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7977A-6774-7840-A164-F9F5AFAA5506}"/>
              </a:ext>
            </a:extLst>
          </p:cNvPr>
          <p:cNvSpPr txBox="1"/>
          <p:nvPr/>
        </p:nvSpPr>
        <p:spPr>
          <a:xfrm>
            <a:off x="1749028" y="6171329"/>
            <a:ext cx="1007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 to: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https://lp.constantcontactpages.com/su/PeMwcqa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95E44-9B8C-4649-B1A0-1483BA7AB023}"/>
              </a:ext>
            </a:extLst>
          </p:cNvPr>
          <p:cNvSpPr txBox="1"/>
          <p:nvPr/>
        </p:nvSpPr>
        <p:spPr>
          <a:xfrm>
            <a:off x="6018765" y="3543352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 up here: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8CC7A-71BF-5A41-B02A-2C584AEE2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029" y="3912684"/>
            <a:ext cx="2155772" cy="21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FC7A-B01A-8840-B0E8-423C8A47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FB912-7893-D941-9DC9-7CCDC51E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669B-55E9-4111-ABE9-62EA0F3A528F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BD569-288B-1540-B541-66448B2B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186-CAAD-42FD-B72A-4CF118BB1E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sldNum" idx="12"/>
          </p:nvPr>
        </p:nvSpPr>
        <p:spPr>
          <a:xfrm>
            <a:off x="10160905" y="6378804"/>
            <a:ext cx="3429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15</a:t>
            </a:fld>
            <a:endParaRPr/>
          </a:p>
        </p:txBody>
      </p:sp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870691" y="255196"/>
            <a:ext cx="7339989" cy="111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We are locked into ever increasing costs until we transition to clean energy</a:t>
            </a:r>
          </a:p>
        </p:txBody>
      </p:sp>
      <p:sp>
        <p:nvSpPr>
          <p:cNvPr id="5" name="Google Shape;143;p38">
            <a:extLst>
              <a:ext uri="{FF2B5EF4-FFF2-40B4-BE49-F238E27FC236}">
                <a16:creationId xmlns:a16="http://schemas.microsoft.com/office/drawing/2014/main" id="{9DEBC689-15FA-B045-8BF2-8FE68CFDCBA8}"/>
              </a:ext>
            </a:extLst>
          </p:cNvPr>
          <p:cNvSpPr txBox="1"/>
          <p:nvPr/>
        </p:nvSpPr>
        <p:spPr>
          <a:xfrm>
            <a:off x="3264023" y="6196373"/>
            <a:ext cx="303454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Source:  PACE Energy Model v. 4.2.14</a:t>
            </a: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711CE-306F-8447-8DCF-0D00A9620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640" y="1508303"/>
            <a:ext cx="7798273" cy="44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sldNum" idx="12"/>
          </p:nvPr>
        </p:nvSpPr>
        <p:spPr>
          <a:xfrm>
            <a:off x="10160905" y="6378804"/>
            <a:ext cx="3429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16</a:t>
            </a:fld>
            <a:endParaRPr/>
          </a:p>
        </p:txBody>
      </p:sp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870691" y="255196"/>
            <a:ext cx="7339989" cy="111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With financing, we can make the clean energy transition at no additional cost</a:t>
            </a:r>
          </a:p>
        </p:txBody>
      </p:sp>
      <p:sp>
        <p:nvSpPr>
          <p:cNvPr id="5" name="Google Shape;143;p38">
            <a:extLst>
              <a:ext uri="{FF2B5EF4-FFF2-40B4-BE49-F238E27FC236}">
                <a16:creationId xmlns:a16="http://schemas.microsoft.com/office/drawing/2014/main" id="{9DEBC689-15FA-B045-8BF2-8FE68CFDCBA8}"/>
              </a:ext>
            </a:extLst>
          </p:cNvPr>
          <p:cNvSpPr txBox="1"/>
          <p:nvPr/>
        </p:nvSpPr>
        <p:spPr>
          <a:xfrm>
            <a:off x="3264023" y="6196373"/>
            <a:ext cx="303454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Source:  PACE Energy Model v. 4.2.14</a:t>
            </a:r>
            <a:endParaRPr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9BA31-5541-CD40-AE18-7AE08972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05" y="1432268"/>
            <a:ext cx="8169528" cy="46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/>
          <p:cNvSpPr txBox="1">
            <a:spLocks noGrp="1"/>
          </p:cNvSpPr>
          <p:nvPr>
            <p:ph type="title"/>
          </p:nvPr>
        </p:nvSpPr>
        <p:spPr>
          <a:xfrm>
            <a:off x="2875249" y="162234"/>
            <a:ext cx="831337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4400" dirty="0"/>
              <a:t>The Clean Energy Action Center</a:t>
            </a:r>
            <a:endParaRPr sz="4400" dirty="0"/>
          </a:p>
        </p:txBody>
      </p:sp>
      <p:sp>
        <p:nvSpPr>
          <p:cNvPr id="235" name="Google Shape;235;p5"/>
          <p:cNvSpPr txBox="1">
            <a:spLocks noGrp="1"/>
          </p:cNvSpPr>
          <p:nvPr>
            <p:ph type="dt" idx="10"/>
          </p:nvPr>
        </p:nvSpPr>
        <p:spPr>
          <a:xfrm>
            <a:off x="4775200" y="6305551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/>
              <a:t>9/8/23</a:t>
            </a:r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ldNum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pic>
        <p:nvPicPr>
          <p:cNvPr id="237" name="Google Shape;2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2956" y="2993781"/>
            <a:ext cx="2176350" cy="18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"/>
          <p:cNvSpPr/>
          <p:nvPr/>
        </p:nvSpPr>
        <p:spPr>
          <a:xfrm>
            <a:off x="1828800" y="1295400"/>
            <a:ext cx="2286000" cy="685800"/>
          </a:xfrm>
          <a:prstGeom prst="flowChartInputOutput">
            <a:avLst/>
          </a:prstGeom>
          <a:solidFill>
            <a:schemeClr val="accent1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Buildings</a:t>
            </a:r>
            <a:endParaRPr/>
          </a:p>
        </p:txBody>
      </p:sp>
      <p:sp>
        <p:nvSpPr>
          <p:cNvPr id="239" name="Google Shape;239;p5"/>
          <p:cNvSpPr/>
          <p:nvPr/>
        </p:nvSpPr>
        <p:spPr>
          <a:xfrm>
            <a:off x="1828800" y="2415634"/>
            <a:ext cx="2286000" cy="685800"/>
          </a:xfrm>
          <a:prstGeom prst="flowChartInputOutput">
            <a:avLst/>
          </a:prstGeom>
          <a:solidFill>
            <a:schemeClr val="accent1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Vehicles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1827266" y="3554023"/>
            <a:ext cx="2286000" cy="685800"/>
          </a:xfrm>
          <a:prstGeom prst="flowChartInputOutput">
            <a:avLst/>
          </a:prstGeom>
          <a:solidFill>
            <a:schemeClr val="accent1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Renewables</a:t>
            </a:r>
            <a:endParaRPr/>
          </a:p>
        </p:txBody>
      </p:sp>
      <p:sp>
        <p:nvSpPr>
          <p:cNvPr id="241" name="Google Shape;241;p5"/>
          <p:cNvSpPr/>
          <p:nvPr/>
        </p:nvSpPr>
        <p:spPr>
          <a:xfrm>
            <a:off x="1827266" y="4692412"/>
            <a:ext cx="2286000" cy="685800"/>
          </a:xfrm>
          <a:prstGeom prst="flowChartInputOutput">
            <a:avLst/>
          </a:prstGeom>
          <a:solidFill>
            <a:schemeClr val="accent1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Electricity &amp; Gas Usage</a:t>
            </a:r>
            <a:endParaRPr/>
          </a:p>
        </p:txBody>
      </p:sp>
      <p:pic>
        <p:nvPicPr>
          <p:cNvPr id="243" name="Google Shape;2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6876" y="3369771"/>
            <a:ext cx="1087988" cy="1407984"/>
          </a:xfrm>
          <a:prstGeom prst="rect">
            <a:avLst/>
          </a:prstGeom>
          <a:noFill/>
          <a:ln w="44450" cap="flat" cmpd="tri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4" name="Google Shape;24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8460" y="1701086"/>
            <a:ext cx="1781174" cy="13763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5"/>
          <p:cNvGrpSpPr/>
          <p:nvPr/>
        </p:nvGrpSpPr>
        <p:grpSpPr>
          <a:xfrm>
            <a:off x="10217762" y="5247569"/>
            <a:ext cx="1475236" cy="1282815"/>
            <a:chOff x="519681" y="0"/>
            <a:chExt cx="1475236" cy="1282815"/>
          </a:xfrm>
        </p:grpSpPr>
        <p:sp>
          <p:nvSpPr>
            <p:cNvPr id="246" name="Google Shape;246;p5"/>
            <p:cNvSpPr/>
            <p:nvPr/>
          </p:nvSpPr>
          <p:spPr>
            <a:xfrm>
              <a:off x="519681" y="0"/>
              <a:ext cx="1282815" cy="1282815"/>
            </a:xfrm>
            <a:prstGeom prst="triangle">
              <a:avLst>
                <a:gd name="adj" fmla="val 50000"/>
              </a:avLst>
            </a:prstGeom>
            <a:solidFill>
              <a:srgbClr val="539E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161088" y="128406"/>
              <a:ext cx="833829" cy="2280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5"/>
            <p:cNvSpPr txBox="1"/>
            <p:nvPr/>
          </p:nvSpPr>
          <p:spPr>
            <a:xfrm>
              <a:off x="1172218" y="139536"/>
              <a:ext cx="811569" cy="205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en-US" sz="9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HeatSmart</a:t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1161088" y="384907"/>
              <a:ext cx="833829" cy="2280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1172218" y="396037"/>
              <a:ext cx="811569" cy="205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en-US" sz="9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Efficiency</a:t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61088" y="641407"/>
              <a:ext cx="833829" cy="2280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5"/>
            <p:cNvSpPr txBox="1"/>
            <p:nvPr/>
          </p:nvSpPr>
          <p:spPr>
            <a:xfrm>
              <a:off x="1172218" y="652537"/>
              <a:ext cx="811569" cy="205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en-US" sz="9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PowerSmart</a:t>
              </a:r>
              <a:endParaRPr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161088" y="897907"/>
              <a:ext cx="833829" cy="2280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5"/>
            <p:cNvSpPr txBox="1"/>
            <p:nvPr/>
          </p:nvSpPr>
          <p:spPr>
            <a:xfrm>
              <a:off x="1172218" y="909037"/>
              <a:ext cx="811569" cy="205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en-US" sz="9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Solarize</a:t>
              </a:r>
              <a:endParaRPr/>
            </a:p>
          </p:txBody>
        </p:sp>
      </p:grpSp>
      <p:cxnSp>
        <p:nvCxnSpPr>
          <p:cNvPr id="255" name="Google Shape;255;p5"/>
          <p:cNvCxnSpPr>
            <a:cxnSpLocks/>
            <a:stCxn id="238" idx="5"/>
          </p:cNvCxnSpPr>
          <p:nvPr/>
        </p:nvCxnSpPr>
        <p:spPr>
          <a:xfrm>
            <a:off x="3886200" y="1638300"/>
            <a:ext cx="1660267" cy="2278216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6" name="Google Shape;256;p5"/>
          <p:cNvCxnSpPr>
            <a:cxnSpLocks/>
            <a:endCxn id="237" idx="1"/>
          </p:cNvCxnSpPr>
          <p:nvPr/>
        </p:nvCxnSpPr>
        <p:spPr>
          <a:xfrm>
            <a:off x="3948513" y="2783012"/>
            <a:ext cx="1674443" cy="1136438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7" name="Google Shape;257;p5"/>
          <p:cNvCxnSpPr>
            <a:cxnSpLocks/>
            <a:stCxn id="240" idx="5"/>
            <a:endCxn id="237" idx="1"/>
          </p:cNvCxnSpPr>
          <p:nvPr/>
        </p:nvCxnSpPr>
        <p:spPr>
          <a:xfrm>
            <a:off x="3884666" y="3896923"/>
            <a:ext cx="1738290" cy="22527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8" name="Google Shape;258;p5"/>
          <p:cNvCxnSpPr>
            <a:cxnSpLocks/>
            <a:endCxn id="237" idx="1"/>
          </p:cNvCxnSpPr>
          <p:nvPr/>
        </p:nvCxnSpPr>
        <p:spPr>
          <a:xfrm flipV="1">
            <a:off x="4042431" y="3919450"/>
            <a:ext cx="1580525" cy="1062638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9" name="Google Shape;259;p5"/>
          <p:cNvSpPr txBox="1"/>
          <p:nvPr/>
        </p:nvSpPr>
        <p:spPr>
          <a:xfrm>
            <a:off x="9698081" y="4820640"/>
            <a:ext cx="24927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rgbClr val="3F762A"/>
                </a:solidFill>
                <a:latin typeface="Gill Sans"/>
                <a:ea typeface="Gill Sans"/>
                <a:cs typeface="Gill Sans"/>
                <a:sym typeface="Gill Sans"/>
              </a:rPr>
              <a:t>Clean Energy Campaigns</a:t>
            </a:r>
            <a:endParaRPr dirty="0"/>
          </a:p>
        </p:txBody>
      </p:sp>
      <p:sp>
        <p:nvSpPr>
          <p:cNvPr id="260" name="Google Shape;260;p5"/>
          <p:cNvSpPr txBox="1"/>
          <p:nvPr/>
        </p:nvSpPr>
        <p:spPr>
          <a:xfrm>
            <a:off x="9753311" y="1499866"/>
            <a:ext cx="21140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rgbClr val="3F762A"/>
                </a:solidFill>
                <a:latin typeface="Gill Sans"/>
                <a:ea typeface="Gill Sans"/>
                <a:cs typeface="Gill Sans"/>
                <a:sym typeface="Gill Sans"/>
              </a:rPr>
              <a:t>Climate Action Plans</a:t>
            </a:r>
            <a:endParaRPr dirty="0"/>
          </a:p>
        </p:txBody>
      </p:sp>
      <p:sp>
        <p:nvSpPr>
          <p:cNvPr id="261" name="Google Shape;261;p5"/>
          <p:cNvSpPr txBox="1"/>
          <p:nvPr/>
        </p:nvSpPr>
        <p:spPr>
          <a:xfrm>
            <a:off x="10132976" y="2893439"/>
            <a:ext cx="16066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rgbClr val="3F762A"/>
                </a:solidFill>
                <a:latin typeface="Gill Sans"/>
                <a:ea typeface="Gill Sans"/>
                <a:cs typeface="Gill Sans"/>
                <a:sym typeface="Gill Sans"/>
              </a:rPr>
              <a:t>Energy Analysis</a:t>
            </a:r>
            <a:endParaRPr dirty="0"/>
          </a:p>
        </p:txBody>
      </p:sp>
      <p:cxnSp>
        <p:nvCxnSpPr>
          <p:cNvPr id="262" name="Google Shape;262;p5"/>
          <p:cNvCxnSpPr>
            <a:cxnSpLocks/>
            <a:stCxn id="237" idx="3"/>
          </p:cNvCxnSpPr>
          <p:nvPr/>
        </p:nvCxnSpPr>
        <p:spPr>
          <a:xfrm flipV="1">
            <a:off x="7799307" y="2137446"/>
            <a:ext cx="2174359" cy="1782004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5"/>
          <p:cNvCxnSpPr>
            <a:cxnSpLocks/>
            <a:stCxn id="237" idx="3"/>
          </p:cNvCxnSpPr>
          <p:nvPr/>
        </p:nvCxnSpPr>
        <p:spPr>
          <a:xfrm flipV="1">
            <a:off x="7799306" y="3830620"/>
            <a:ext cx="2097870" cy="88830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p5"/>
          <p:cNvCxnSpPr>
            <a:cxnSpLocks/>
            <a:stCxn id="237" idx="3"/>
            <a:endCxn id="259" idx="1"/>
          </p:cNvCxnSpPr>
          <p:nvPr/>
        </p:nvCxnSpPr>
        <p:spPr>
          <a:xfrm>
            <a:off x="7799306" y="3919450"/>
            <a:ext cx="1898775" cy="1085836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6" name="Google Shape;266;p5"/>
          <p:cNvSpPr/>
          <p:nvPr/>
        </p:nvSpPr>
        <p:spPr>
          <a:xfrm>
            <a:off x="1829312" y="5757984"/>
            <a:ext cx="2286000" cy="685800"/>
          </a:xfrm>
          <a:prstGeom prst="flowChartInputOutput">
            <a:avLst/>
          </a:prstGeom>
          <a:solidFill>
            <a:schemeClr val="accent1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Other Data Sources</a:t>
            </a:r>
            <a:endParaRPr/>
          </a:p>
        </p:txBody>
      </p:sp>
      <p:cxnSp>
        <p:nvCxnSpPr>
          <p:cNvPr id="267" name="Google Shape;267;p5"/>
          <p:cNvCxnSpPr>
            <a:cxnSpLocks/>
            <a:endCxn id="237" idx="1"/>
          </p:cNvCxnSpPr>
          <p:nvPr/>
        </p:nvCxnSpPr>
        <p:spPr>
          <a:xfrm flipV="1">
            <a:off x="3835239" y="3919450"/>
            <a:ext cx="1787717" cy="2206660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" name="Google Shape;259;p5">
            <a:extLst>
              <a:ext uri="{FF2B5EF4-FFF2-40B4-BE49-F238E27FC236}">
                <a16:creationId xmlns:a16="http://schemas.microsoft.com/office/drawing/2014/main" id="{51001D7C-CC20-1A45-8398-DFEB752C66BF}"/>
              </a:ext>
            </a:extLst>
          </p:cNvPr>
          <p:cNvSpPr txBox="1"/>
          <p:nvPr/>
        </p:nvSpPr>
        <p:spPr>
          <a:xfrm>
            <a:off x="5209957" y="1760960"/>
            <a:ext cx="2492798" cy="1077178"/>
          </a:xfrm>
          <a:prstGeom prst="rect">
            <a:avLst/>
          </a:prstGeom>
          <a:noFill/>
          <a:ln>
            <a:solidFill>
              <a:srgbClr val="3D7329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dirty="0">
                <a:solidFill>
                  <a:srgbClr val="3F762A"/>
                </a:solidFill>
                <a:latin typeface="Gill Sans"/>
                <a:ea typeface="Gill Sans"/>
                <a:cs typeface="Gill Sans"/>
                <a:sym typeface="Gill Sans"/>
              </a:rPr>
              <a:t>PACE Energy </a:t>
            </a:r>
            <a:r>
              <a:rPr lang="en-US" sz="3200" u="sng" dirty="0">
                <a:solidFill>
                  <a:srgbClr val="3F762A"/>
                </a:solidFill>
                <a:latin typeface="Gill Sans"/>
                <a:ea typeface="Gill Sans"/>
                <a:cs typeface="Gill Sans"/>
                <a:sym typeface="Gill Sans"/>
              </a:rPr>
              <a:t>Model</a:t>
            </a:r>
            <a:endParaRPr sz="32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E03BA-8DE6-644A-AB1C-C8476AB73686}"/>
              </a:ext>
            </a:extLst>
          </p:cNvPr>
          <p:cNvSpPr txBox="1"/>
          <p:nvPr/>
        </p:nvSpPr>
        <p:spPr>
          <a:xfrm>
            <a:off x="10195012" y="954730"/>
            <a:ext cx="1227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CEAC</a:t>
            </a:r>
          </a:p>
        </p:txBody>
      </p:sp>
    </p:spTree>
    <p:extLst>
      <p:ext uri="{BB962C8B-B14F-4D97-AF65-F5344CB8AC3E}">
        <p14:creationId xmlns:p14="http://schemas.microsoft.com/office/powerpoint/2010/main" val="207303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884172" y="287277"/>
            <a:ext cx="7440929" cy="70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Where do our GHG emissions come from?</a:t>
            </a:r>
          </a:p>
        </p:txBody>
      </p:sp>
      <p:sp>
        <p:nvSpPr>
          <p:cNvPr id="12" name="Google Shape;142;p38">
            <a:extLst>
              <a:ext uri="{FF2B5EF4-FFF2-40B4-BE49-F238E27FC236}">
                <a16:creationId xmlns:a16="http://schemas.microsoft.com/office/drawing/2014/main" id="{FBC69219-4FFE-9543-8E57-4F0151711F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1097" y="637968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3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60487E-5BAE-A648-9F95-5757C3BAF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00" y="991472"/>
            <a:ext cx="5414037" cy="4623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5BE8D-BBA7-1E43-85D7-51579F3D33C0}"/>
              </a:ext>
            </a:extLst>
          </p:cNvPr>
          <p:cNvSpPr txBox="1"/>
          <p:nvPr/>
        </p:nvSpPr>
        <p:spPr>
          <a:xfrm>
            <a:off x="2884172" y="6056517"/>
            <a:ext cx="707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Energy generates 30 million tons of GHG in CT, or 8.5 tons per resident. </a:t>
            </a:r>
          </a:p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State targets call for us to get to less than 3 tons.</a:t>
            </a:r>
          </a:p>
        </p:txBody>
      </p:sp>
    </p:spTree>
    <p:extLst>
      <p:ext uri="{BB962C8B-B14F-4D97-AF65-F5344CB8AC3E}">
        <p14:creationId xmlns:p14="http://schemas.microsoft.com/office/powerpoint/2010/main" val="90457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D4376-8C1D-7443-B62B-EC0840B4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54" y="1300605"/>
            <a:ext cx="7557594" cy="3992691"/>
          </a:xfrm>
          <a:prstGeom prst="rect">
            <a:avLst/>
          </a:prstGeom>
        </p:spPr>
      </p:pic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884172" y="287277"/>
            <a:ext cx="7440929" cy="70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The Path to Eliminating GHG Emissions</a:t>
            </a:r>
          </a:p>
        </p:txBody>
      </p:sp>
      <p:sp>
        <p:nvSpPr>
          <p:cNvPr id="12" name="Google Shape;142;p38">
            <a:extLst>
              <a:ext uri="{FF2B5EF4-FFF2-40B4-BE49-F238E27FC236}">
                <a16:creationId xmlns:a16="http://schemas.microsoft.com/office/drawing/2014/main" id="{FBC69219-4FFE-9543-8E57-4F0151711F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1097" y="637968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4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1B2D7-8F51-3344-9476-5AEF2AC29B33}"/>
              </a:ext>
            </a:extLst>
          </p:cNvPr>
          <p:cNvSpPr txBox="1"/>
          <p:nvPr/>
        </p:nvSpPr>
        <p:spPr>
          <a:xfrm>
            <a:off x="10107346" y="1647812"/>
            <a:ext cx="1481496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Buildings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600" dirty="0"/>
              <a:t>Efficiency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600" dirty="0"/>
              <a:t>Heat Pumps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36BCF-0160-8C46-B083-D12088E0B0E7}"/>
              </a:ext>
            </a:extLst>
          </p:cNvPr>
          <p:cNvSpPr txBox="1"/>
          <p:nvPr/>
        </p:nvSpPr>
        <p:spPr>
          <a:xfrm>
            <a:off x="10107347" y="2737678"/>
            <a:ext cx="5277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EVs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295E1-076D-3E4A-A044-DC3F78672D8C}"/>
              </a:ext>
            </a:extLst>
          </p:cNvPr>
          <p:cNvSpPr txBox="1"/>
          <p:nvPr/>
        </p:nvSpPr>
        <p:spPr>
          <a:xfrm>
            <a:off x="10107346" y="3409833"/>
            <a:ext cx="1715534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Clean Electricity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600" dirty="0"/>
              <a:t>Solar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600" dirty="0"/>
              <a:t>Storage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600" dirty="0"/>
              <a:t>Microgrids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600" dirty="0"/>
              <a:t>TENs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600" dirty="0"/>
              <a:t>Offshore Wind</a:t>
            </a:r>
          </a:p>
        </p:txBody>
      </p:sp>
      <p:sp>
        <p:nvSpPr>
          <p:cNvPr id="10" name="Google Shape;143;p38">
            <a:extLst>
              <a:ext uri="{FF2B5EF4-FFF2-40B4-BE49-F238E27FC236}">
                <a16:creationId xmlns:a16="http://schemas.microsoft.com/office/drawing/2014/main" id="{09DBAF38-37A0-1C40-8D9C-82411DC2DC6B}"/>
              </a:ext>
            </a:extLst>
          </p:cNvPr>
          <p:cNvSpPr txBox="1"/>
          <p:nvPr/>
        </p:nvSpPr>
        <p:spPr>
          <a:xfrm>
            <a:off x="3084790" y="5664133"/>
            <a:ext cx="5862321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Notes:</a:t>
            </a:r>
            <a:endParaRPr sz="1400" dirty="0"/>
          </a:p>
          <a:p>
            <a:pPr marL="285753" indent="-285753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Connecticut currently emits roughly 30 million tons of GHG per year on energy, or 8.6 tons per person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2D85525-4F45-9846-817E-649C94B1836D}"/>
              </a:ext>
            </a:extLst>
          </p:cNvPr>
          <p:cNvSpPr/>
          <p:nvPr/>
        </p:nvSpPr>
        <p:spPr>
          <a:xfrm rot="11553293">
            <a:off x="9591129" y="1991590"/>
            <a:ext cx="374848" cy="11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9FD6489-7FD9-264A-AC12-42609E9BDF32}"/>
              </a:ext>
            </a:extLst>
          </p:cNvPr>
          <p:cNvSpPr/>
          <p:nvPr/>
        </p:nvSpPr>
        <p:spPr>
          <a:xfrm rot="11023555">
            <a:off x="9553929" y="2813898"/>
            <a:ext cx="374848" cy="11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5D28938-9B5E-5849-A3D5-168E87DA0780}"/>
              </a:ext>
            </a:extLst>
          </p:cNvPr>
          <p:cNvSpPr/>
          <p:nvPr/>
        </p:nvSpPr>
        <p:spPr>
          <a:xfrm rot="11079573">
            <a:off x="9487025" y="3788144"/>
            <a:ext cx="374848" cy="11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BAA5C70-E051-9543-8D8F-FA5D42B3AE27}"/>
              </a:ext>
            </a:extLst>
          </p:cNvPr>
          <p:cNvSpPr/>
          <p:nvPr/>
        </p:nvSpPr>
        <p:spPr>
          <a:xfrm rot="11139806">
            <a:off x="9612229" y="2250423"/>
            <a:ext cx="374848" cy="11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7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"/>
          <p:cNvSpPr txBox="1">
            <a:spLocks noGrp="1"/>
          </p:cNvSpPr>
          <p:nvPr>
            <p:ph type="title"/>
          </p:nvPr>
        </p:nvSpPr>
        <p:spPr>
          <a:xfrm>
            <a:off x="2971801" y="229735"/>
            <a:ext cx="722321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/>
              <a:t>Electrification of  Heating &amp; Cooling</a:t>
            </a:r>
            <a:endParaRPr/>
          </a:p>
        </p:txBody>
      </p:sp>
      <p:sp>
        <p:nvSpPr>
          <p:cNvPr id="315" name="Google Shape;315;p12"/>
          <p:cNvSpPr txBox="1">
            <a:spLocks noGrp="1"/>
          </p:cNvSpPr>
          <p:nvPr>
            <p:ph type="dt" idx="10"/>
          </p:nvPr>
        </p:nvSpPr>
        <p:spPr>
          <a:xfrm>
            <a:off x="5105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ABA591"/>
              </a:buClr>
              <a:buSzPts val="1200"/>
            </a:pPr>
            <a:r>
              <a:rPr lang="en-US"/>
              <a:t>2/15/21</a:t>
            </a:r>
            <a:endParaRPr/>
          </a:p>
        </p:txBody>
      </p:sp>
      <p:sp>
        <p:nvSpPr>
          <p:cNvPr id="316" name="Google Shape;316;p12"/>
          <p:cNvSpPr txBox="1">
            <a:spLocks noGrp="1"/>
          </p:cNvSpPr>
          <p:nvPr>
            <p:ph type="sldNum" idx="12"/>
          </p:nvPr>
        </p:nvSpPr>
        <p:spPr>
          <a:xfrm>
            <a:off x="10137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ABA591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ABA591"/>
                </a:buClr>
                <a:buSzPts val="1200"/>
              </a:pPr>
              <a:t>5</a:t>
            </a:fld>
            <a:endParaRPr/>
          </a:p>
        </p:txBody>
      </p:sp>
      <p:sp>
        <p:nvSpPr>
          <p:cNvPr id="317" name="Google Shape;317;p12"/>
          <p:cNvSpPr txBox="1"/>
          <p:nvPr/>
        </p:nvSpPr>
        <p:spPr>
          <a:xfrm>
            <a:off x="3091391" y="758928"/>
            <a:ext cx="69840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4B3A"/>
              </a:buClr>
              <a:buSzPts val="1800"/>
            </a:pPr>
            <a:r>
              <a:rPr lang="en-US">
                <a:solidFill>
                  <a:srgbClr val="004B3A"/>
                </a:solidFill>
                <a:latin typeface="Gill Sans"/>
                <a:ea typeface="Gill Sans"/>
                <a:cs typeface="Gill Sans"/>
                <a:sym typeface="Gill Sans"/>
              </a:rPr>
              <a:t>Granby has a relatively high rate of heat pump adoption to date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19" name="Google Shape;3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141" y="4041775"/>
            <a:ext cx="5422900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843A7-2FAB-524B-AB0F-2A725E29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241" y="1128260"/>
            <a:ext cx="5092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/>
          </p:nvPr>
        </p:nvSpPr>
        <p:spPr>
          <a:xfrm>
            <a:off x="2971801" y="229735"/>
            <a:ext cx="722321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/>
              <a:t>Electrification of  Transport</a:t>
            </a:r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dt" idx="10"/>
          </p:nvPr>
        </p:nvSpPr>
        <p:spPr>
          <a:xfrm>
            <a:off x="5105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ABA591"/>
              </a:buClr>
              <a:buSzPts val="1200"/>
            </a:pPr>
            <a:r>
              <a:rPr lang="en-US"/>
              <a:t>2/15/21</a:t>
            </a:r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sldNum" idx="12"/>
          </p:nvPr>
        </p:nvSpPr>
        <p:spPr>
          <a:xfrm>
            <a:off x="10137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ABA591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ABA591"/>
                </a:buClr>
                <a:buSzPts val="1200"/>
              </a:pPr>
              <a:t>6</a:t>
            </a:fld>
            <a:endParaRPr/>
          </a:p>
        </p:txBody>
      </p:sp>
      <p:sp>
        <p:nvSpPr>
          <p:cNvPr id="307" name="Google Shape;307;p11"/>
          <p:cNvSpPr txBox="1"/>
          <p:nvPr/>
        </p:nvSpPr>
        <p:spPr>
          <a:xfrm>
            <a:off x="3323763" y="750471"/>
            <a:ext cx="65192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4B3A"/>
              </a:buClr>
              <a:buSzPts val="1800"/>
            </a:pPr>
            <a:r>
              <a:rPr lang="en-US">
                <a:solidFill>
                  <a:srgbClr val="004B3A"/>
                </a:solidFill>
                <a:latin typeface="Gill Sans"/>
                <a:ea typeface="Gill Sans"/>
                <a:cs typeface="Gill Sans"/>
                <a:sym typeface="Gill Sans"/>
              </a:rPr>
              <a:t>As with many technologies, initial adoption is slow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9" name="Google Shape;3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569" y="3707124"/>
            <a:ext cx="4943672" cy="259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E6A1F6-65CB-4B47-AFBE-21194773B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562" y="1278401"/>
            <a:ext cx="43688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 txBox="1">
            <a:spLocks noGrp="1"/>
          </p:cNvSpPr>
          <p:nvPr>
            <p:ph type="title"/>
          </p:nvPr>
        </p:nvSpPr>
        <p:spPr>
          <a:xfrm>
            <a:off x="3007115" y="257709"/>
            <a:ext cx="7197117" cy="85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416250"/>
              </a:buClr>
              <a:buSzPct val="100000"/>
            </a:pPr>
            <a:r>
              <a:rPr lang="en-US" sz="3200" dirty="0"/>
              <a:t>Connecticut’s Solar Programs are Growing</a:t>
            </a:r>
            <a:endParaRPr sz="3200" dirty="0"/>
          </a:p>
        </p:txBody>
      </p:sp>
      <p:sp>
        <p:nvSpPr>
          <p:cNvPr id="142" name="Google Shape;142;p38"/>
          <p:cNvSpPr txBox="1">
            <a:spLocks noGrp="1"/>
          </p:cNvSpPr>
          <p:nvPr>
            <p:ph type="sldNum" idx="12"/>
          </p:nvPr>
        </p:nvSpPr>
        <p:spPr>
          <a:xfrm>
            <a:off x="9927507" y="6368324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7</a:t>
            </a:fld>
            <a:endParaRPr dirty="0"/>
          </a:p>
        </p:txBody>
      </p:sp>
      <p:sp>
        <p:nvSpPr>
          <p:cNvPr id="143" name="Google Shape;143;p38"/>
          <p:cNvSpPr txBox="1"/>
          <p:nvPr/>
        </p:nvSpPr>
        <p:spPr>
          <a:xfrm>
            <a:off x="3087693" y="6012768"/>
            <a:ext cx="5694712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Sources:</a:t>
            </a:r>
            <a:endParaRPr sz="1400" dirty="0"/>
          </a:p>
          <a:p>
            <a:pPr marL="285753" indent="-285753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PURA 2024 Clean &amp; Renewable Energy Report, February 19, 2025</a:t>
            </a:r>
          </a:p>
          <a:p>
            <a:pPr marL="285753" indent="-285753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ISO-New England 2023 CELT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35D6C-A4F8-B04D-B743-1FC0E15F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67" y="1195428"/>
            <a:ext cx="83820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9CCEF-F414-0440-9783-98866F5AE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49" y="1421552"/>
            <a:ext cx="6731000" cy="4191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2CDDDA7-FC76-4042-BB02-F219DA3E9C31}"/>
              </a:ext>
            </a:extLst>
          </p:cNvPr>
          <p:cNvGrpSpPr/>
          <p:nvPr/>
        </p:nvGrpSpPr>
        <p:grpSpPr>
          <a:xfrm>
            <a:off x="5176441" y="3605065"/>
            <a:ext cx="954156" cy="1200329"/>
            <a:chOff x="-987712" y="3216419"/>
            <a:chExt cx="954156" cy="1200329"/>
          </a:xfrm>
        </p:grpSpPr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AEE8CE66-8DA8-AC48-A11F-858300F2880A}"/>
                </a:ext>
              </a:extLst>
            </p:cNvPr>
            <p:cNvSpPr/>
            <p:nvPr/>
          </p:nvSpPr>
          <p:spPr>
            <a:xfrm>
              <a:off x="-656882" y="3878478"/>
              <a:ext cx="292495" cy="3981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6FFBAD-3CC9-1D43-A40F-48F914625E91}"/>
                </a:ext>
              </a:extLst>
            </p:cNvPr>
            <p:cNvSpPr txBox="1"/>
            <p:nvPr/>
          </p:nvSpPr>
          <p:spPr>
            <a:xfrm>
              <a:off x="-987712" y="3216419"/>
              <a:ext cx="954156" cy="1200329"/>
            </a:xfrm>
            <a:prstGeom prst="rect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We Are</a:t>
              </a:r>
            </a:p>
            <a:p>
              <a:pPr algn="ctr"/>
              <a:r>
                <a:rPr lang="en-US" dirty="0"/>
                <a:t>Here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sp>
        <p:nvSpPr>
          <p:cNvPr id="140" name="Google Shape;140;p38"/>
          <p:cNvSpPr txBox="1">
            <a:spLocks noGrp="1"/>
          </p:cNvSpPr>
          <p:nvPr>
            <p:ph type="title"/>
          </p:nvPr>
        </p:nvSpPr>
        <p:spPr>
          <a:xfrm>
            <a:off x="3034749" y="224503"/>
            <a:ext cx="7102900" cy="85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416250"/>
              </a:buClr>
              <a:buSzPct val="100000"/>
            </a:pPr>
            <a:r>
              <a:rPr lang="en-US" sz="3200" dirty="0">
                <a:effectLst/>
              </a:rPr>
              <a:t>It is now time to ramp these programs up </a:t>
            </a:r>
            <a:endParaRPr sz="3200" dirty="0">
              <a:effectLst/>
            </a:endParaRPr>
          </a:p>
        </p:txBody>
      </p:sp>
      <p:sp>
        <p:nvSpPr>
          <p:cNvPr id="142" name="Google Shape;142;p38"/>
          <p:cNvSpPr txBox="1">
            <a:spLocks noGrp="1"/>
          </p:cNvSpPr>
          <p:nvPr>
            <p:ph type="sldNum" idx="12"/>
          </p:nvPr>
        </p:nvSpPr>
        <p:spPr>
          <a:xfrm>
            <a:off x="10097891" y="6444017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8</a:t>
            </a:fld>
            <a:endParaRPr dirty="0"/>
          </a:p>
        </p:txBody>
      </p:sp>
      <p:sp>
        <p:nvSpPr>
          <p:cNvPr id="9" name="Google Shape;143;p38">
            <a:extLst>
              <a:ext uri="{FF2B5EF4-FFF2-40B4-BE49-F238E27FC236}">
                <a16:creationId xmlns:a16="http://schemas.microsoft.com/office/drawing/2014/main" id="{5C61720C-3C90-EF4C-820A-9CA49996641D}"/>
              </a:ext>
            </a:extLst>
          </p:cNvPr>
          <p:cNvSpPr txBox="1"/>
          <p:nvPr/>
        </p:nvSpPr>
        <p:spPr>
          <a:xfrm>
            <a:off x="3096149" y="5952119"/>
            <a:ext cx="520065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Notes:</a:t>
            </a:r>
            <a:endParaRPr sz="1400" dirty="0"/>
          </a:p>
          <a:p>
            <a:pPr marL="285753" indent="-285753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Source: PACE Energy Model 4.2</a:t>
            </a:r>
          </a:p>
          <a:p>
            <a:pPr marL="285753" indent="-285753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100% represents roughly 21 gigawatts (GW) of solar in CT</a:t>
            </a:r>
          </a:p>
        </p:txBody>
      </p:sp>
    </p:spTree>
    <p:extLst>
      <p:ext uri="{BB962C8B-B14F-4D97-AF65-F5344CB8AC3E}">
        <p14:creationId xmlns:p14="http://schemas.microsoft.com/office/powerpoint/2010/main" val="131269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7;p7">
            <a:extLst>
              <a:ext uri="{FF2B5EF4-FFF2-40B4-BE49-F238E27FC236}">
                <a16:creationId xmlns:a16="http://schemas.microsoft.com/office/drawing/2014/main" id="{4E2AF0D8-0485-E64B-8496-2164C6722B39}"/>
              </a:ext>
            </a:extLst>
          </p:cNvPr>
          <p:cNvSpPr txBox="1">
            <a:spLocks/>
          </p:cNvSpPr>
          <p:nvPr/>
        </p:nvSpPr>
        <p:spPr>
          <a:xfrm>
            <a:off x="2436507" y="287277"/>
            <a:ext cx="8485177" cy="70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25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3200" dirty="0">
                <a:effectLst/>
              </a:rPr>
              <a:t>We will use less energy, and it will be all electric,</a:t>
            </a:r>
          </a:p>
          <a:p>
            <a:pPr algn="ctr">
              <a:spcBef>
                <a:spcPts val="0"/>
              </a:spcBef>
              <a:buClr>
                <a:srgbClr val="416250"/>
              </a:buClr>
              <a:buSzPts val="3200"/>
            </a:pPr>
            <a:r>
              <a:rPr lang="en-US" sz="2400" dirty="0">
                <a:effectLst/>
              </a:rPr>
              <a:t>It will come from a mix of local and regional resources</a:t>
            </a:r>
          </a:p>
        </p:txBody>
      </p:sp>
      <p:sp>
        <p:nvSpPr>
          <p:cNvPr id="12" name="Google Shape;142;p38">
            <a:extLst>
              <a:ext uri="{FF2B5EF4-FFF2-40B4-BE49-F238E27FC236}">
                <a16:creationId xmlns:a16="http://schemas.microsoft.com/office/drawing/2014/main" id="{FBC69219-4FFE-9543-8E57-4F0151711F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1097" y="637968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9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9B24D-D1B5-0445-AE26-82A8D9F7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207" y="1116510"/>
            <a:ext cx="7826090" cy="53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8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22833</TotalTime>
  <Words>419</Words>
  <Application>Microsoft Office PowerPoint</Application>
  <PresentationFormat>Widescreen</PresentationFormat>
  <Paragraphs>89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</vt:lpstr>
      <vt:lpstr>Gill Sans MT</vt:lpstr>
      <vt:lpstr>Verdana</vt:lpstr>
      <vt:lpstr>Wingdings 2</vt:lpstr>
      <vt:lpstr>Solstice</vt:lpstr>
      <vt:lpstr>Connecticut’s Energy Crossroads The Path to a Clean Energy Future</vt:lpstr>
      <vt:lpstr>The Clean Energy Action Center</vt:lpstr>
      <vt:lpstr>PowerPoint Presentation</vt:lpstr>
      <vt:lpstr>PowerPoint Presentation</vt:lpstr>
      <vt:lpstr>Electrification of  Heating &amp; Cooling</vt:lpstr>
      <vt:lpstr>Electrification of  Transport</vt:lpstr>
      <vt:lpstr>Connecticut’s Solar Programs are Growing</vt:lpstr>
      <vt:lpstr>It is now time to ramp these programs 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 Pelletier</dc:creator>
  <cp:lastModifiedBy>Sierra Dall</cp:lastModifiedBy>
  <cp:revision>343</cp:revision>
  <cp:lastPrinted>2025-11-12T16:49:44Z</cp:lastPrinted>
  <dcterms:created xsi:type="dcterms:W3CDTF">2021-04-14T13:02:26Z</dcterms:created>
  <dcterms:modified xsi:type="dcterms:W3CDTF">2025-12-15T15:45:23Z</dcterms:modified>
</cp:coreProperties>
</file>